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37"/>
  </p:handoutMasterIdLst>
  <p:sldIdLst>
    <p:sldId id="706" r:id="rId3"/>
    <p:sldId id="708" r:id="rId5"/>
    <p:sldId id="738" r:id="rId6"/>
    <p:sldId id="744" r:id="rId7"/>
    <p:sldId id="745" r:id="rId8"/>
    <p:sldId id="792" r:id="rId9"/>
    <p:sldId id="793" r:id="rId10"/>
    <p:sldId id="835" r:id="rId11"/>
    <p:sldId id="794" r:id="rId12"/>
    <p:sldId id="796" r:id="rId13"/>
    <p:sldId id="797" r:id="rId14"/>
    <p:sldId id="799" r:id="rId15"/>
    <p:sldId id="839" r:id="rId16"/>
    <p:sldId id="840" r:id="rId17"/>
    <p:sldId id="841" r:id="rId18"/>
    <p:sldId id="843" r:id="rId19"/>
    <p:sldId id="844" r:id="rId20"/>
    <p:sldId id="845" r:id="rId21"/>
    <p:sldId id="846" r:id="rId22"/>
    <p:sldId id="847" r:id="rId23"/>
    <p:sldId id="848" r:id="rId24"/>
    <p:sldId id="849" r:id="rId25"/>
    <p:sldId id="850" r:id="rId26"/>
    <p:sldId id="851" r:id="rId27"/>
    <p:sldId id="852" r:id="rId28"/>
    <p:sldId id="853" r:id="rId29"/>
    <p:sldId id="854" r:id="rId30"/>
    <p:sldId id="855" r:id="rId31"/>
    <p:sldId id="856" r:id="rId32"/>
    <p:sldId id="857" r:id="rId33"/>
    <p:sldId id="858" r:id="rId34"/>
    <p:sldId id="859" r:id="rId35"/>
    <p:sldId id="735" r:id="rId3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3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ello girl" initials="H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6F68"/>
    <a:srgbClr val="BBD1F6"/>
    <a:srgbClr val="97B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55" autoAdjust="0"/>
    <p:restoredTop sz="94561" autoAdjust="0"/>
  </p:normalViewPr>
  <p:slideViewPr>
    <p:cSldViewPr snapToGrid="0" showGuides="1">
      <p:cViewPr varScale="1">
        <p:scale>
          <a:sx n="105" d="100"/>
          <a:sy n="105" d="100"/>
        </p:scale>
        <p:origin x="864" y="114"/>
      </p:cViewPr>
      <p:guideLst>
        <p:guide orient="horz" pos="2160"/>
        <p:guide pos="383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4" d="100"/>
          <a:sy n="64" d="100"/>
        </p:scale>
        <p:origin x="3192" y="6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1" Type="http://schemas.openxmlformats.org/officeDocument/2006/relationships/commentAuthors" Target="commentAuthors.xml"/><Relationship Id="rId4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39" Type="http://schemas.openxmlformats.org/officeDocument/2006/relationships/viewProps" Target="viewProps.xml"/><Relationship Id="rId38" Type="http://schemas.openxmlformats.org/officeDocument/2006/relationships/presProps" Target="presProps.xml"/><Relationship Id="rId37" Type="http://schemas.openxmlformats.org/officeDocument/2006/relationships/handoutMaster" Target="handoutMasters/handoutMaster1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B5D437-4BD9-4306-86C3-18C79C3B781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76B52A-BF8E-4979-AB4F-2EB45860862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B1E565-2179-4018-9C8D-648C46AA233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AF3E58-6D7C-4983-9C6A-5DDF5B56D29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19458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19459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7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en-US" altLang="zh-CN" sz="1200" dirty="0">
                <a:latin typeface="Arial" panose="020B0604020202020204" pitchFamily="34" charset="0"/>
              </a:rPr>
            </a:fld>
            <a:endParaRPr lang="en-US" altLang="zh-CN" sz="1200" dirty="0">
              <a:latin typeface="Arial" panose="020B0604020202020204" pitchFamily="34" charset="0"/>
            </a:endParaRPr>
          </a:p>
        </p:txBody>
      </p:sp>
      <p:sp>
        <p:nvSpPr>
          <p:cNvPr id="21506" name="Rectangle 2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21507" name="Rectangle 3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zh-CN" altLang="zh-CN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7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en-US" altLang="zh-CN" sz="1200" dirty="0">
                <a:latin typeface="Arial" panose="020B0604020202020204" pitchFamily="34" charset="0"/>
              </a:rPr>
            </a:fld>
            <a:endParaRPr lang="en-US" altLang="zh-CN" sz="1200" dirty="0">
              <a:latin typeface="Arial" panose="020B0604020202020204" pitchFamily="34" charset="0"/>
            </a:endParaRPr>
          </a:p>
        </p:txBody>
      </p:sp>
      <p:sp>
        <p:nvSpPr>
          <p:cNvPr id="21506" name="Rectangle 2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21507" name="Rectangle 3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zh-CN" altLang="zh-CN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3" name="幻灯片图像占位符 1"/>
          <p:cNvSpPr>
            <a:spLocks noGrp="1" noRot="1"/>
          </p:cNvSpPr>
          <p:nvPr>
            <p:ph type="sldImg"/>
          </p:nvPr>
        </p:nvSpPr>
        <p:spPr/>
      </p:sp>
      <p:sp>
        <p:nvSpPr>
          <p:cNvPr id="18434" name="文本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 anchorCtr="0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3" name="幻灯片图像占位符 1"/>
          <p:cNvSpPr>
            <a:spLocks noGrp="1" noRot="1"/>
          </p:cNvSpPr>
          <p:nvPr>
            <p:ph type="sldImg"/>
          </p:nvPr>
        </p:nvSpPr>
        <p:spPr/>
      </p:sp>
      <p:sp>
        <p:nvSpPr>
          <p:cNvPr id="18434" name="文本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 anchorCtr="0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3" name="幻灯片图像占位符 1"/>
          <p:cNvSpPr>
            <a:spLocks noGrp="1" noRot="1"/>
          </p:cNvSpPr>
          <p:nvPr>
            <p:ph type="sldImg"/>
          </p:nvPr>
        </p:nvSpPr>
        <p:spPr/>
      </p:sp>
      <p:sp>
        <p:nvSpPr>
          <p:cNvPr id="18434" name="文本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 anchorCtr="0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3" name="幻灯片图像占位符 1"/>
          <p:cNvSpPr>
            <a:spLocks noGrp="1" noRot="1"/>
          </p:cNvSpPr>
          <p:nvPr>
            <p:ph type="sldImg"/>
          </p:nvPr>
        </p:nvSpPr>
        <p:spPr/>
      </p:sp>
      <p:sp>
        <p:nvSpPr>
          <p:cNvPr id="18434" name="文本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 anchorCtr="0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3" name="幻灯片图像占位符 1"/>
          <p:cNvSpPr>
            <a:spLocks noGrp="1" noRot="1"/>
          </p:cNvSpPr>
          <p:nvPr>
            <p:ph type="sldImg"/>
          </p:nvPr>
        </p:nvSpPr>
        <p:spPr/>
      </p:sp>
      <p:sp>
        <p:nvSpPr>
          <p:cNvPr id="18434" name="文本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 anchorCtr="0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3" name="幻灯片图像占位符 1"/>
          <p:cNvSpPr>
            <a:spLocks noGrp="1" noRot="1"/>
          </p:cNvSpPr>
          <p:nvPr>
            <p:ph type="sldImg"/>
          </p:nvPr>
        </p:nvSpPr>
        <p:spPr/>
      </p:sp>
      <p:sp>
        <p:nvSpPr>
          <p:cNvPr id="18434" name="文本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 anchorCtr="0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3" name="幻灯片图像占位符 1"/>
          <p:cNvSpPr>
            <a:spLocks noGrp="1" noRot="1"/>
          </p:cNvSpPr>
          <p:nvPr>
            <p:ph type="sldImg"/>
          </p:nvPr>
        </p:nvSpPr>
        <p:spPr/>
      </p:sp>
      <p:sp>
        <p:nvSpPr>
          <p:cNvPr id="18434" name="文本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 anchorCtr="0"/>
          <a:p>
            <a:pPr lvl="0"/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bg>
      <p:bgPr>
        <a:pattFill prst="lt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oShape 7"/>
          <p:cNvSpPr>
            <a:spLocks noChangeArrowheads="1"/>
          </p:cNvSpPr>
          <p:nvPr/>
        </p:nvSpPr>
        <p:spPr bwMode="auto">
          <a:xfrm>
            <a:off x="711200" y="1905000"/>
            <a:ext cx="10363200" cy="109538"/>
          </a:xfrm>
          <a:custGeom>
            <a:avLst/>
            <a:gdLst>
              <a:gd name="T0" fmla="*/ 0 w 1000"/>
              <a:gd name="T1" fmla="*/ 0 h 1000"/>
              <a:gd name="T2" fmla="*/ 4803343 w 1000"/>
              <a:gd name="T3" fmla="*/ 0 h 1000"/>
              <a:gd name="T4" fmla="*/ 4803343 w 1000"/>
              <a:gd name="T5" fmla="*/ 109538 h 1000"/>
              <a:gd name="T6" fmla="*/ 0 w 1000"/>
              <a:gd name="T7" fmla="*/ 109538 h 1000"/>
              <a:gd name="T8" fmla="*/ 0 w 1000"/>
              <a:gd name="T9" fmla="*/ 0 h 1000"/>
              <a:gd name="T10" fmla="*/ 7772400 w 1000"/>
              <a:gd name="T11" fmla="*/ 0 h 1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lnTo>
                  <a:pt x="0" y="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5123" name="Group 6"/>
          <p:cNvGrpSpPr/>
          <p:nvPr userDrawn="1"/>
        </p:nvGrpSpPr>
        <p:grpSpPr>
          <a:xfrm>
            <a:off x="508000" y="533400"/>
            <a:ext cx="4876800" cy="838200"/>
            <a:chOff x="249" y="210"/>
            <a:chExt cx="2722" cy="594"/>
          </a:xfrm>
        </p:grpSpPr>
        <p:pic>
          <p:nvPicPr>
            <p:cNvPr id="5124" name="Picture 4" descr="新校徽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49" y="255"/>
              <a:ext cx="680" cy="538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5125" name="Picture 5" descr="校名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03" y="210"/>
              <a:ext cx="2268" cy="594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5" name="AutoShape 7"/>
          <p:cNvSpPr>
            <a:spLocks noChangeArrowheads="1"/>
          </p:cNvSpPr>
          <p:nvPr/>
        </p:nvSpPr>
        <p:spPr bwMode="auto">
          <a:xfrm rot="10800000">
            <a:off x="711200" y="4191000"/>
            <a:ext cx="10363200" cy="109538"/>
          </a:xfrm>
          <a:custGeom>
            <a:avLst/>
            <a:gdLst>
              <a:gd name="T0" fmla="*/ 0 w 1000"/>
              <a:gd name="T1" fmla="*/ 0 h 1000"/>
              <a:gd name="T2" fmla="*/ 4803343 w 1000"/>
              <a:gd name="T3" fmla="*/ 0 h 1000"/>
              <a:gd name="T4" fmla="*/ 4803343 w 1000"/>
              <a:gd name="T5" fmla="*/ 109538 h 1000"/>
              <a:gd name="T6" fmla="*/ 0 w 1000"/>
              <a:gd name="T7" fmla="*/ 109538 h 1000"/>
              <a:gd name="T8" fmla="*/ 0 w 1000"/>
              <a:gd name="T9" fmla="*/ 0 h 1000"/>
              <a:gd name="T10" fmla="*/ 7772400 w 1000"/>
              <a:gd name="T11" fmla="*/ 0 h 1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lnTo>
                  <a:pt x="0" y="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54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828800" y="990600"/>
            <a:ext cx="10363200" cy="1371600"/>
          </a:xfrm>
        </p:spPr>
        <p:txBody>
          <a:bodyPr/>
          <a:lstStyle>
            <a:lvl1pPr>
              <a:defRPr sz="40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1154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30400" y="3429000"/>
            <a:ext cx="9347200" cy="1600200"/>
          </a:xfrm>
        </p:spPr>
        <p:txBody>
          <a:bodyPr/>
          <a:lstStyle>
            <a:lvl1pPr marL="0" indent="0">
              <a:buFont typeface="Wingdings" panose="05000000000000000000" pitchFamily="2" charset="2"/>
              <a:buNone/>
              <a:defRPr sz="2800"/>
            </a:lvl1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1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algn="l" eaLnBrk="1" hangingPunct="1">
              <a:defRPr sz="1200" b="0">
                <a:latin typeface="Verdana" panose="020B060403050404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algn="r" fontAlgn="base">
              <a:buNone/>
            </a:pPr>
            <a:fld id="{9A0DB2DC-4C9A-4742-B13C-FB6460FD3503}" type="slidenum">
              <a:rPr lang="en-US" altLang="zh-CN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>
              <a:latin typeface="Verdana" panose="020B0604030504040204" pitchFamily="34" charset="0"/>
            </a:endParaRPr>
          </a:p>
        </p:txBody>
      </p:sp>
    </p:spTree>
  </p:cSld>
  <p:clrMapOvr>
    <a:masterClrMapping/>
  </p:clrMapOvr>
  <p:transition spd="med"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0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" panose="05000000000000000000" pitchFamily="2" charset="2"/>
              <a:buNone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rand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rand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65117" y="304800"/>
            <a:ext cx="2669116" cy="5715000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755651" y="304800"/>
            <a:ext cx="7806267" cy="571500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random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bg>
      <p:bgPr>
        <a:pattFill prst="lt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pPr fontAlgn="base"/>
            <a:fld id="{82F288E0-7875-42C4-84C8-98DBBD3BF4D2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176184" y="6381750"/>
            <a:ext cx="38608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641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755651" y="1752600"/>
            <a:ext cx="52324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1251" y="1752600"/>
            <a:ext cx="52324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5" name="内容占位符 2"/>
          <p:cNvSpPr>
            <a:spLocks noGrp="1"/>
          </p:cNvSpPr>
          <p:nvPr>
            <p:ph idx="1"/>
          </p:nvPr>
        </p:nvSpPr>
        <p:spPr>
          <a:xfrm>
            <a:off x="711200" y="1600200"/>
            <a:ext cx="10668000" cy="426720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bg>
      <p:bgPr>
        <a:pattFill prst="lt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1" name="Picture 4" descr="201103210230151[1]"/>
          <p:cNvPicPr>
            <a:picLocks noChangeAspect="1"/>
          </p:cNvPicPr>
          <p:nvPr userDrawn="1"/>
        </p:nvPicPr>
        <p:blipFill>
          <a:blip r:embed="rId2">
            <a:lum bright="-39999" contrast="60000"/>
          </a:blip>
          <a:stretch>
            <a:fillRect/>
          </a:stretch>
        </p:blipFill>
        <p:spPr>
          <a:xfrm>
            <a:off x="9652000" y="6324600"/>
            <a:ext cx="1727200" cy="3397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标题 1"/>
          <p:cNvSpPr>
            <a:spLocks noGrp="1"/>
          </p:cNvSpPr>
          <p:nvPr>
            <p:ph type="title"/>
          </p:nvPr>
        </p:nvSpPr>
        <p:spPr>
          <a:xfrm>
            <a:off x="1930400" y="228600"/>
            <a:ext cx="9855200" cy="820738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7" name="内容占位符 2"/>
          <p:cNvSpPr>
            <a:spLocks noGrp="1"/>
          </p:cNvSpPr>
          <p:nvPr>
            <p:ph idx="1"/>
          </p:nvPr>
        </p:nvSpPr>
        <p:spPr>
          <a:xfrm>
            <a:off x="711200" y="1600200"/>
            <a:ext cx="10668000" cy="426720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2" name="页脚占位符 1"/>
          <p:cNvSpPr>
            <a:spLocks noGrp="1"/>
          </p:cNvSpPr>
          <p:nvPr>
            <p:ph type="ftr" sz="quarter" idx="10"/>
          </p:nvPr>
        </p:nvSpPr>
        <p:spPr>
          <a:xfrm>
            <a:off x="4176184" y="6381750"/>
            <a:ext cx="38608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1"/>
          </p:nvPr>
        </p:nvSpPr>
        <p:spPr>
          <a:xfrm>
            <a:off x="8737600" y="6245225"/>
            <a:ext cx="2641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random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image" Target="../media/image4.png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t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766233" y="304800"/>
            <a:ext cx="10668000" cy="820738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Rectangle 3"/>
          <p:cNvSpPr>
            <a:spLocks noGrp="1"/>
          </p:cNvSpPr>
          <p:nvPr>
            <p:ph type="body"/>
          </p:nvPr>
        </p:nvSpPr>
        <p:spPr>
          <a:xfrm>
            <a:off x="755651" y="1752600"/>
            <a:ext cx="10668000" cy="42672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436245"/>
            <a:r>
              <a:rPr lang="zh-CN" altLang="en-US" dirty="0"/>
              <a:t>第二级</a:t>
            </a:r>
            <a:endParaRPr lang="zh-CN" altLang="en-US" dirty="0"/>
          </a:p>
          <a:p>
            <a:pPr lvl="2" indent="-394970"/>
            <a:r>
              <a:rPr lang="zh-CN" altLang="en-US" dirty="0"/>
              <a:t>第三级</a:t>
            </a:r>
            <a:endParaRPr lang="zh-CN" altLang="en-US" dirty="0"/>
          </a:p>
          <a:p>
            <a:pPr lvl="3" indent="-387350"/>
            <a:r>
              <a:rPr lang="zh-CN" altLang="en-US" dirty="0"/>
              <a:t>第四级</a:t>
            </a:r>
            <a:endParaRPr lang="zh-CN" altLang="en-US" dirty="0"/>
          </a:p>
          <a:p>
            <a:pPr lvl="4" indent="-39878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Line 5"/>
          <p:cNvSpPr>
            <a:spLocks noChangeShapeType="1"/>
          </p:cNvSpPr>
          <p:nvPr/>
        </p:nvSpPr>
        <p:spPr bwMode="auto">
          <a:xfrm flipV="1">
            <a:off x="812800" y="6248400"/>
            <a:ext cx="10566400" cy="0"/>
          </a:xfrm>
          <a:prstGeom prst="line">
            <a:avLst/>
          </a:prstGeom>
          <a:noFill/>
          <a:ln w="3175">
            <a:solidFill>
              <a:schemeClr val="accent2"/>
            </a:solidFill>
            <a:rou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53031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76184" y="6381750"/>
            <a:ext cx="38608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1200" b="0">
                <a:latin typeface="Verdana" panose="020B060403050404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53032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641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>
                <a:latin typeface="Verdana" panose="020B0604030504040204" pitchFamily="34" charset="0"/>
              </a:defRPr>
            </a:lvl1pPr>
          </a:lstStyle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  <p:grpSp>
        <p:nvGrpSpPr>
          <p:cNvPr id="1031" name="Group 9"/>
          <p:cNvGrpSpPr/>
          <p:nvPr/>
        </p:nvGrpSpPr>
        <p:grpSpPr>
          <a:xfrm>
            <a:off x="508000" y="1143000"/>
            <a:ext cx="10752667" cy="73025"/>
            <a:chOff x="385" y="617"/>
            <a:chExt cx="5080" cy="46"/>
          </a:xfrm>
        </p:grpSpPr>
        <p:sp>
          <p:nvSpPr>
            <p:cNvPr id="1033" name="Rectangle 10"/>
            <p:cNvSpPr>
              <a:spLocks noChangeArrowheads="1"/>
            </p:cNvSpPr>
            <p:nvPr/>
          </p:nvSpPr>
          <p:spPr bwMode="auto">
            <a:xfrm>
              <a:off x="385" y="617"/>
              <a:ext cx="2722" cy="46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accent2"/>
              </a:solidFill>
              <a:miter lim="800000"/>
            </a:ln>
            <a:effectLst>
              <a:outerShdw dist="45791" dir="3378596" algn="ctr" rotWithShape="0">
                <a:schemeClr val="bg2"/>
              </a:outerShdw>
            </a:effectLst>
          </p:spPr>
          <p:txBody>
            <a:bodyPr wrap="none" anchor="ctr"/>
            <a:lstStyle>
              <a:lvl1pPr algn="ctr"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ctr"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ctr"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ctr"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ctr"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34" name="Line 11"/>
            <p:cNvSpPr>
              <a:spLocks noChangeShapeType="1"/>
            </p:cNvSpPr>
            <p:nvPr/>
          </p:nvSpPr>
          <p:spPr bwMode="auto">
            <a:xfrm>
              <a:off x="385" y="663"/>
              <a:ext cx="5080" cy="0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</a:ln>
            <a:effectLst>
              <a:outerShdw dist="45791" dir="3378596" algn="ctr" rotWithShape="0">
                <a:schemeClr val="bg2"/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pic>
        <p:nvPicPr>
          <p:cNvPr id="2" name="Picture 14" descr="图形1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711200" y="304800"/>
            <a:ext cx="812800" cy="609600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ransition spd="med">
    <p:random/>
  </p:transition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宋体" panose="02010600030101010101" pitchFamily="2" charset="-122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anose="020B0604030504040204" pitchFamily="34" charset="0"/>
          <a:ea typeface="宋体" panose="02010600030101010101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anose="020B0604030504040204" pitchFamily="34" charset="0"/>
          <a:ea typeface="宋体" panose="02010600030101010101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anose="020B0604030504040204" pitchFamily="34" charset="0"/>
          <a:ea typeface="宋体" panose="02010600030101010101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anose="020B0604030504040204" pitchFamily="34" charset="0"/>
          <a:ea typeface="宋体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anose="020B0604030504040204" pitchFamily="34" charset="0"/>
          <a:ea typeface="宋体" panose="0201060003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anose="020B0604030504040204" pitchFamily="34" charset="0"/>
          <a:ea typeface="宋体" panose="0201060003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anose="020B0604030504040204" pitchFamily="34" charset="0"/>
          <a:ea typeface="宋体" panose="0201060003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anose="020B0604030504040204" pitchFamily="34" charset="0"/>
          <a:ea typeface="宋体" panose="02010600030101010101" pitchFamily="2" charset="-122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Ø"/>
        <a:defRPr sz="30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1pPr>
      <a:lvl2pPr marL="908050" indent="-43688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Ø"/>
        <a:defRPr sz="2600">
          <a:solidFill>
            <a:schemeClr val="tx1"/>
          </a:solidFill>
          <a:latin typeface="+mn-lt"/>
          <a:ea typeface="宋体" panose="02010600030101010101" pitchFamily="2" charset="-122"/>
        </a:defRPr>
      </a:lvl2pPr>
      <a:lvl3pPr marL="1304925" indent="-395605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Ø"/>
        <a:defRPr sz="2300">
          <a:solidFill>
            <a:schemeClr val="tx1"/>
          </a:solidFill>
          <a:latin typeface="+mn-lt"/>
          <a:ea typeface="宋体" panose="02010600030101010101" pitchFamily="2" charset="-122"/>
        </a:defRPr>
      </a:lvl3pPr>
      <a:lvl4pPr marL="1694180" indent="-3873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Ø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4pPr>
      <a:lvl5pPr marL="2094230" indent="-398780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Ø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5pPr>
      <a:lvl6pPr marL="2551430" indent="-398780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3008630" indent="-398780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465830" indent="-398780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923030" indent="-398780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5.png"/><Relationship Id="rId1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7.png"/><Relationship Id="rId1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0.png"/><Relationship Id="rId1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1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4.png"/><Relationship Id="rId1" Type="http://schemas.openxmlformats.org/officeDocument/2006/relationships/image" Target="../media/image3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5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8.png"/><Relationship Id="rId1" Type="http://schemas.openxmlformats.org/officeDocument/2006/relationships/image" Target="../media/image3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9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2.png"/><Relationship Id="rId1" Type="http://schemas.openxmlformats.org/officeDocument/2006/relationships/image" Target="../media/image41.png"/></Relationships>
</file>

<file path=ppt/slides/_rels/slide2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4.png"/><Relationship Id="rId1" Type="http://schemas.openxmlformats.org/officeDocument/2006/relationships/image" Target="../media/image43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7.png"/><Relationship Id="rId1" Type="http://schemas.openxmlformats.org/officeDocument/2006/relationships/image" Target="../media/image4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8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9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0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/>
          </p:cNvSpPr>
          <p:nvPr>
            <p:ph type="ctrTitle"/>
          </p:nvPr>
        </p:nvSpPr>
        <p:spPr>
          <a:xfrm>
            <a:off x="2209800" y="1958975"/>
            <a:ext cx="7772400" cy="1470025"/>
          </a:xfrm>
        </p:spPr>
        <p:txBody>
          <a:bodyPr vert="horz" wrap="square" lIns="91440" tIns="45720" rIns="91440" bIns="45720" anchor="b"/>
          <a:lstStyle/>
          <a:p>
            <a:pPr algn="ctr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实验室管理系统操作指南</a:t>
            </a:r>
            <a:endParaRPr lang="zh-CN" altLang="en-US" sz="4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434" name="Rectangle 8"/>
          <p:cNvSpPr txBox="1"/>
          <p:nvPr/>
        </p:nvSpPr>
        <p:spPr>
          <a:xfrm>
            <a:off x="2895600" y="5257752"/>
            <a:ext cx="6400800" cy="11430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algn="ctr"/>
            <a:r>
              <a:rPr 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资产管理处</a:t>
            </a:r>
            <a:endParaRPr lang="zh-CN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2025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18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日 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4338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59860" y="1428750"/>
            <a:ext cx="8114030" cy="46069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13" name="标题 1"/>
          <p:cNvSpPr>
            <a:spLocks noGrp="1"/>
          </p:cNvSpPr>
          <p:nvPr/>
        </p:nvSpPr>
        <p:spPr>
          <a:xfrm>
            <a:off x="1720215" y="186373"/>
            <a:ext cx="8229600" cy="8255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+mj-lt"/>
                <a:ea typeface="宋体" panose="02010600030101010101" pitchFamily="2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zh-CN" altLang="en-US" sz="440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二、具体操作流程</a:t>
            </a:r>
            <a:r>
              <a:rPr lang="en-US" altLang="zh-CN" sz="440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---</a:t>
            </a:r>
            <a:r>
              <a:rPr lang="zh-CN" altLang="en-US" sz="440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危化品申购</a:t>
            </a:r>
            <a:endParaRPr lang="zh-CN" altLang="en-US" sz="440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2" name="标题 1"/>
          <p:cNvSpPr>
            <a:spLocks noGrp="1"/>
          </p:cNvSpPr>
          <p:nvPr/>
        </p:nvSpPr>
        <p:spPr>
          <a:xfrm>
            <a:off x="0" y="1461770"/>
            <a:ext cx="3765550" cy="393509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+mj-lt"/>
                <a:ea typeface="宋体" panose="02010600030101010101" pitchFamily="2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marL="742950" indent="-742950" algn="l">
              <a:buFont typeface="+mj-ea"/>
              <a:buAutoNum type="circleNumDbPlain"/>
            </a:pPr>
            <a:r>
              <a:rPr lang="zh-CN" altLang="en-US" sz="3200" dirty="0">
                <a:solidFill>
                  <a:schemeClr val="tx1"/>
                </a:solidFill>
                <a:latin typeface="宋体" panose="02010600030101010101" pitchFamily="2" charset="-122"/>
                <a:cs typeface="黑体" panose="02010609060101010101" pitchFamily="49" charset="-122"/>
                <a:sym typeface="+mn-ea"/>
              </a:rPr>
              <a:t>在实验室管理平台左侧找到危化品管理系统，依次点击图示</a:t>
            </a:r>
            <a:endParaRPr lang="zh-CN" altLang="en-US" sz="3200" dirty="0">
              <a:solidFill>
                <a:schemeClr val="tx1"/>
              </a:solidFill>
              <a:latin typeface="宋体" panose="02010600030101010101" pitchFamily="2" charset="-122"/>
              <a:cs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p:transition spd="med">
    <p:random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1" name="标题 1"/>
          <p:cNvSpPr>
            <a:spLocks noGrp="1"/>
          </p:cNvSpPr>
          <p:nvPr>
            <p:ph type="title"/>
          </p:nvPr>
        </p:nvSpPr>
        <p:spPr>
          <a:xfrm>
            <a:off x="120015" y="1625600"/>
            <a:ext cx="11640185" cy="636905"/>
          </a:xfrm>
        </p:spPr>
        <p:txBody>
          <a:bodyPr anchor="ctr" anchorCtr="0"/>
          <a:p>
            <a:pPr marL="514350" indent="-514350" algn="l">
              <a:buFont typeface="+mj-ea"/>
              <a:buAutoNum type="circleNumDbPlain" startAt="2"/>
            </a:pPr>
            <a:r>
              <a:rPr lang="zh-CN" altLang="en-US" sz="3200"/>
              <a:t>点击危化品申购</a:t>
            </a:r>
            <a:r>
              <a:rPr lang="en-US" altLang="zh-CN" sz="3200"/>
              <a:t>---</a:t>
            </a:r>
            <a:r>
              <a:rPr lang="zh-CN" altLang="en-US" sz="3200"/>
              <a:t>添加明细</a:t>
            </a:r>
            <a:r>
              <a:rPr lang="en-US" altLang="zh-CN" sz="3200"/>
              <a:t>---</a:t>
            </a:r>
            <a:r>
              <a:rPr lang="zh-CN" altLang="en-US" sz="3200">
                <a:sym typeface="+mn-ea"/>
              </a:rPr>
              <a:t>查询</a:t>
            </a:r>
            <a:r>
              <a:rPr lang="zh-CN" altLang="en-US" sz="3200">
                <a:sym typeface="+mn-ea"/>
              </a:rPr>
              <a:t>申购</a:t>
            </a:r>
            <a:br>
              <a:rPr lang="zh-CN" altLang="en-US" sz="3200">
                <a:sym typeface="+mn-ea"/>
              </a:rPr>
            </a:br>
            <a:r>
              <a:rPr lang="zh-CN" altLang="en-US" sz="3200">
                <a:sym typeface="+mn-ea"/>
              </a:rPr>
              <a:t>如危化品规格或计量单位不符合需求可联系资产处进行添加。</a:t>
            </a:r>
            <a:r>
              <a:rPr lang="zh-CN" altLang="en-US" sz="3200"/>
              <a:t>。</a:t>
            </a:r>
            <a:endParaRPr lang="zh-CN" altLang="en-US" sz="3200"/>
          </a:p>
        </p:txBody>
      </p:sp>
      <p:pic>
        <p:nvPicPr>
          <p:cNvPr id="15362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0015" y="2360930"/>
            <a:ext cx="5457190" cy="433514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63" name="图片 4"/>
          <p:cNvPicPr>
            <a:picLocks noChangeAspect="1"/>
          </p:cNvPicPr>
          <p:nvPr/>
        </p:nvPicPr>
        <p:blipFill>
          <a:blip r:embed="rId2"/>
          <a:srcRect r="46893" b="22354"/>
          <a:stretch>
            <a:fillRect/>
          </a:stretch>
        </p:blipFill>
        <p:spPr>
          <a:xfrm>
            <a:off x="3135630" y="2360295"/>
            <a:ext cx="5921375" cy="440944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13" name="标题 1"/>
          <p:cNvSpPr>
            <a:spLocks noGrp="1"/>
          </p:cNvSpPr>
          <p:nvPr/>
        </p:nvSpPr>
        <p:spPr>
          <a:xfrm>
            <a:off x="1720215" y="186373"/>
            <a:ext cx="8229600" cy="8255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+mj-lt"/>
                <a:ea typeface="宋体" panose="02010600030101010101" pitchFamily="2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zh-CN" altLang="en-US" sz="440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二、具体操作流程</a:t>
            </a:r>
            <a:r>
              <a:rPr lang="en-US" altLang="zh-CN" sz="440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---</a:t>
            </a:r>
            <a:r>
              <a:rPr lang="zh-CN" altLang="en-US" sz="440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危化品申购</a:t>
            </a:r>
            <a:endParaRPr lang="zh-CN" altLang="en-US" sz="440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pic>
        <p:nvPicPr>
          <p:cNvPr id="16386" name="内容占位符 5"/>
          <p:cNvPicPr>
            <a:picLocks noGrp="1" noChangeAspect="1"/>
          </p:cNvPicPr>
          <p:nvPr>
            <p:ph idx="1"/>
          </p:nvPr>
        </p:nvPicPr>
        <p:blipFill>
          <a:blip r:embed="rId3"/>
          <a:srcRect t="5948" b="36710"/>
          <a:stretch>
            <a:fillRect/>
          </a:stretch>
        </p:blipFill>
        <p:spPr>
          <a:xfrm>
            <a:off x="5763895" y="3711575"/>
            <a:ext cx="6428105" cy="2910205"/>
          </a:xfrm>
        </p:spPr>
      </p:pic>
    </p:spTree>
  </p:cSld>
  <p:clrMapOvr>
    <a:masterClrMapping/>
  </p:clrMapOvr>
  <p:transition spd="med">
    <p:random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09" name="标题 1"/>
          <p:cNvSpPr>
            <a:spLocks noGrp="1"/>
          </p:cNvSpPr>
          <p:nvPr>
            <p:ph type="title"/>
          </p:nvPr>
        </p:nvSpPr>
        <p:spPr>
          <a:xfrm>
            <a:off x="189230" y="1292225"/>
            <a:ext cx="11809095" cy="607695"/>
          </a:xfrm>
        </p:spPr>
        <p:txBody>
          <a:bodyPr anchor="ctr" anchorCtr="0"/>
          <a:p>
            <a:pPr marL="514350" indent="-514350" algn="l">
              <a:buFont typeface="+mj-ea"/>
              <a:buAutoNum type="circleNumDbPlain" startAt="3"/>
            </a:pPr>
            <a:r>
              <a:rPr lang="zh-CN" altLang="en-US" sz="3200"/>
              <a:t>填写申购数量</a:t>
            </a:r>
            <a:r>
              <a:rPr lang="zh-CN" altLang="en-US" sz="3200">
                <a:sym typeface="+mn-ea"/>
              </a:rPr>
              <a:t>和申购单</a:t>
            </a:r>
            <a:r>
              <a:rPr lang="en-US" altLang="zh-CN" sz="3200">
                <a:sym typeface="+mn-ea"/>
              </a:rPr>
              <a:t>---</a:t>
            </a:r>
            <a:r>
              <a:rPr lang="zh-CN" altLang="en-US" sz="3200">
                <a:sym typeface="+mn-ea"/>
              </a:rPr>
              <a:t>提交审核</a:t>
            </a:r>
            <a:r>
              <a:rPr lang="zh-CN" altLang="en-US" sz="3200"/>
              <a:t>。</a:t>
            </a:r>
            <a:endParaRPr lang="zh-CN" altLang="en-US" sz="3200"/>
          </a:p>
        </p:txBody>
      </p:sp>
      <p:sp>
        <p:nvSpPr>
          <p:cNvPr id="13313" name="标题 1"/>
          <p:cNvSpPr>
            <a:spLocks noGrp="1"/>
          </p:cNvSpPr>
          <p:nvPr/>
        </p:nvSpPr>
        <p:spPr>
          <a:xfrm>
            <a:off x="1720215" y="186373"/>
            <a:ext cx="8229600" cy="8255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+mj-lt"/>
                <a:ea typeface="宋体" panose="02010600030101010101" pitchFamily="2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zh-CN" altLang="en-US" sz="440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二、具体操作流程</a:t>
            </a:r>
            <a:r>
              <a:rPr lang="en-US" altLang="zh-CN" sz="440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---</a:t>
            </a:r>
            <a:r>
              <a:rPr lang="zh-CN" altLang="en-US" sz="440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危化品申购</a:t>
            </a:r>
            <a:endParaRPr lang="zh-CN" altLang="en-US" sz="440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pic>
        <p:nvPicPr>
          <p:cNvPr id="19457" name="内容占位符 2"/>
          <p:cNvPicPr>
            <a:picLocks noGrp="1"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361180" y="3545840"/>
            <a:ext cx="7830820" cy="251523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60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73465" y="6235383"/>
            <a:ext cx="3419475" cy="5238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10" name="内容占位符 2"/>
          <p:cNvPicPr>
            <a:picLocks noGrp="1" noChangeAspect="1"/>
          </p:cNvPicPr>
          <p:nvPr>
            <p:ph idx="1"/>
          </p:nvPr>
        </p:nvPicPr>
        <p:blipFill>
          <a:blip r:embed="rId3"/>
          <a:srcRect t="15603" b="30682"/>
          <a:stretch>
            <a:fillRect/>
          </a:stretch>
        </p:blipFill>
        <p:spPr>
          <a:xfrm>
            <a:off x="0" y="1899920"/>
            <a:ext cx="7650480" cy="2019935"/>
          </a:xfrm>
        </p:spPr>
      </p:pic>
    </p:spTree>
  </p:cSld>
  <p:clrMapOvr>
    <a:masterClrMapping/>
  </p:clrMapOvr>
  <p:transition spd="med">
    <p:random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3" name="标题 1"/>
          <p:cNvSpPr>
            <a:spLocks noGrp="1"/>
          </p:cNvSpPr>
          <p:nvPr/>
        </p:nvSpPr>
        <p:spPr>
          <a:xfrm>
            <a:off x="1720215" y="186373"/>
            <a:ext cx="8229600" cy="8255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+mj-lt"/>
                <a:ea typeface="宋体" panose="02010600030101010101" pitchFamily="2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zh-CN" altLang="en-US" sz="440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二、具体操作流程</a:t>
            </a:r>
            <a:r>
              <a:rPr lang="en-US" altLang="zh-CN" sz="440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---</a:t>
            </a:r>
            <a:r>
              <a:rPr lang="zh-CN" altLang="en-US" sz="440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危化品入库</a:t>
            </a:r>
            <a:endParaRPr lang="zh-CN" altLang="en-US" sz="440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2" name="标题 1"/>
          <p:cNvSpPr>
            <a:spLocks noGrp="1"/>
          </p:cNvSpPr>
          <p:nvPr/>
        </p:nvSpPr>
        <p:spPr>
          <a:xfrm>
            <a:off x="0" y="1461770"/>
            <a:ext cx="3765550" cy="393509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+mj-lt"/>
                <a:ea typeface="宋体" panose="02010600030101010101" pitchFamily="2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marL="742950" indent="-742950" algn="l">
              <a:buFont typeface="+mj-ea"/>
              <a:buAutoNum type="circleNumDbPlain"/>
            </a:pPr>
            <a:r>
              <a:rPr lang="zh-CN" altLang="en-US" sz="3200" dirty="0">
                <a:solidFill>
                  <a:schemeClr val="tx1"/>
                </a:solidFill>
                <a:latin typeface="宋体" panose="02010600030101010101" pitchFamily="2" charset="-122"/>
                <a:cs typeface="黑体" panose="02010609060101010101" pitchFamily="49" charset="-122"/>
                <a:sym typeface="+mn-ea"/>
              </a:rPr>
              <a:t>在实验室管理平台左侧找到危化品管理系统，依次点击图示</a:t>
            </a:r>
            <a:endParaRPr lang="zh-CN" altLang="en-US" sz="3200" dirty="0">
              <a:solidFill>
                <a:schemeClr val="tx1"/>
              </a:solidFill>
              <a:latin typeface="宋体" panose="02010600030101010101" pitchFamily="2" charset="-122"/>
              <a:cs typeface="黑体" panose="02010609060101010101" pitchFamily="49" charset="-122"/>
              <a:sym typeface="+mn-ea"/>
            </a:endParaRPr>
          </a:p>
        </p:txBody>
      </p:sp>
      <p:pic>
        <p:nvPicPr>
          <p:cNvPr id="22530" name="图片 1"/>
          <p:cNvPicPr>
            <a:picLocks noChangeAspect="1"/>
          </p:cNvPicPr>
          <p:nvPr/>
        </p:nvPicPr>
        <p:blipFill>
          <a:blip r:embed="rId1"/>
          <a:srcRect r="17079" b="9281"/>
          <a:stretch>
            <a:fillRect/>
          </a:stretch>
        </p:blipFill>
        <p:spPr>
          <a:xfrm>
            <a:off x="3418840" y="1195705"/>
            <a:ext cx="8613775" cy="491744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random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1" name="标题 1"/>
          <p:cNvSpPr>
            <a:spLocks noGrp="1"/>
          </p:cNvSpPr>
          <p:nvPr>
            <p:ph type="title"/>
          </p:nvPr>
        </p:nvSpPr>
        <p:spPr>
          <a:xfrm>
            <a:off x="120015" y="1318895"/>
            <a:ext cx="11640185" cy="636905"/>
          </a:xfrm>
        </p:spPr>
        <p:txBody>
          <a:bodyPr anchor="ctr" anchorCtr="0"/>
          <a:p>
            <a:pPr marL="514350" indent="-514350" algn="l">
              <a:buFont typeface="+mj-ea"/>
              <a:buAutoNum type="circleNumDbPlain" startAt="2"/>
            </a:pPr>
            <a:r>
              <a:rPr lang="zh-CN" altLang="en-US" sz="3200"/>
              <a:t>添加明细</a:t>
            </a:r>
            <a:r>
              <a:rPr lang="en-US" altLang="zh-CN" sz="3200"/>
              <a:t>---</a:t>
            </a:r>
            <a:r>
              <a:rPr lang="zh-CN" altLang="en-US" sz="3200">
                <a:sym typeface="+mn-ea"/>
              </a:rPr>
              <a:t>查询入库。</a:t>
            </a:r>
            <a:endParaRPr lang="zh-CN" altLang="en-US" sz="3200"/>
          </a:p>
        </p:txBody>
      </p:sp>
      <p:sp>
        <p:nvSpPr>
          <p:cNvPr id="13313" name="标题 1"/>
          <p:cNvSpPr>
            <a:spLocks noGrp="1"/>
          </p:cNvSpPr>
          <p:nvPr/>
        </p:nvSpPr>
        <p:spPr>
          <a:xfrm>
            <a:off x="1720215" y="186373"/>
            <a:ext cx="8229600" cy="8255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+mj-lt"/>
                <a:ea typeface="宋体" panose="02010600030101010101" pitchFamily="2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zh-CN" altLang="en-US" sz="440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二、具体操作流程</a:t>
            </a:r>
            <a:r>
              <a:rPr lang="en-US" altLang="zh-CN" sz="440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---</a:t>
            </a:r>
            <a:r>
              <a:rPr lang="zh-CN" altLang="en-US" sz="440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危化品入库</a:t>
            </a:r>
            <a:endParaRPr lang="zh-CN" altLang="en-US" sz="440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pic>
        <p:nvPicPr>
          <p:cNvPr id="23554" name="图片 7"/>
          <p:cNvPicPr/>
          <p:nvPr/>
        </p:nvPicPr>
        <p:blipFill>
          <a:blip r:embed="rId1"/>
          <a:srcRect l="9234" r="20583" b="32122"/>
          <a:stretch>
            <a:fillRect/>
          </a:stretch>
        </p:blipFill>
        <p:spPr>
          <a:xfrm>
            <a:off x="120015" y="2262505"/>
            <a:ext cx="6071235" cy="380111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4578" name="图片 4"/>
          <p:cNvPicPr>
            <a:picLocks noChangeAspect="1"/>
          </p:cNvPicPr>
          <p:nvPr>
            <p:ph idx="1"/>
          </p:nvPr>
        </p:nvPicPr>
        <p:blipFill>
          <a:blip r:embed="rId2"/>
          <a:srcRect l="3848" t="12799" r="7508" b="753"/>
          <a:stretch>
            <a:fillRect/>
          </a:stretch>
        </p:blipFill>
        <p:spPr>
          <a:xfrm>
            <a:off x="4651375" y="3044825"/>
            <a:ext cx="7308215" cy="38131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random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09" name="标题 1"/>
          <p:cNvSpPr>
            <a:spLocks noGrp="1"/>
          </p:cNvSpPr>
          <p:nvPr>
            <p:ph type="title"/>
          </p:nvPr>
        </p:nvSpPr>
        <p:spPr>
          <a:xfrm>
            <a:off x="189230" y="1292225"/>
            <a:ext cx="11809095" cy="607695"/>
          </a:xfrm>
        </p:spPr>
        <p:txBody>
          <a:bodyPr anchor="ctr" anchorCtr="0"/>
          <a:p>
            <a:pPr marL="514350" indent="-514350" algn="l">
              <a:buFont typeface="+mj-ea"/>
              <a:buAutoNum type="circleNumDbPlain" startAt="3"/>
            </a:pPr>
            <a:r>
              <a:rPr lang="zh-CN" altLang="en-US" sz="3200"/>
              <a:t>完善入库信息</a:t>
            </a:r>
            <a:r>
              <a:rPr lang="en-US" altLang="zh-CN" sz="3200">
                <a:sym typeface="+mn-ea"/>
              </a:rPr>
              <a:t>---</a:t>
            </a:r>
            <a:r>
              <a:rPr lang="zh-CN" altLang="en-US" sz="3200">
                <a:sym typeface="+mn-ea"/>
              </a:rPr>
              <a:t>提交审核</a:t>
            </a:r>
            <a:r>
              <a:rPr lang="zh-CN" altLang="en-US" sz="3200"/>
              <a:t>。</a:t>
            </a:r>
            <a:endParaRPr lang="zh-CN" altLang="en-US" sz="3200"/>
          </a:p>
        </p:txBody>
      </p:sp>
      <p:sp>
        <p:nvSpPr>
          <p:cNvPr id="13313" name="标题 1"/>
          <p:cNvSpPr>
            <a:spLocks noGrp="1"/>
          </p:cNvSpPr>
          <p:nvPr/>
        </p:nvSpPr>
        <p:spPr>
          <a:xfrm>
            <a:off x="1720215" y="186373"/>
            <a:ext cx="8229600" cy="8255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+mj-lt"/>
                <a:ea typeface="宋体" panose="02010600030101010101" pitchFamily="2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zh-CN" altLang="en-US" sz="440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二、具体操作流程</a:t>
            </a:r>
            <a:r>
              <a:rPr lang="en-US" altLang="zh-CN" sz="440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---</a:t>
            </a:r>
            <a:r>
              <a:rPr lang="zh-CN" altLang="en-US" sz="440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危化品入库</a:t>
            </a:r>
            <a:endParaRPr lang="zh-CN" altLang="en-US" sz="440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pic>
        <p:nvPicPr>
          <p:cNvPr id="25602" name="内容占位符 3"/>
          <p:cNvPicPr>
            <a:picLocks noGrp="1" noChangeAspect="1"/>
          </p:cNvPicPr>
          <p:nvPr>
            <p:ph idx="1"/>
          </p:nvPr>
        </p:nvPicPr>
        <p:blipFill>
          <a:blip r:embed="rId1"/>
          <a:srcRect t="15732"/>
          <a:stretch>
            <a:fillRect/>
          </a:stretch>
        </p:blipFill>
        <p:spPr>
          <a:xfrm>
            <a:off x="0" y="1899920"/>
            <a:ext cx="10668000" cy="340487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6626" name="图片 5"/>
          <p:cNvPicPr/>
          <p:nvPr/>
        </p:nvPicPr>
        <p:blipFill>
          <a:blip r:embed="rId2"/>
          <a:srcRect t="25049"/>
          <a:stretch>
            <a:fillRect/>
          </a:stretch>
        </p:blipFill>
        <p:spPr>
          <a:xfrm>
            <a:off x="4464050" y="3854450"/>
            <a:ext cx="7727950" cy="30035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random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3" name="标题 1"/>
          <p:cNvSpPr>
            <a:spLocks noGrp="1"/>
          </p:cNvSpPr>
          <p:nvPr/>
        </p:nvSpPr>
        <p:spPr>
          <a:xfrm>
            <a:off x="1720215" y="186373"/>
            <a:ext cx="8229600" cy="8255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+mj-lt"/>
                <a:ea typeface="宋体" panose="02010600030101010101" pitchFamily="2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zh-CN" altLang="en-US" sz="440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二、具体操作流程</a:t>
            </a:r>
            <a:r>
              <a:rPr lang="en-US" altLang="zh-CN" sz="440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---</a:t>
            </a:r>
            <a:r>
              <a:rPr lang="zh-CN" altLang="en-US" sz="440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危化品领用</a:t>
            </a:r>
            <a:endParaRPr lang="zh-CN" altLang="en-US" sz="440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2" name="标题 1"/>
          <p:cNvSpPr>
            <a:spLocks noGrp="1"/>
          </p:cNvSpPr>
          <p:nvPr/>
        </p:nvSpPr>
        <p:spPr>
          <a:xfrm>
            <a:off x="0" y="1461770"/>
            <a:ext cx="3418205" cy="465074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+mj-lt"/>
                <a:ea typeface="宋体" panose="02010600030101010101" pitchFamily="2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marL="742950" indent="-742950" algn="l">
              <a:buFont typeface="+mj-ea"/>
              <a:buAutoNum type="circleNumDbPlain"/>
            </a:pPr>
            <a:r>
              <a:rPr lang="zh-CN" altLang="en-US" sz="3200" dirty="0">
                <a:solidFill>
                  <a:schemeClr val="tx1"/>
                </a:solidFill>
                <a:latin typeface="宋体" panose="02010600030101010101" pitchFamily="2" charset="-122"/>
                <a:cs typeface="黑体" panose="02010609060101010101" pitchFamily="49" charset="-122"/>
                <a:sym typeface="+mn-ea"/>
              </a:rPr>
              <a:t>在实验室管理平台左侧找到危化品管理系统，依次点击图示</a:t>
            </a:r>
            <a:r>
              <a:rPr lang="zh-CN" altLang="en-US" sz="3200" dirty="0">
                <a:solidFill>
                  <a:srgbClr val="FF0000"/>
                </a:solidFill>
                <a:latin typeface="宋体" panose="02010600030101010101" pitchFamily="2" charset="-122"/>
                <a:cs typeface="黑体" panose="02010609060101010101" pitchFamily="49" charset="-122"/>
                <a:sym typeface="+mn-ea"/>
              </a:rPr>
              <a:t>（</a:t>
            </a:r>
            <a:r>
              <a:rPr lang="zh-CN" altLang="en-US" sz="3200">
                <a:solidFill>
                  <a:srgbClr val="FF0000"/>
                </a:solidFill>
                <a:sym typeface="+mn-ea"/>
              </a:rPr>
              <a:t>可能需要签署危化品使用责任书，需与相关危化品库管理员提前沟通）</a:t>
            </a:r>
            <a:endParaRPr lang="zh-CN" altLang="en-US" sz="3200" dirty="0">
              <a:solidFill>
                <a:schemeClr val="tx1"/>
              </a:solidFill>
              <a:latin typeface="宋体" panose="02010600030101010101" pitchFamily="2" charset="-122"/>
              <a:cs typeface="黑体" panose="02010609060101010101" pitchFamily="49" charset="-122"/>
              <a:sym typeface="+mn-ea"/>
            </a:endParaRPr>
          </a:p>
        </p:txBody>
      </p:sp>
      <p:pic>
        <p:nvPicPr>
          <p:cNvPr id="28674" name="图片 1"/>
          <p:cNvPicPr/>
          <p:nvPr/>
        </p:nvPicPr>
        <p:blipFill>
          <a:blip r:embed="rId1"/>
          <a:stretch>
            <a:fillRect/>
          </a:stretch>
        </p:blipFill>
        <p:spPr>
          <a:xfrm>
            <a:off x="3418205" y="1159510"/>
            <a:ext cx="8673465" cy="525589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random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1" name="标题 1"/>
          <p:cNvSpPr>
            <a:spLocks noGrp="1"/>
          </p:cNvSpPr>
          <p:nvPr>
            <p:ph type="title"/>
          </p:nvPr>
        </p:nvSpPr>
        <p:spPr>
          <a:xfrm>
            <a:off x="120015" y="1318895"/>
            <a:ext cx="11640185" cy="636905"/>
          </a:xfrm>
        </p:spPr>
        <p:txBody>
          <a:bodyPr anchor="ctr" anchorCtr="0"/>
          <a:p>
            <a:pPr marL="514350" indent="-514350" algn="l">
              <a:buFont typeface="+mj-ea"/>
              <a:buAutoNum type="circleNumDbPlain" startAt="2"/>
            </a:pPr>
            <a:r>
              <a:rPr lang="zh-CN" altLang="en-US" sz="3200"/>
              <a:t>添加明细</a:t>
            </a:r>
            <a:r>
              <a:rPr lang="en-US" altLang="zh-CN" sz="3200"/>
              <a:t>---</a:t>
            </a:r>
            <a:r>
              <a:rPr lang="zh-CN" altLang="en-US" sz="3200">
                <a:sym typeface="+mn-ea"/>
              </a:rPr>
              <a:t>选择领用</a:t>
            </a:r>
            <a:r>
              <a:rPr lang="zh-CN" altLang="en-US" sz="3200">
                <a:sym typeface="+mn-ea"/>
              </a:rPr>
              <a:t>。</a:t>
            </a:r>
            <a:endParaRPr lang="zh-CN" altLang="en-US" sz="3200"/>
          </a:p>
        </p:txBody>
      </p:sp>
      <p:sp>
        <p:nvSpPr>
          <p:cNvPr id="13313" name="标题 1"/>
          <p:cNvSpPr>
            <a:spLocks noGrp="1"/>
          </p:cNvSpPr>
          <p:nvPr/>
        </p:nvSpPr>
        <p:spPr>
          <a:xfrm>
            <a:off x="1720215" y="186373"/>
            <a:ext cx="8229600" cy="8255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+mj-lt"/>
                <a:ea typeface="宋体" panose="02010600030101010101" pitchFamily="2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zh-CN" altLang="en-US" sz="440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二、具体操作流程</a:t>
            </a:r>
            <a:r>
              <a:rPr lang="en-US" altLang="zh-CN" sz="440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---</a:t>
            </a:r>
            <a:r>
              <a:rPr lang="zh-CN" altLang="en-US" sz="440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危化品领用</a:t>
            </a:r>
            <a:endParaRPr lang="zh-CN" altLang="en-US" sz="440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pic>
        <p:nvPicPr>
          <p:cNvPr id="29697" name="内容占位符 1"/>
          <p:cNvPicPr>
            <a:picLocks noGrp="1"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0015" y="1955800"/>
            <a:ext cx="7310120" cy="431292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722" name="图片 1"/>
          <p:cNvPicPr>
            <a:picLocks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76140" y="2317115"/>
            <a:ext cx="7515860" cy="452310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random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09" name="标题 1"/>
          <p:cNvSpPr>
            <a:spLocks noGrp="1"/>
          </p:cNvSpPr>
          <p:nvPr>
            <p:ph type="title"/>
          </p:nvPr>
        </p:nvSpPr>
        <p:spPr>
          <a:xfrm>
            <a:off x="189230" y="1292225"/>
            <a:ext cx="11809095" cy="607695"/>
          </a:xfrm>
        </p:spPr>
        <p:txBody>
          <a:bodyPr anchor="ctr" anchorCtr="0"/>
          <a:p>
            <a:pPr marL="514350" indent="-514350" algn="l">
              <a:buFont typeface="+mj-ea"/>
              <a:buAutoNum type="circleNumDbPlain" startAt="3"/>
            </a:pPr>
            <a:r>
              <a:rPr lang="zh-CN" altLang="en-US" sz="3200"/>
              <a:t>完善领用信息</a:t>
            </a:r>
            <a:r>
              <a:rPr lang="en-US" altLang="zh-CN" sz="3200">
                <a:sym typeface="+mn-ea"/>
              </a:rPr>
              <a:t>---</a:t>
            </a:r>
            <a:r>
              <a:rPr lang="zh-CN" altLang="en-US" sz="3200">
                <a:sym typeface="+mn-ea"/>
              </a:rPr>
              <a:t>提交审核</a:t>
            </a:r>
            <a:r>
              <a:rPr lang="zh-CN" altLang="en-US" sz="3200"/>
              <a:t>。</a:t>
            </a:r>
            <a:endParaRPr lang="zh-CN" altLang="en-US" sz="3200"/>
          </a:p>
        </p:txBody>
      </p:sp>
      <p:sp>
        <p:nvSpPr>
          <p:cNvPr id="13313" name="标题 1"/>
          <p:cNvSpPr>
            <a:spLocks noGrp="1"/>
          </p:cNvSpPr>
          <p:nvPr/>
        </p:nvSpPr>
        <p:spPr>
          <a:xfrm>
            <a:off x="1720215" y="186373"/>
            <a:ext cx="8229600" cy="8255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+mj-lt"/>
                <a:ea typeface="宋体" panose="02010600030101010101" pitchFamily="2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zh-CN" altLang="en-US" sz="440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二、具体操作流程</a:t>
            </a:r>
            <a:r>
              <a:rPr lang="en-US" altLang="zh-CN" sz="440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---</a:t>
            </a:r>
            <a:r>
              <a:rPr lang="zh-CN" altLang="en-US" sz="440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危化品领用</a:t>
            </a:r>
            <a:endParaRPr lang="zh-CN" altLang="en-US" sz="440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pic>
        <p:nvPicPr>
          <p:cNvPr id="31746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50290" y="1809750"/>
            <a:ext cx="10172065" cy="470408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random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3" name="标题 1"/>
          <p:cNvSpPr>
            <a:spLocks noGrp="1"/>
          </p:cNvSpPr>
          <p:nvPr/>
        </p:nvSpPr>
        <p:spPr>
          <a:xfrm>
            <a:off x="1720215" y="186373"/>
            <a:ext cx="8229600" cy="8255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+mj-lt"/>
                <a:ea typeface="宋体" panose="02010600030101010101" pitchFamily="2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zh-CN" altLang="en-US" sz="440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二、具体操作流程</a:t>
            </a:r>
            <a:r>
              <a:rPr lang="en-US" altLang="zh-CN" sz="440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---</a:t>
            </a:r>
            <a:r>
              <a:rPr lang="zh-CN" altLang="en-US" sz="440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废弃物回收</a:t>
            </a:r>
            <a:endParaRPr lang="zh-CN" altLang="en-US" sz="440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2" name="标题 1"/>
          <p:cNvSpPr>
            <a:spLocks noGrp="1"/>
          </p:cNvSpPr>
          <p:nvPr/>
        </p:nvSpPr>
        <p:spPr>
          <a:xfrm>
            <a:off x="0" y="1461770"/>
            <a:ext cx="3418205" cy="465074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+mj-lt"/>
                <a:ea typeface="宋体" panose="02010600030101010101" pitchFamily="2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marL="742950" indent="-742950" algn="l">
              <a:buFont typeface="+mj-ea"/>
              <a:buAutoNum type="circleNumDbPlain"/>
            </a:pPr>
            <a:r>
              <a:rPr lang="zh-CN" altLang="en-US" sz="3200" dirty="0">
                <a:solidFill>
                  <a:schemeClr val="tx1"/>
                </a:solidFill>
                <a:latin typeface="宋体" panose="02010600030101010101" pitchFamily="2" charset="-122"/>
                <a:cs typeface="黑体" panose="02010609060101010101" pitchFamily="49" charset="-122"/>
                <a:sym typeface="+mn-ea"/>
              </a:rPr>
              <a:t>在实验室管理平台左侧找到危化品管理系统，依次点击图示。</a:t>
            </a:r>
            <a:endParaRPr lang="zh-CN" altLang="en-US" sz="3200" dirty="0">
              <a:solidFill>
                <a:schemeClr val="tx1"/>
              </a:solidFill>
              <a:latin typeface="宋体" panose="02010600030101010101" pitchFamily="2" charset="-122"/>
              <a:cs typeface="黑体" panose="02010609060101010101" pitchFamily="49" charset="-122"/>
              <a:sym typeface="+mn-ea"/>
            </a:endParaRPr>
          </a:p>
        </p:txBody>
      </p:sp>
      <p:pic>
        <p:nvPicPr>
          <p:cNvPr id="33794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719195" y="1381760"/>
            <a:ext cx="8105775" cy="473011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rand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1644184" y="350583"/>
            <a:ext cx="94284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sz="2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《湖北医药学院实验室安全管理办法（试行）》等七项制度</a:t>
            </a:r>
            <a:endParaRPr lang="zh-CN" sz="28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85265" y="1363345"/>
            <a:ext cx="4305300" cy="48387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02095" y="1363345"/>
            <a:ext cx="4257675" cy="4838700"/>
          </a:xfrm>
          <a:prstGeom prst="rect">
            <a:avLst/>
          </a:prstGeom>
        </p:spPr>
      </p:pic>
    </p:spTree>
  </p:cSld>
  <p:clrMapOvr>
    <a:masterClrMapping/>
  </p:clrMapOvr>
  <p:transition>
    <p:random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1" name="标题 1"/>
          <p:cNvSpPr>
            <a:spLocks noGrp="1"/>
          </p:cNvSpPr>
          <p:nvPr>
            <p:ph type="title"/>
          </p:nvPr>
        </p:nvSpPr>
        <p:spPr>
          <a:xfrm>
            <a:off x="120015" y="1318895"/>
            <a:ext cx="11640185" cy="636905"/>
          </a:xfrm>
        </p:spPr>
        <p:txBody>
          <a:bodyPr anchor="ctr" anchorCtr="0"/>
          <a:p>
            <a:pPr marL="514350" indent="-514350" algn="l">
              <a:buFont typeface="+mj-ea"/>
              <a:buAutoNum type="circleNumDbPlain" startAt="2"/>
            </a:pPr>
            <a:r>
              <a:rPr lang="zh-CN" altLang="en-US" sz="3200"/>
              <a:t>添加明细</a:t>
            </a:r>
            <a:r>
              <a:rPr lang="en-US" altLang="zh-CN" sz="3200"/>
              <a:t>---</a:t>
            </a:r>
            <a:r>
              <a:rPr lang="zh-CN" altLang="en-US" sz="3200">
                <a:sym typeface="+mn-ea"/>
              </a:rPr>
              <a:t>填写危化品废物信息（重量可咨询资产处）</a:t>
            </a:r>
            <a:r>
              <a:rPr lang="zh-CN" altLang="en-US" sz="3200">
                <a:sym typeface="+mn-ea"/>
              </a:rPr>
              <a:t>。</a:t>
            </a:r>
            <a:endParaRPr lang="zh-CN" altLang="en-US" sz="3200"/>
          </a:p>
        </p:txBody>
      </p:sp>
      <p:sp>
        <p:nvSpPr>
          <p:cNvPr id="13313" name="标题 1"/>
          <p:cNvSpPr>
            <a:spLocks noGrp="1"/>
          </p:cNvSpPr>
          <p:nvPr/>
        </p:nvSpPr>
        <p:spPr>
          <a:xfrm>
            <a:off x="1720215" y="186373"/>
            <a:ext cx="8229600" cy="8255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+mj-lt"/>
                <a:ea typeface="宋体" panose="02010600030101010101" pitchFamily="2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zh-CN" altLang="en-US" sz="440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二、具体操作流程</a:t>
            </a:r>
            <a:r>
              <a:rPr lang="en-US" altLang="zh-CN" sz="440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---</a:t>
            </a:r>
            <a:r>
              <a:rPr lang="zh-CN" altLang="en-US" sz="440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废弃物回收</a:t>
            </a:r>
            <a:endParaRPr lang="zh-CN" altLang="en-US" sz="440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pic>
        <p:nvPicPr>
          <p:cNvPr id="34818" name="内容占位符 3"/>
          <p:cNvPicPr>
            <a:picLocks noGrp="1"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7330" y="1955165"/>
            <a:ext cx="7255510" cy="432498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5842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4695" y="2922905"/>
            <a:ext cx="7554595" cy="383667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random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09" name="标题 1"/>
          <p:cNvSpPr>
            <a:spLocks noGrp="1"/>
          </p:cNvSpPr>
          <p:nvPr>
            <p:ph type="title"/>
          </p:nvPr>
        </p:nvSpPr>
        <p:spPr>
          <a:xfrm>
            <a:off x="189230" y="1292225"/>
            <a:ext cx="11809095" cy="607695"/>
          </a:xfrm>
        </p:spPr>
        <p:txBody>
          <a:bodyPr anchor="ctr" anchorCtr="0"/>
          <a:p>
            <a:pPr marL="514350" indent="-514350" algn="l">
              <a:buFont typeface="+mj-ea"/>
              <a:buAutoNum type="circleNumDbPlain" startAt="3"/>
            </a:pPr>
            <a:r>
              <a:rPr lang="zh-CN" altLang="en-US" sz="3200"/>
              <a:t>完善单据信息</a:t>
            </a:r>
            <a:r>
              <a:rPr lang="en-US" altLang="zh-CN" sz="3200">
                <a:sym typeface="+mn-ea"/>
              </a:rPr>
              <a:t>---</a:t>
            </a:r>
            <a:r>
              <a:rPr lang="zh-CN" altLang="en-US" sz="3200">
                <a:sym typeface="+mn-ea"/>
              </a:rPr>
              <a:t>提交审核</a:t>
            </a:r>
            <a:r>
              <a:rPr lang="zh-CN" altLang="en-US" sz="3200"/>
              <a:t>。</a:t>
            </a:r>
            <a:endParaRPr lang="zh-CN" altLang="en-US" sz="3200"/>
          </a:p>
        </p:txBody>
      </p:sp>
      <p:sp>
        <p:nvSpPr>
          <p:cNvPr id="13313" name="标题 1"/>
          <p:cNvSpPr>
            <a:spLocks noGrp="1"/>
          </p:cNvSpPr>
          <p:nvPr/>
        </p:nvSpPr>
        <p:spPr>
          <a:xfrm>
            <a:off x="1720215" y="186373"/>
            <a:ext cx="8229600" cy="8255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+mj-lt"/>
                <a:ea typeface="宋体" panose="02010600030101010101" pitchFamily="2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zh-CN" altLang="en-US" sz="440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二、具体操作流程</a:t>
            </a:r>
            <a:r>
              <a:rPr lang="en-US" altLang="zh-CN" sz="440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---</a:t>
            </a:r>
            <a:r>
              <a:rPr lang="zh-CN" altLang="en-US" sz="440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废弃物回收</a:t>
            </a:r>
            <a:endParaRPr lang="zh-CN" altLang="en-US" sz="440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pic>
        <p:nvPicPr>
          <p:cNvPr id="36866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20215" y="1899920"/>
            <a:ext cx="8756650" cy="435546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random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3" name="标题 1"/>
          <p:cNvSpPr>
            <a:spLocks noGrp="1"/>
          </p:cNvSpPr>
          <p:nvPr/>
        </p:nvSpPr>
        <p:spPr>
          <a:xfrm>
            <a:off x="1720215" y="186690"/>
            <a:ext cx="9756140" cy="8255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+mj-lt"/>
                <a:ea typeface="宋体" panose="02010600030101010101" pitchFamily="2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zh-CN" altLang="en-US" sz="440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二、具体操作流程</a:t>
            </a:r>
            <a:r>
              <a:rPr lang="en-US" altLang="zh-CN" sz="440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---</a:t>
            </a:r>
            <a:r>
              <a:rPr lang="zh-CN" altLang="en-US" sz="440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特种设备登记</a:t>
            </a:r>
            <a:endParaRPr lang="zh-CN" altLang="en-US" sz="440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2" name="标题 1"/>
          <p:cNvSpPr>
            <a:spLocks noGrp="1"/>
          </p:cNvSpPr>
          <p:nvPr/>
        </p:nvSpPr>
        <p:spPr>
          <a:xfrm>
            <a:off x="0" y="1461770"/>
            <a:ext cx="3418205" cy="465074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+mj-lt"/>
                <a:ea typeface="宋体" panose="02010600030101010101" pitchFamily="2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marL="742950" indent="-742950" algn="l">
              <a:buFont typeface="+mj-ea"/>
              <a:buAutoNum type="circleNumDbPlain"/>
            </a:pPr>
            <a:r>
              <a:rPr lang="zh-CN" altLang="en-US" sz="3200" dirty="0">
                <a:solidFill>
                  <a:schemeClr val="tx1"/>
                </a:solidFill>
                <a:latin typeface="宋体" panose="02010600030101010101" pitchFamily="2" charset="-122"/>
                <a:cs typeface="黑体" panose="02010609060101010101" pitchFamily="49" charset="-122"/>
                <a:sym typeface="+mn-ea"/>
              </a:rPr>
              <a:t>在实验室管理平台左侧找到危化品管理系统，依次点击图示。</a:t>
            </a:r>
            <a:endParaRPr lang="zh-CN" altLang="en-US" sz="3200" dirty="0">
              <a:solidFill>
                <a:schemeClr val="tx1"/>
              </a:solidFill>
              <a:latin typeface="宋体" panose="02010600030101010101" pitchFamily="2" charset="-122"/>
              <a:cs typeface="黑体" panose="02010609060101010101" pitchFamily="49" charset="-122"/>
              <a:sym typeface="+mn-ea"/>
            </a:endParaRPr>
          </a:p>
        </p:txBody>
      </p:sp>
      <p:pic>
        <p:nvPicPr>
          <p:cNvPr id="38914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18205" y="1319530"/>
            <a:ext cx="8587740" cy="493522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random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1" name="标题 1"/>
          <p:cNvSpPr>
            <a:spLocks noGrp="1"/>
          </p:cNvSpPr>
          <p:nvPr>
            <p:ph type="title"/>
          </p:nvPr>
        </p:nvSpPr>
        <p:spPr>
          <a:xfrm>
            <a:off x="120015" y="1318895"/>
            <a:ext cx="11640185" cy="636905"/>
          </a:xfrm>
        </p:spPr>
        <p:txBody>
          <a:bodyPr anchor="ctr" anchorCtr="0"/>
          <a:p>
            <a:pPr marL="514350" indent="-514350" algn="l">
              <a:buFont typeface="+mj-ea"/>
              <a:buAutoNum type="circleNumDbPlain" startAt="2"/>
            </a:pPr>
            <a:r>
              <a:rPr lang="zh-CN" altLang="en-US" sz="3200"/>
              <a:t>添加明细</a:t>
            </a:r>
            <a:r>
              <a:rPr lang="en-US" altLang="zh-CN" sz="3200"/>
              <a:t>---</a:t>
            </a:r>
            <a:r>
              <a:rPr lang="zh-CN" altLang="en-US" sz="3200">
                <a:sym typeface="+mn-ea"/>
              </a:rPr>
              <a:t>填写特种设备信息。</a:t>
            </a:r>
            <a:endParaRPr lang="zh-CN" altLang="en-US" sz="3200"/>
          </a:p>
        </p:txBody>
      </p:sp>
      <p:sp>
        <p:nvSpPr>
          <p:cNvPr id="13313" name="标题 1"/>
          <p:cNvSpPr>
            <a:spLocks noGrp="1"/>
          </p:cNvSpPr>
          <p:nvPr/>
        </p:nvSpPr>
        <p:spPr>
          <a:xfrm>
            <a:off x="1720215" y="101600"/>
            <a:ext cx="10149840" cy="97345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+mj-lt"/>
                <a:ea typeface="宋体" panose="02010600030101010101" pitchFamily="2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zh-CN" altLang="en-US" sz="440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二、具体操作流程</a:t>
            </a:r>
            <a:r>
              <a:rPr lang="en-US" altLang="zh-CN" sz="440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---</a:t>
            </a:r>
            <a:r>
              <a:rPr lang="zh-CN" altLang="en-US" sz="440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特种设备登记</a:t>
            </a:r>
            <a:endParaRPr lang="zh-CN" altLang="en-US" sz="440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pic>
        <p:nvPicPr>
          <p:cNvPr id="39938" name="内容占位符 2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240030" y="1955800"/>
            <a:ext cx="8847138" cy="4730750"/>
          </a:xfrm>
        </p:spPr>
      </p:pic>
      <p:pic>
        <p:nvPicPr>
          <p:cNvPr id="40962" name="图片 1"/>
          <p:cNvPicPr>
            <a:picLocks noChangeAspect="1"/>
          </p:cNvPicPr>
          <p:nvPr/>
        </p:nvPicPr>
        <p:blipFill>
          <a:blip r:embed="rId2"/>
          <a:srcRect t="19440"/>
          <a:stretch>
            <a:fillRect/>
          </a:stretch>
        </p:blipFill>
        <p:spPr>
          <a:xfrm>
            <a:off x="3993515" y="2836545"/>
            <a:ext cx="8075295" cy="385000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random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09" name="标题 1"/>
          <p:cNvSpPr>
            <a:spLocks noGrp="1"/>
          </p:cNvSpPr>
          <p:nvPr>
            <p:ph type="title"/>
          </p:nvPr>
        </p:nvSpPr>
        <p:spPr>
          <a:xfrm>
            <a:off x="189230" y="1292225"/>
            <a:ext cx="11809095" cy="607695"/>
          </a:xfrm>
        </p:spPr>
        <p:txBody>
          <a:bodyPr anchor="ctr" anchorCtr="0"/>
          <a:p>
            <a:pPr marL="514350" indent="-514350" algn="l">
              <a:buFont typeface="+mj-ea"/>
              <a:buAutoNum type="circleNumDbPlain" startAt="3"/>
            </a:pPr>
            <a:r>
              <a:rPr lang="zh-CN" altLang="en-US" sz="3200">
                <a:sym typeface="+mn-ea"/>
              </a:rPr>
              <a:t>提交审核</a:t>
            </a:r>
            <a:r>
              <a:rPr lang="zh-CN" altLang="en-US" sz="3200"/>
              <a:t>。</a:t>
            </a:r>
            <a:endParaRPr lang="zh-CN" altLang="en-US" sz="3200"/>
          </a:p>
        </p:txBody>
      </p:sp>
      <p:sp>
        <p:nvSpPr>
          <p:cNvPr id="13313" name="标题 1"/>
          <p:cNvSpPr>
            <a:spLocks noGrp="1"/>
          </p:cNvSpPr>
          <p:nvPr/>
        </p:nvSpPr>
        <p:spPr>
          <a:xfrm>
            <a:off x="1720215" y="186690"/>
            <a:ext cx="9227185" cy="8255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+mj-lt"/>
                <a:ea typeface="宋体" panose="02010600030101010101" pitchFamily="2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zh-CN" altLang="en-US" sz="440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二、具体操作流程</a:t>
            </a:r>
            <a:r>
              <a:rPr lang="en-US" altLang="zh-CN" sz="440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---</a:t>
            </a:r>
            <a:r>
              <a:rPr lang="zh-CN" altLang="en-US" sz="440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特种设备登记</a:t>
            </a:r>
            <a:endParaRPr lang="zh-CN" altLang="en-US" sz="440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pic>
        <p:nvPicPr>
          <p:cNvPr id="41986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834005" y="1395730"/>
            <a:ext cx="8778875" cy="457644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random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3" name="标题 1"/>
          <p:cNvSpPr>
            <a:spLocks noGrp="1"/>
          </p:cNvSpPr>
          <p:nvPr/>
        </p:nvSpPr>
        <p:spPr>
          <a:xfrm>
            <a:off x="1427480" y="186690"/>
            <a:ext cx="10764520" cy="8255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+mj-lt"/>
                <a:ea typeface="宋体" panose="02010600030101010101" pitchFamily="2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zh-CN" altLang="en-US" sz="440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二、具体操作流程</a:t>
            </a:r>
            <a:r>
              <a:rPr lang="en-US" altLang="zh-CN" sz="440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---</a:t>
            </a:r>
            <a:r>
              <a:rPr lang="zh-CN" altLang="en-US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实验室分级分类及危险源信息修改</a:t>
            </a:r>
            <a:endParaRPr lang="zh-CN" altLang="en-US" sz="28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/>
        </p:nvSpPr>
        <p:spPr>
          <a:xfrm>
            <a:off x="0" y="1461770"/>
            <a:ext cx="3145155" cy="465074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+mj-lt"/>
                <a:ea typeface="宋体" panose="02010600030101010101" pitchFamily="2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marL="742950" indent="-742950" algn="l">
              <a:buFont typeface="+mj-ea"/>
              <a:buAutoNum type="circleNumDbPlain"/>
            </a:pPr>
            <a:r>
              <a:rPr lang="zh-CN" altLang="en-US" sz="3200" dirty="0">
                <a:solidFill>
                  <a:schemeClr val="tx1"/>
                </a:solidFill>
                <a:latin typeface="宋体" panose="02010600030101010101" pitchFamily="2" charset="-122"/>
                <a:cs typeface="黑体" panose="02010609060101010101" pitchFamily="49" charset="-122"/>
                <a:sym typeface="+mn-ea"/>
              </a:rPr>
              <a:t>在实验室管理平台左侧找到实验室安全，依次点击图示。</a:t>
            </a:r>
            <a:endParaRPr lang="zh-CN" altLang="en-US" sz="3200" dirty="0">
              <a:solidFill>
                <a:schemeClr val="tx1"/>
              </a:solidFill>
              <a:latin typeface="宋体" panose="02010600030101010101" pitchFamily="2" charset="-122"/>
              <a:cs typeface="黑体" panose="02010609060101010101" pitchFamily="49" charset="-122"/>
              <a:sym typeface="+mn-ea"/>
            </a:endParaRPr>
          </a:p>
        </p:txBody>
      </p:sp>
      <p:pic>
        <p:nvPicPr>
          <p:cNvPr id="44034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18205" y="1284605"/>
            <a:ext cx="8583930" cy="482790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random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1" name="标题 1"/>
          <p:cNvSpPr>
            <a:spLocks noGrp="1"/>
          </p:cNvSpPr>
          <p:nvPr>
            <p:ph type="title"/>
          </p:nvPr>
        </p:nvSpPr>
        <p:spPr>
          <a:xfrm>
            <a:off x="120015" y="1318895"/>
            <a:ext cx="11640185" cy="636905"/>
          </a:xfrm>
        </p:spPr>
        <p:txBody>
          <a:bodyPr anchor="ctr" anchorCtr="0"/>
          <a:p>
            <a:pPr marL="514350" indent="-514350" algn="l">
              <a:buFont typeface="+mj-ea"/>
              <a:buAutoNum type="circleNumDbPlain" startAt="2"/>
            </a:pPr>
            <a:r>
              <a:rPr lang="zh-CN" altLang="en-US" sz="3200"/>
              <a:t>添加明细</a:t>
            </a:r>
            <a:r>
              <a:rPr lang="en-US" altLang="zh-CN" sz="3200"/>
              <a:t>---</a:t>
            </a:r>
            <a:r>
              <a:rPr lang="zh-CN" altLang="en-US" sz="3200">
                <a:sym typeface="+mn-ea"/>
              </a:rPr>
              <a:t>选择需要修改信息的实验室</a:t>
            </a:r>
            <a:r>
              <a:rPr lang="zh-CN" altLang="en-US" sz="3200">
                <a:sym typeface="+mn-ea"/>
              </a:rPr>
              <a:t>。</a:t>
            </a:r>
            <a:endParaRPr lang="zh-CN" altLang="en-US" sz="3200"/>
          </a:p>
        </p:txBody>
      </p:sp>
      <p:pic>
        <p:nvPicPr>
          <p:cNvPr id="45058" name="内容占位符 3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20015" y="1955800"/>
            <a:ext cx="7825105" cy="4267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6082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5645" y="2791460"/>
            <a:ext cx="8849995" cy="396049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13" name="标题 1"/>
          <p:cNvSpPr>
            <a:spLocks noGrp="1"/>
          </p:cNvSpPr>
          <p:nvPr/>
        </p:nvSpPr>
        <p:spPr>
          <a:xfrm>
            <a:off x="1427480" y="186690"/>
            <a:ext cx="10764520" cy="8255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+mj-lt"/>
                <a:ea typeface="宋体" panose="02010600030101010101" pitchFamily="2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zh-CN" altLang="en-US" sz="440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二、具体操作流程</a:t>
            </a:r>
            <a:r>
              <a:rPr lang="en-US" altLang="zh-CN" sz="440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---</a:t>
            </a:r>
            <a:r>
              <a:rPr lang="zh-CN" altLang="en-US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实验室分级分类及危险源信息修改</a:t>
            </a:r>
            <a:endParaRPr lang="zh-CN" altLang="en-US" sz="28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  <p:transition spd="med">
    <p:random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09" name="标题 1"/>
          <p:cNvSpPr>
            <a:spLocks noGrp="1"/>
          </p:cNvSpPr>
          <p:nvPr>
            <p:ph type="title"/>
          </p:nvPr>
        </p:nvSpPr>
        <p:spPr>
          <a:xfrm>
            <a:off x="189230" y="1292225"/>
            <a:ext cx="11809095" cy="607695"/>
          </a:xfrm>
        </p:spPr>
        <p:txBody>
          <a:bodyPr anchor="ctr" anchorCtr="0"/>
          <a:p>
            <a:pPr marL="514350" indent="-514350" algn="l">
              <a:buFont typeface="+mj-ea"/>
              <a:buAutoNum type="circleNumDbPlain" startAt="3"/>
            </a:pPr>
            <a:r>
              <a:rPr lang="zh-CN" altLang="en-US" sz="3200">
                <a:sym typeface="+mn-ea"/>
              </a:rPr>
              <a:t>填写新实验室基础信息</a:t>
            </a:r>
            <a:r>
              <a:rPr lang="en-US" altLang="zh-CN" sz="3200">
                <a:sym typeface="+mn-ea"/>
              </a:rPr>
              <a:t>---</a:t>
            </a:r>
            <a:r>
              <a:rPr lang="zh-CN" altLang="en-US" sz="3200">
                <a:sym typeface="+mn-ea"/>
              </a:rPr>
              <a:t>完善单据信息</a:t>
            </a:r>
            <a:r>
              <a:rPr lang="en-US" altLang="zh-CN" sz="3200">
                <a:sym typeface="+mn-ea"/>
              </a:rPr>
              <a:t>---</a:t>
            </a:r>
            <a:r>
              <a:rPr lang="zh-CN" altLang="en-US" sz="3200">
                <a:sym typeface="+mn-ea"/>
              </a:rPr>
              <a:t>提交审核</a:t>
            </a:r>
            <a:r>
              <a:rPr lang="zh-CN" altLang="en-US" sz="3200"/>
              <a:t>。</a:t>
            </a:r>
            <a:endParaRPr lang="zh-CN" altLang="en-US" sz="3200"/>
          </a:p>
        </p:txBody>
      </p:sp>
      <p:pic>
        <p:nvPicPr>
          <p:cNvPr id="47106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4935" y="1899920"/>
            <a:ext cx="5193665" cy="47910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8130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6395" y="1900555"/>
            <a:ext cx="6551930" cy="479044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13" name="标题 1"/>
          <p:cNvSpPr>
            <a:spLocks noGrp="1"/>
          </p:cNvSpPr>
          <p:nvPr/>
        </p:nvSpPr>
        <p:spPr>
          <a:xfrm>
            <a:off x="1427480" y="186690"/>
            <a:ext cx="10764520" cy="8255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+mj-lt"/>
                <a:ea typeface="宋体" panose="02010600030101010101" pitchFamily="2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zh-CN" altLang="en-US" sz="440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二、具体操作流程</a:t>
            </a:r>
            <a:r>
              <a:rPr lang="en-US" altLang="zh-CN" sz="440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---</a:t>
            </a:r>
            <a:r>
              <a:rPr lang="zh-CN" altLang="en-US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实验室分级分类及危险源信息修改</a:t>
            </a:r>
            <a:endParaRPr lang="zh-CN" altLang="en-US" sz="28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  <p:transition spd="med">
    <p:random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3" name="标题 1"/>
          <p:cNvSpPr>
            <a:spLocks noGrp="1"/>
          </p:cNvSpPr>
          <p:nvPr/>
        </p:nvSpPr>
        <p:spPr>
          <a:xfrm>
            <a:off x="1720215" y="186690"/>
            <a:ext cx="10556240" cy="8255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+mj-lt"/>
                <a:ea typeface="宋体" panose="02010600030101010101" pitchFamily="2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zh-CN" altLang="en-US" sz="440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二、具体操作流程</a:t>
            </a:r>
            <a:r>
              <a:rPr lang="en-US" altLang="zh-CN" sz="440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---</a:t>
            </a:r>
            <a:r>
              <a:rPr lang="zh-CN" altLang="en-US" sz="44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实验室安全检查记录</a:t>
            </a:r>
            <a:endParaRPr lang="zh-CN" altLang="en-US" sz="440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2" name="标题 1"/>
          <p:cNvSpPr>
            <a:spLocks noGrp="1"/>
          </p:cNvSpPr>
          <p:nvPr/>
        </p:nvSpPr>
        <p:spPr>
          <a:xfrm>
            <a:off x="0" y="1461770"/>
            <a:ext cx="3145155" cy="465074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+mj-lt"/>
                <a:ea typeface="宋体" panose="02010600030101010101" pitchFamily="2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marL="742950" indent="-742950" algn="l">
              <a:buFont typeface="+mj-ea"/>
              <a:buAutoNum type="circleNumDbPlain"/>
            </a:pPr>
            <a:r>
              <a:rPr lang="zh-CN" altLang="en-US" sz="3200" dirty="0">
                <a:solidFill>
                  <a:schemeClr val="tx1"/>
                </a:solidFill>
                <a:latin typeface="宋体" panose="02010600030101010101" pitchFamily="2" charset="-122"/>
                <a:cs typeface="黑体" panose="02010609060101010101" pitchFamily="49" charset="-122"/>
                <a:sym typeface="+mn-ea"/>
              </a:rPr>
              <a:t>在实验室管理平台左侧找到实验室安全，依次点击图示。</a:t>
            </a:r>
            <a:endParaRPr lang="zh-CN" altLang="en-US" sz="3200" dirty="0">
              <a:solidFill>
                <a:schemeClr val="tx1"/>
              </a:solidFill>
              <a:latin typeface="宋体" panose="02010600030101010101" pitchFamily="2" charset="-122"/>
              <a:cs typeface="黑体" panose="02010609060101010101" pitchFamily="49" charset="-122"/>
              <a:sym typeface="+mn-ea"/>
            </a:endParaRPr>
          </a:p>
        </p:txBody>
      </p:sp>
      <p:pic>
        <p:nvPicPr>
          <p:cNvPr id="50178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996565" y="1307465"/>
            <a:ext cx="8797925" cy="480504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random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1" name="标题 1"/>
          <p:cNvSpPr>
            <a:spLocks noGrp="1"/>
          </p:cNvSpPr>
          <p:nvPr>
            <p:ph type="title"/>
          </p:nvPr>
        </p:nvSpPr>
        <p:spPr>
          <a:xfrm>
            <a:off x="120015" y="1318895"/>
            <a:ext cx="11640185" cy="636905"/>
          </a:xfrm>
        </p:spPr>
        <p:txBody>
          <a:bodyPr anchor="ctr" anchorCtr="0"/>
          <a:p>
            <a:pPr marL="514350" indent="-514350" algn="l">
              <a:buFont typeface="+mj-ea"/>
              <a:buAutoNum type="circleNumDbPlain" startAt="2"/>
            </a:pPr>
            <a:r>
              <a:rPr lang="zh-CN" altLang="en-US" sz="3200">
                <a:sym typeface="+mn-ea"/>
              </a:rPr>
              <a:t>新增检查</a:t>
            </a:r>
            <a:r>
              <a:rPr lang="en-US" altLang="zh-CN" sz="3200"/>
              <a:t>---</a:t>
            </a:r>
            <a:r>
              <a:rPr lang="zh-CN" altLang="en-US" sz="3200">
                <a:sym typeface="+mn-ea"/>
              </a:rPr>
              <a:t>填写检查范围和检查内容（依据高等学校实验室安全检查项目表）</a:t>
            </a:r>
            <a:r>
              <a:rPr lang="zh-CN" altLang="en-US" sz="3200">
                <a:sym typeface="+mn-ea"/>
              </a:rPr>
              <a:t>。</a:t>
            </a:r>
            <a:endParaRPr lang="zh-CN" altLang="en-US" sz="3200"/>
          </a:p>
        </p:txBody>
      </p:sp>
      <p:sp>
        <p:nvSpPr>
          <p:cNvPr id="2" name="标题 1"/>
          <p:cNvSpPr>
            <a:spLocks noGrp="1"/>
          </p:cNvSpPr>
          <p:nvPr/>
        </p:nvSpPr>
        <p:spPr>
          <a:xfrm>
            <a:off x="1720215" y="186690"/>
            <a:ext cx="10556240" cy="8255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+mj-lt"/>
                <a:ea typeface="宋体" panose="02010600030101010101" pitchFamily="2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zh-CN" altLang="en-US" sz="440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二、具体操作流程</a:t>
            </a:r>
            <a:r>
              <a:rPr lang="en-US" altLang="zh-CN" sz="440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---</a:t>
            </a:r>
            <a:r>
              <a:rPr lang="zh-CN" altLang="en-US" sz="44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实验室安全检查记录</a:t>
            </a:r>
            <a:endParaRPr lang="zh-CN" altLang="en-US" sz="440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pic>
        <p:nvPicPr>
          <p:cNvPr id="51202" name="内容占位符 2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307340" y="2109470"/>
            <a:ext cx="9002395" cy="4267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2226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22040" y="2812415"/>
            <a:ext cx="8445500" cy="395732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random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目录</a:t>
            </a:r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6527165" y="1918970"/>
            <a:ext cx="5259070" cy="396176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r>
              <a:rPr lang="zh-CN" altLang="en-US" sz="2800">
                <a:sym typeface="+mn-ea"/>
              </a:rPr>
              <a:t>二、具体操作流程</a:t>
            </a:r>
            <a:br>
              <a:rPr lang="zh-CN" altLang="en-US" sz="2800">
                <a:sym typeface="+mn-ea"/>
              </a:rPr>
            </a:br>
            <a:r>
              <a:rPr lang="en-US" altLang="zh-CN" sz="2800">
                <a:sym typeface="+mn-ea"/>
              </a:rPr>
              <a:t>     1.</a:t>
            </a:r>
            <a:r>
              <a:rPr lang="zh-CN" altLang="en-US" sz="2800">
                <a:sym typeface="+mn-ea"/>
              </a:rPr>
              <a:t>危化品申购</a:t>
            </a:r>
            <a:br>
              <a:rPr lang="zh-CN" altLang="en-US" sz="2800">
                <a:sym typeface="+mn-ea"/>
              </a:rPr>
            </a:br>
            <a:r>
              <a:rPr lang="en-US" altLang="zh-CN" sz="2800">
                <a:sym typeface="+mn-ea"/>
              </a:rPr>
              <a:t>     2.</a:t>
            </a:r>
            <a:r>
              <a:rPr lang="zh-CN" altLang="en-US" sz="2800">
                <a:sym typeface="+mn-ea"/>
              </a:rPr>
              <a:t>危化品入库</a:t>
            </a:r>
            <a:br>
              <a:rPr lang="zh-CN" altLang="en-US" sz="2800">
                <a:sym typeface="+mn-ea"/>
              </a:rPr>
            </a:br>
            <a:r>
              <a:rPr lang="en-US" altLang="zh-CN" sz="2800">
                <a:sym typeface="+mn-ea"/>
              </a:rPr>
              <a:t>     3.</a:t>
            </a:r>
            <a:r>
              <a:rPr lang="zh-CN" altLang="en-US" sz="2800">
                <a:sym typeface="+mn-ea"/>
              </a:rPr>
              <a:t>危化品领用</a:t>
            </a:r>
            <a:br>
              <a:rPr lang="zh-CN" altLang="en-US" sz="2800">
                <a:sym typeface="+mn-ea"/>
              </a:rPr>
            </a:br>
            <a:r>
              <a:rPr lang="en-US" altLang="zh-CN" sz="2800">
                <a:sym typeface="+mn-ea"/>
              </a:rPr>
              <a:t>     4.</a:t>
            </a:r>
            <a:r>
              <a:rPr lang="zh-CN" altLang="en-US" sz="2800">
                <a:sym typeface="+mn-ea"/>
              </a:rPr>
              <a:t>废弃物回收</a:t>
            </a:r>
            <a:br>
              <a:rPr lang="zh-CN" altLang="en-US" sz="2800">
                <a:sym typeface="+mn-ea"/>
              </a:rPr>
            </a:br>
            <a:r>
              <a:rPr lang="en-US" altLang="zh-CN" sz="2800">
                <a:sym typeface="+mn-ea"/>
              </a:rPr>
              <a:t>     5.</a:t>
            </a:r>
            <a:r>
              <a:rPr lang="zh-CN" altLang="en-US" sz="2800">
                <a:sym typeface="+mn-ea"/>
              </a:rPr>
              <a:t>特种设备登记</a:t>
            </a:r>
            <a:br>
              <a:rPr lang="zh-CN" altLang="en-US" sz="2800">
                <a:sym typeface="+mn-ea"/>
              </a:rPr>
            </a:br>
            <a:r>
              <a:rPr lang="en-US" altLang="zh-CN" sz="2800">
                <a:sym typeface="+mn-ea"/>
              </a:rPr>
              <a:t>     </a:t>
            </a:r>
            <a:r>
              <a:rPr lang="en-US" altLang="zh-CN" sz="2800">
                <a:solidFill>
                  <a:srgbClr val="FF0000"/>
                </a:solidFill>
                <a:sym typeface="+mn-ea"/>
              </a:rPr>
              <a:t>6.</a:t>
            </a:r>
            <a:r>
              <a:rPr lang="zh-CN" altLang="en-US" sz="2800">
                <a:solidFill>
                  <a:srgbClr val="FF0000"/>
                </a:solidFill>
                <a:sym typeface="+mn-ea"/>
              </a:rPr>
              <a:t>实验室分级分类及危险源信息修改</a:t>
            </a:r>
            <a:endParaRPr lang="zh-CN" altLang="en-US" sz="2800">
              <a:solidFill>
                <a:srgbClr val="FF0000"/>
              </a:solidFill>
              <a:sym typeface="+mn-ea"/>
            </a:endParaRPr>
          </a:p>
          <a:p>
            <a:r>
              <a:rPr lang="en-US" altLang="zh-CN" sz="2800">
                <a:solidFill>
                  <a:srgbClr val="FF0000"/>
                </a:solidFill>
                <a:sym typeface="+mn-ea"/>
              </a:rPr>
              <a:t>     </a:t>
            </a:r>
            <a:r>
              <a:rPr lang="en-US" altLang="zh-CN" sz="2800">
                <a:sym typeface="+mn-ea"/>
              </a:rPr>
              <a:t>7</a:t>
            </a:r>
            <a:r>
              <a:rPr lang="en-US" altLang="zh-CN" sz="2800">
                <a:sym typeface="+mn-ea"/>
              </a:rPr>
              <a:t>.</a:t>
            </a:r>
            <a:r>
              <a:rPr lang="zh-CN" altLang="en-US" sz="2800">
                <a:sym typeface="+mn-ea"/>
              </a:rPr>
              <a:t>实验室安全检查记录</a:t>
            </a:r>
            <a:br>
              <a:rPr lang="zh-CN" altLang="en-US" sz="2800">
                <a:sym typeface="+mn-ea"/>
              </a:rPr>
            </a:br>
            <a:r>
              <a:rPr lang="en-US" altLang="zh-CN" sz="2800">
                <a:sym typeface="+mn-ea"/>
              </a:rPr>
              <a:t>     8.</a:t>
            </a:r>
            <a:r>
              <a:rPr lang="zh-CN" altLang="en-US" sz="2800">
                <a:sym typeface="+mn-ea"/>
              </a:rPr>
              <a:t>实验室安全整改记录</a:t>
            </a:r>
            <a:endParaRPr lang="zh-CN" altLang="en-US" sz="2800"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93065" y="1918970"/>
            <a:ext cx="4888865" cy="26765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800">
                <a:sym typeface="+mn-ea"/>
              </a:rPr>
              <a:t>一、系统简介</a:t>
            </a:r>
            <a:br>
              <a:rPr lang="zh-CN" altLang="en-US" sz="2800">
                <a:sym typeface="+mn-ea"/>
              </a:rPr>
            </a:br>
            <a:r>
              <a:rPr lang="en-US" altLang="zh-CN" sz="2800">
                <a:sym typeface="+mn-ea"/>
              </a:rPr>
              <a:t>     1.</a:t>
            </a:r>
            <a:r>
              <a:rPr lang="zh-CN" altLang="en-US" sz="2800">
                <a:sym typeface="+mn-ea"/>
              </a:rPr>
              <a:t>系统功能</a:t>
            </a:r>
            <a:br>
              <a:rPr lang="zh-CN" altLang="en-US" sz="2800">
                <a:sym typeface="+mn-ea"/>
              </a:rPr>
            </a:br>
            <a:r>
              <a:rPr lang="en-US" altLang="zh-CN" sz="2800">
                <a:sym typeface="+mn-ea"/>
              </a:rPr>
              <a:t>     2.</a:t>
            </a:r>
            <a:r>
              <a:rPr lang="zh-CN" altLang="en-US" sz="2800">
                <a:sym typeface="+mn-ea"/>
              </a:rPr>
              <a:t>系统登录与密码</a:t>
            </a:r>
            <a:r>
              <a:rPr lang="zh-CN" altLang="en-US" sz="2800">
                <a:sym typeface="+mn-ea"/>
              </a:rPr>
              <a:t>修改</a:t>
            </a:r>
            <a:br>
              <a:rPr lang="zh-CN" altLang="en-US" sz="2800">
                <a:sym typeface="+mn-ea"/>
              </a:rPr>
            </a:br>
            <a:r>
              <a:rPr lang="en-US" altLang="zh-CN" sz="2800">
                <a:sym typeface="+mn-ea"/>
              </a:rPr>
              <a:t>     3.</a:t>
            </a:r>
            <a:r>
              <a:rPr lang="zh-CN" altLang="en-US" sz="2800">
                <a:sym typeface="+mn-ea"/>
              </a:rPr>
              <a:t>危化品管理流程介绍</a:t>
            </a:r>
            <a:br>
              <a:rPr lang="zh-CN" altLang="en-US" sz="2800">
                <a:sym typeface="+mn-ea"/>
              </a:rPr>
            </a:br>
            <a:r>
              <a:rPr lang="en-US" altLang="zh-CN" sz="2800">
                <a:sym typeface="+mn-ea"/>
              </a:rPr>
              <a:t>     4.</a:t>
            </a:r>
            <a:r>
              <a:rPr lang="zh-CN" altLang="en-US" sz="2800">
                <a:sym typeface="+mn-ea"/>
              </a:rPr>
              <a:t>安全检查流程介绍</a:t>
            </a:r>
            <a:br>
              <a:rPr lang="zh-CN" altLang="en-US" sz="2800">
                <a:sym typeface="+mn-ea"/>
              </a:rPr>
            </a:br>
            <a:endParaRPr lang="zh-CN" altLang="en-US" sz="2800">
              <a:sym typeface="+mn-ea"/>
            </a:endParaRPr>
          </a:p>
        </p:txBody>
      </p:sp>
    </p:spTree>
  </p:cSld>
  <p:clrMapOvr>
    <a:masterClrMapping/>
  </p:clrMapOvr>
  <p:transition spd="med">
    <p:random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09" name="标题 1"/>
          <p:cNvSpPr>
            <a:spLocks noGrp="1"/>
          </p:cNvSpPr>
          <p:nvPr>
            <p:ph type="title"/>
          </p:nvPr>
        </p:nvSpPr>
        <p:spPr>
          <a:xfrm>
            <a:off x="189230" y="1292225"/>
            <a:ext cx="11809095" cy="607695"/>
          </a:xfrm>
        </p:spPr>
        <p:txBody>
          <a:bodyPr anchor="ctr" anchorCtr="0"/>
          <a:p>
            <a:pPr marL="514350" indent="-514350" algn="l">
              <a:buFont typeface="+mj-ea"/>
              <a:buAutoNum type="circleNumDbPlain" startAt="3"/>
            </a:pPr>
            <a:r>
              <a:rPr lang="zh-CN" altLang="en-US" sz="3200">
                <a:sym typeface="+mn-ea"/>
              </a:rPr>
              <a:t>保存检查报告</a:t>
            </a:r>
            <a:r>
              <a:rPr lang="zh-CN" altLang="en-US" sz="3200"/>
              <a:t>。</a:t>
            </a:r>
            <a:endParaRPr lang="zh-CN" altLang="en-US" sz="3200"/>
          </a:p>
        </p:txBody>
      </p:sp>
      <p:sp>
        <p:nvSpPr>
          <p:cNvPr id="2" name="标题 1"/>
          <p:cNvSpPr>
            <a:spLocks noGrp="1"/>
          </p:cNvSpPr>
          <p:nvPr/>
        </p:nvSpPr>
        <p:spPr>
          <a:xfrm>
            <a:off x="1720215" y="186690"/>
            <a:ext cx="10556240" cy="8255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+mj-lt"/>
                <a:ea typeface="宋体" panose="02010600030101010101" pitchFamily="2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zh-CN" altLang="en-US" sz="440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二、具体操作流程</a:t>
            </a:r>
            <a:r>
              <a:rPr lang="en-US" altLang="zh-CN" sz="440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---</a:t>
            </a:r>
            <a:r>
              <a:rPr lang="zh-CN" altLang="en-US" sz="44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实验室安全检查记录</a:t>
            </a:r>
            <a:endParaRPr lang="zh-CN" altLang="en-US" sz="440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pic>
        <p:nvPicPr>
          <p:cNvPr id="53249" name="内容占位符 3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03505" y="1900555"/>
            <a:ext cx="11045190" cy="4677410"/>
          </a:xfrm>
        </p:spPr>
      </p:pic>
    </p:spTree>
  </p:cSld>
  <p:clrMapOvr>
    <a:masterClrMapping/>
  </p:clrMapOvr>
  <p:transition spd="med">
    <p:random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3" name="标题 1"/>
          <p:cNvSpPr>
            <a:spLocks noGrp="1"/>
          </p:cNvSpPr>
          <p:nvPr/>
        </p:nvSpPr>
        <p:spPr>
          <a:xfrm>
            <a:off x="1720215" y="186690"/>
            <a:ext cx="10556240" cy="8255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+mj-lt"/>
                <a:ea typeface="宋体" panose="02010600030101010101" pitchFamily="2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zh-CN" altLang="en-US" sz="440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二、具体操作流程</a:t>
            </a:r>
            <a:r>
              <a:rPr lang="en-US" altLang="zh-CN" sz="440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---</a:t>
            </a:r>
            <a:r>
              <a:rPr lang="zh-CN" altLang="en-US" sz="44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实验室安全整改记录</a:t>
            </a:r>
            <a:endParaRPr lang="zh-CN" altLang="en-US" sz="440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2" name="标题 1"/>
          <p:cNvSpPr>
            <a:spLocks noGrp="1"/>
          </p:cNvSpPr>
          <p:nvPr/>
        </p:nvSpPr>
        <p:spPr>
          <a:xfrm>
            <a:off x="0" y="1461770"/>
            <a:ext cx="3145155" cy="465074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+mj-lt"/>
                <a:ea typeface="宋体" panose="02010600030101010101" pitchFamily="2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marL="742950" indent="-742950" algn="l">
              <a:buFont typeface="+mj-ea"/>
              <a:buAutoNum type="circleNumDbPlain"/>
            </a:pPr>
            <a:r>
              <a:rPr lang="zh-CN" altLang="en-US" sz="3200" dirty="0">
                <a:solidFill>
                  <a:schemeClr val="tx1"/>
                </a:solidFill>
                <a:latin typeface="宋体" panose="02010600030101010101" pitchFamily="2" charset="-122"/>
                <a:cs typeface="黑体" panose="02010609060101010101" pitchFamily="49" charset="-122"/>
                <a:sym typeface="+mn-ea"/>
              </a:rPr>
              <a:t>在实验室管理平台左侧找到实验室安全，依次点击图示。</a:t>
            </a:r>
            <a:endParaRPr lang="zh-CN" altLang="en-US" sz="3200" dirty="0">
              <a:solidFill>
                <a:schemeClr val="tx1"/>
              </a:solidFill>
              <a:latin typeface="宋体" panose="02010600030101010101" pitchFamily="2" charset="-122"/>
              <a:cs typeface="黑体" panose="02010609060101010101" pitchFamily="49" charset="-122"/>
              <a:sym typeface="+mn-ea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022600" y="1350645"/>
            <a:ext cx="9004300" cy="4930775"/>
          </a:xfrm>
          <a:prstGeom prst="rect">
            <a:avLst/>
          </a:prstGeom>
        </p:spPr>
      </p:pic>
    </p:spTree>
  </p:cSld>
  <p:clrMapOvr>
    <a:masterClrMapping/>
  </p:clrMapOvr>
  <p:transition spd="med">
    <p:random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1" name="标题 1"/>
          <p:cNvSpPr>
            <a:spLocks noGrp="1"/>
          </p:cNvSpPr>
          <p:nvPr>
            <p:ph type="title"/>
          </p:nvPr>
        </p:nvSpPr>
        <p:spPr>
          <a:xfrm>
            <a:off x="120015" y="1318895"/>
            <a:ext cx="11640185" cy="636905"/>
          </a:xfrm>
        </p:spPr>
        <p:txBody>
          <a:bodyPr anchor="ctr" anchorCtr="0"/>
          <a:p>
            <a:pPr marL="514350" indent="-514350" algn="l">
              <a:buFont typeface="+mj-ea"/>
              <a:buAutoNum type="circleNumDbPlain" startAt="2"/>
            </a:pPr>
            <a:r>
              <a:rPr lang="zh-CN" altLang="en-US" sz="3200">
                <a:sym typeface="+mn-ea"/>
              </a:rPr>
              <a:t>填写整改信息。</a:t>
            </a:r>
            <a:endParaRPr lang="zh-CN" altLang="en-US" sz="3200"/>
          </a:p>
        </p:txBody>
      </p:sp>
      <p:sp>
        <p:nvSpPr>
          <p:cNvPr id="2" name="标题 1"/>
          <p:cNvSpPr>
            <a:spLocks noGrp="1"/>
          </p:cNvSpPr>
          <p:nvPr/>
        </p:nvSpPr>
        <p:spPr>
          <a:xfrm>
            <a:off x="1720215" y="186690"/>
            <a:ext cx="10556240" cy="8255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+mj-lt"/>
                <a:ea typeface="宋体" panose="02010600030101010101" pitchFamily="2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zh-CN" altLang="en-US" sz="440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二、具体操作流程</a:t>
            </a:r>
            <a:r>
              <a:rPr lang="en-US" altLang="zh-CN" sz="440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---</a:t>
            </a:r>
            <a:r>
              <a:rPr lang="zh-CN" altLang="en-US" sz="44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实验室安全整改记录</a:t>
            </a:r>
            <a:endParaRPr lang="zh-CN" altLang="en-US" sz="440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pic>
        <p:nvPicPr>
          <p:cNvPr id="5" name="内容占位符 4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481455" y="1955800"/>
            <a:ext cx="9215755" cy="4267200"/>
          </a:xfrm>
          <a:prstGeom prst="rect">
            <a:avLst/>
          </a:prstGeom>
        </p:spPr>
      </p:pic>
    </p:spTree>
  </p:cSld>
  <p:clrMapOvr>
    <a:masterClrMapping/>
  </p:clrMapOvr>
  <p:transition spd="med">
    <p:random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1644184" y="350583"/>
            <a:ext cx="40944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实验室管理系统操作指南</a:t>
            </a:r>
            <a:endParaRPr lang="zh-CN" altLang="en-US" sz="28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965200" y="2136140"/>
            <a:ext cx="10551795" cy="2585720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zh-CN" altLang="en-US" sz="2400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在使用过程中，如有问题或建议请及时联系资产管理处。</a:t>
            </a:r>
            <a:endParaRPr lang="zh-CN" altLang="en-US" sz="2400" dirty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marL="0" indent="0" algn="ctr">
              <a:lnSpc>
                <a:spcPct val="150000"/>
              </a:lnSpc>
              <a:buNone/>
            </a:pPr>
            <a:r>
              <a:rPr lang="zh-CN" altLang="en-US" sz="24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联系人：胡娟</a:t>
            </a:r>
            <a:endParaRPr lang="en-US" altLang="zh-CN" sz="24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marL="0" indent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sz="24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（电话：</a:t>
            </a:r>
            <a:r>
              <a:rPr lang="en-US" altLang="zh-CN" sz="24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8891129</a:t>
            </a:r>
            <a:r>
              <a:rPr lang="zh-CN" altLang="en-US" sz="24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、</a:t>
            </a:r>
            <a:r>
              <a:rPr lang="en-US" altLang="zh-CN" sz="24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15137116534         QQ:1209235168</a:t>
            </a:r>
            <a:r>
              <a:rPr lang="zh-CN" altLang="en-US" sz="24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） </a:t>
            </a:r>
            <a:endParaRPr lang="zh-CN" altLang="en-US" sz="24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  <a:p>
            <a:pPr marL="0" indent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zh-CN" altLang="en-US" sz="24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  <p:transition>
    <p:random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69" name="文本框 6"/>
          <p:cNvSpPr txBox="1"/>
          <p:nvPr/>
        </p:nvSpPr>
        <p:spPr>
          <a:xfrm>
            <a:off x="443230" y="1694815"/>
            <a:ext cx="3953510" cy="431673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/>
          <a:p>
            <a:pPr indent="457200">
              <a:lnSpc>
                <a:spcPct val="150000"/>
              </a:lnSpc>
            </a:pPr>
            <a:r>
              <a:rPr lang="zh-CN" altLang="en-US">
                <a:latin typeface="Arial" panose="020B0604020202020204" pitchFamily="34" charset="0"/>
                <a:ea typeface="宋体" panose="02010600030101010101" pitchFamily="2" charset="-122"/>
              </a:rPr>
              <a:t>实验室管理平台主要分为</a:t>
            </a:r>
            <a:r>
              <a:rPr lang="zh-CN" altLang="en-US" sz="2400" b="1">
                <a:latin typeface="Arial" panose="020B0604020202020204" pitchFamily="34" charset="0"/>
                <a:ea typeface="宋体" panose="02010600030101010101" pitchFamily="2" charset="-122"/>
              </a:rPr>
              <a:t>危化品管理系统、实验室安全</a:t>
            </a:r>
            <a:r>
              <a:rPr lang="zh-CN" altLang="en-US">
                <a:latin typeface="Arial" panose="020B0604020202020204" pitchFamily="34" charset="0"/>
                <a:ea typeface="宋体" panose="02010600030101010101" pitchFamily="2" charset="-122"/>
              </a:rPr>
              <a:t>两大模块，其中危化品管理系统主要用于</a:t>
            </a:r>
            <a:r>
              <a:rPr lang="zh-CN" altLang="en-US" sz="2400" b="1">
                <a:latin typeface="Arial" panose="020B0604020202020204" pitchFamily="34" charset="0"/>
                <a:ea typeface="宋体" panose="02010600030101010101" pitchFamily="2" charset="-122"/>
              </a:rPr>
              <a:t>危化品申购、入库、领用，废弃物回收以及特种设备登记</a:t>
            </a:r>
            <a:r>
              <a:rPr lang="zh-CN" altLang="en-US">
                <a:latin typeface="Arial" panose="020B0604020202020204" pitchFamily="34" charset="0"/>
                <a:ea typeface="宋体" panose="02010600030101010101" pitchFamily="2" charset="-122"/>
              </a:rPr>
              <a:t>；实验室安全模块主要用于</a:t>
            </a:r>
            <a:r>
              <a:rPr lang="zh-CN" altLang="en-US" sz="2400" b="1">
                <a:latin typeface="Arial" panose="020B0604020202020204" pitchFamily="34" charset="0"/>
                <a:ea typeface="宋体" panose="02010600030101010101" pitchFamily="2" charset="-122"/>
              </a:rPr>
              <a:t>记录实验室安全检查</a:t>
            </a:r>
            <a:r>
              <a:rPr lang="zh-CN" altLang="en-US">
                <a:latin typeface="Arial" panose="020B0604020202020204" pitchFamily="34" charset="0"/>
                <a:ea typeface="宋体" panose="02010600030101010101" pitchFamily="2" charset="-122"/>
              </a:rPr>
              <a:t>。</a:t>
            </a: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7170" name="内容占位符 13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4474210" y="1294130"/>
            <a:ext cx="2430145" cy="4822825"/>
          </a:xfrm>
        </p:spPr>
      </p:pic>
      <p:pic>
        <p:nvPicPr>
          <p:cNvPr id="7171" name="图片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88860" y="1294130"/>
            <a:ext cx="2232025" cy="48228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2" name="图片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69500" y="2631440"/>
            <a:ext cx="1983105" cy="300926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45" name="标题 1"/>
          <p:cNvSpPr>
            <a:spLocks noGrp="1"/>
          </p:cNvSpPr>
          <p:nvPr/>
        </p:nvSpPr>
        <p:spPr>
          <a:xfrm>
            <a:off x="1626870" y="-317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400" b="0" i="0" u="none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一、系统简介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---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系统功能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>
    <p:random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194" name="图片 3"/>
          <p:cNvPicPr>
            <a:picLocks noChangeAspect="1"/>
          </p:cNvPicPr>
          <p:nvPr/>
        </p:nvPicPr>
        <p:blipFill>
          <a:blip r:embed="rId1"/>
          <a:srcRect l="3013" r="1597"/>
          <a:stretch>
            <a:fillRect/>
          </a:stretch>
        </p:blipFill>
        <p:spPr>
          <a:xfrm>
            <a:off x="5452745" y="1362710"/>
            <a:ext cx="6724015" cy="489521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195" name="文本框 1"/>
          <p:cNvSpPr txBox="1"/>
          <p:nvPr/>
        </p:nvSpPr>
        <p:spPr>
          <a:xfrm>
            <a:off x="0" y="2064385"/>
            <a:ext cx="5666105" cy="82994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marL="457200" indent="-457200">
              <a:buFont typeface="+mj-ea"/>
              <a:buAutoNum type="circleNumDbPlain"/>
            </a:pPr>
            <a:r>
              <a:rPr lang="zh-CN" altLang="en-US" sz="2400" b="1">
                <a:latin typeface="Arial" panose="020B0604020202020204" pitchFamily="34" charset="0"/>
                <a:ea typeface="宋体" panose="02010600030101010101" pitchFamily="2" charset="-122"/>
              </a:rPr>
              <a:t>资产管理处主页</a:t>
            </a:r>
            <a:r>
              <a:rPr lang="zh-CN" altLang="en-US" sz="2400" b="1"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进入</a:t>
            </a:r>
            <a:r>
              <a:rPr lang="zh-CN" altLang="en-US" sz="2400" b="1">
                <a:latin typeface="Arial" panose="020B0604020202020204" pitchFamily="34" charset="0"/>
                <a:ea typeface="宋体" panose="02010600030101010101" pitchFamily="2" charset="-122"/>
              </a:rPr>
              <a:t>实验室管理系统</a:t>
            </a:r>
            <a:endParaRPr lang="zh-CN" altLang="en-US" sz="2400" b="1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indent="0">
              <a:buFont typeface="+mj-ea"/>
              <a:buNone/>
            </a:pPr>
            <a:r>
              <a:rPr lang="zh-CN" altLang="en-US" sz="2400" b="1">
                <a:latin typeface="Arial" panose="020B0604020202020204" pitchFamily="34" charset="0"/>
                <a:ea typeface="宋体" panose="02010600030101010101" pitchFamily="2" charset="-122"/>
              </a:rPr>
              <a:t>（</a:t>
            </a:r>
            <a:r>
              <a:rPr lang="en-US" altLang="zh-CN" sz="2400" b="1">
                <a:latin typeface="Arial" panose="020B0604020202020204" pitchFamily="34" charset="0"/>
                <a:ea typeface="宋体" panose="02010600030101010101" pitchFamily="2" charset="-122"/>
              </a:rPr>
              <a:t>http://218.197.58.33:8081/default</a:t>
            </a:r>
            <a:r>
              <a:rPr lang="zh-CN" altLang="en-US" sz="2400" b="1">
                <a:latin typeface="Arial" panose="020B0604020202020204" pitchFamily="34" charset="0"/>
                <a:ea typeface="宋体" panose="02010600030101010101" pitchFamily="2" charset="-122"/>
              </a:rPr>
              <a:t>）</a:t>
            </a:r>
            <a:endParaRPr lang="zh-CN" altLang="en-US" sz="24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45" name="标题 1"/>
          <p:cNvSpPr>
            <a:spLocks noGrp="1"/>
          </p:cNvSpPr>
          <p:nvPr/>
        </p:nvSpPr>
        <p:spPr>
          <a:xfrm>
            <a:off x="1626870" y="0"/>
            <a:ext cx="10187305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400" b="0" i="0" u="none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一、系统简介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---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系统登录与密码修改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17" name="标题 1"/>
          <p:cNvSpPr>
            <a:spLocks noGrp="1"/>
          </p:cNvSpPr>
          <p:nvPr/>
        </p:nvSpPr>
        <p:spPr>
          <a:xfrm>
            <a:off x="85725" y="3571240"/>
            <a:ext cx="5476875" cy="100647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+mj-lt"/>
                <a:ea typeface="宋体" panose="02010600030101010101" pitchFamily="2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marL="457200" indent="-457200" algn="l">
              <a:buFont typeface="+mj-ea"/>
              <a:buAutoNum type="circleNumDbPlain" startAt="2"/>
            </a:pPr>
            <a:r>
              <a:rPr lang="zh-CN" altLang="en-US" sz="2400" b="1"/>
              <a:t>账号密码登录或手机号登录（忘记密码或无账号可联系资产处）</a:t>
            </a:r>
            <a:endParaRPr lang="zh-CN" altLang="en-US" sz="2400" b="1"/>
          </a:p>
        </p:txBody>
      </p:sp>
    </p:spTree>
  </p:cSld>
  <p:clrMapOvr>
    <a:masterClrMapping/>
  </p:clrMapOvr>
  <p:transition spd="med">
    <p:random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1" name="标题 1"/>
          <p:cNvSpPr>
            <a:spLocks noGrp="1"/>
          </p:cNvSpPr>
          <p:nvPr>
            <p:ph type="title"/>
          </p:nvPr>
        </p:nvSpPr>
        <p:spPr>
          <a:xfrm>
            <a:off x="203200" y="1472565"/>
            <a:ext cx="2109470" cy="565150"/>
          </a:xfrm>
        </p:spPr>
        <p:txBody>
          <a:bodyPr anchor="ctr" anchorCtr="0"/>
          <a:p>
            <a:pPr marL="457200" indent="-457200" algn="l">
              <a:buFont typeface="+mj-ea"/>
              <a:buAutoNum type="circleNumDbPlain" startAt="3"/>
            </a:pPr>
            <a:r>
              <a:rPr lang="zh-CN" altLang="en-US" sz="2400" b="1"/>
              <a:t>密码修改</a:t>
            </a:r>
            <a:endParaRPr lang="zh-CN" altLang="en-US" sz="2400" b="1"/>
          </a:p>
        </p:txBody>
      </p:sp>
      <p:pic>
        <p:nvPicPr>
          <p:cNvPr id="10242" name="内容占位符 3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2312670" y="1312545"/>
            <a:ext cx="7018655" cy="3912235"/>
          </a:xfrm>
        </p:spPr>
      </p:pic>
      <p:pic>
        <p:nvPicPr>
          <p:cNvPr id="10243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3790" y="3627755"/>
            <a:ext cx="7113588" cy="24098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/>
        </p:nvSpPr>
        <p:spPr>
          <a:xfrm>
            <a:off x="1626870" y="0"/>
            <a:ext cx="10187305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400" b="0" i="0" u="none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一、系统简介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---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系统登录与密码修改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>
    <p:random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7" name="文本框 4"/>
          <p:cNvSpPr txBox="1"/>
          <p:nvPr/>
        </p:nvSpPr>
        <p:spPr>
          <a:xfrm>
            <a:off x="139065" y="1238250"/>
            <a:ext cx="11854815" cy="148336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noAutofit/>
          </a:bodyPr>
          <a:p>
            <a:pPr marL="514350" indent="-51435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3200">
                <a:latin typeface="Arial" panose="020B0604020202020204" pitchFamily="34" charset="0"/>
                <a:ea typeface="宋体" panose="02010600030101010101" pitchFamily="2" charset="-122"/>
              </a:rPr>
              <a:t>起草人发起申请，提交审核至部门领导，如需更改，起草人可撤回修改或删除；</a:t>
            </a:r>
            <a:endParaRPr lang="zh-CN" altLang="en-US" sz="32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45" name="标题 1"/>
          <p:cNvSpPr>
            <a:spLocks noGrp="1"/>
          </p:cNvSpPr>
          <p:nvPr/>
        </p:nvSpPr>
        <p:spPr>
          <a:xfrm>
            <a:off x="1626870" y="0"/>
            <a:ext cx="10003155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400" b="0" i="0" u="none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一、系统简介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---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危化品管理流程介绍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0482" name="内容占位符 3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608330" y="2811145"/>
            <a:ext cx="11197590" cy="380301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random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142875" y="1216025"/>
            <a:ext cx="12049125" cy="12973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marL="514350" indent="-514350">
              <a:lnSpc>
                <a:spcPct val="150000"/>
              </a:lnSpc>
              <a:buFont typeface="+mj-ea"/>
              <a:buAutoNum type="circleNumDbPlain" startAt="2"/>
            </a:pPr>
            <a:r>
              <a:rPr lang="zh-CN" altLang="en-US" sz="2400"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部门领导</a:t>
            </a:r>
            <a:r>
              <a:rPr lang="zh-CN" altLang="en-US" sz="2400"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登录实验室管理平台，点击“流程审批”下方流程列表，找到待审核单据，点击通过审核，</a:t>
            </a:r>
            <a:r>
              <a:rPr lang="zh-CN" altLang="en-US" sz="2400"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如不通过可退回至起草人，审核通过至资产管理处；</a:t>
            </a:r>
            <a:endParaRPr lang="zh-CN" altLang="en-US" sz="2400">
              <a:latin typeface="Arial" panose="020B0604020202020204" pitchFamily="34" charset="0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6145" name="标题 1"/>
          <p:cNvSpPr>
            <a:spLocks noGrp="1"/>
          </p:cNvSpPr>
          <p:nvPr/>
        </p:nvSpPr>
        <p:spPr>
          <a:xfrm>
            <a:off x="1626870" y="0"/>
            <a:ext cx="10003155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400" b="0" i="0" u="none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一、系统简介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---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危化品管理流程介绍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2875" y="2487930"/>
            <a:ext cx="9575800" cy="369824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rcRect r="37190"/>
          <a:stretch>
            <a:fillRect/>
          </a:stretch>
        </p:blipFill>
        <p:spPr>
          <a:xfrm>
            <a:off x="8517890" y="2487930"/>
            <a:ext cx="3315970" cy="4147185"/>
          </a:xfrm>
          <a:prstGeom prst="rect">
            <a:avLst/>
          </a:prstGeom>
        </p:spPr>
      </p:pic>
    </p:spTree>
  </p:cSld>
  <p:clrMapOvr>
    <a:masterClrMapping/>
  </p:clrMapOvr>
  <p:transition spd="med">
    <p:random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0" name="文本框 4"/>
          <p:cNvSpPr txBox="1"/>
          <p:nvPr/>
        </p:nvSpPr>
        <p:spPr>
          <a:xfrm>
            <a:off x="198120" y="1486535"/>
            <a:ext cx="12068175" cy="451104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noAutofit/>
          </a:bodyPr>
          <a:p>
            <a:pPr marL="514350" indent="-51435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3200">
                <a:latin typeface="Arial" panose="020B0604020202020204" pitchFamily="34" charset="0"/>
                <a:ea typeface="宋体" panose="02010600030101010101" pitchFamily="2" charset="-122"/>
              </a:rPr>
              <a:t>系统管理员要做好实验室信息的日常维护，实现动态管理，</a:t>
            </a:r>
            <a:r>
              <a:rPr lang="zh-CN" altLang="en-US" sz="3200"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系统信息与实际不一致要及时进行变更，安全检查前</a:t>
            </a:r>
            <a:r>
              <a:rPr lang="zh-CN" altLang="en-US" sz="3200">
                <a:latin typeface="Arial" panose="020B0604020202020204" pitchFamily="34" charset="0"/>
                <a:ea typeface="宋体" panose="02010600030101010101" pitchFamily="2" charset="-122"/>
              </a:rPr>
              <a:t>需要确认实验室信息，危险源信息，特种设备信息等是否与实际情况一致；</a:t>
            </a:r>
            <a:endParaRPr lang="zh-CN" altLang="en-US" sz="32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514350" indent="-51435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3200"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资产管理处发布安全检查任务；</a:t>
            </a:r>
            <a:endParaRPr lang="zh-CN" altLang="en-US" sz="3200">
              <a:latin typeface="Arial" panose="020B060402020202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  <a:p>
            <a:pPr marL="514350" indent="-51435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3200">
                <a:latin typeface="Arial" panose="020B0604020202020204" pitchFamily="34" charset="0"/>
                <a:ea typeface="宋体" panose="02010600030101010101" pitchFamily="2" charset="-122"/>
              </a:rPr>
              <a:t>各单位组织进行安全检查，并由系统管理员填写检查记录；</a:t>
            </a:r>
            <a:endParaRPr lang="zh-CN" altLang="en-US" sz="32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514350" indent="-51435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3200"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根据检查记录进行安全整改并填写整改记录</a:t>
            </a:r>
            <a:r>
              <a:rPr lang="zh-CN" altLang="en-US" sz="3200">
                <a:latin typeface="Arial" panose="020B0604020202020204" pitchFamily="34" charset="0"/>
                <a:ea typeface="宋体" panose="02010600030101010101" pitchFamily="2" charset="-122"/>
              </a:rPr>
              <a:t>。</a:t>
            </a:r>
            <a:endParaRPr lang="zh-CN" altLang="en-US" sz="32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endParaRPr lang="zh-CN" altLang="en-US" sz="32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45" name="标题 1"/>
          <p:cNvSpPr>
            <a:spLocks noGrp="1"/>
          </p:cNvSpPr>
          <p:nvPr/>
        </p:nvSpPr>
        <p:spPr>
          <a:xfrm>
            <a:off x="1626870" y="0"/>
            <a:ext cx="9780905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400" b="0" i="0" u="none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一、系统简介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---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安全检查流程介绍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>
    <p:random/>
  </p:transition>
</p:sld>
</file>

<file path=ppt/theme/theme1.xml><?xml version="1.0" encoding="utf-8"?>
<a:theme xmlns:a="http://schemas.openxmlformats.org/drawingml/2006/main" name="Profile">
  <a:themeElements>
    <a:clrScheme name="Profile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Profile">
      <a:majorFont>
        <a:latin typeface="Verdana"/>
        <a:ea typeface="SimSun"/>
        <a:cs typeface=""/>
      </a:majorFont>
      <a:minorFont>
        <a:latin typeface="Verdana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t" anchorCtr="0" compatLnSpc="1"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altLang="zh-CN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t" anchorCtr="0" compatLnSpc="1"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altLang="zh-CN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Profile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file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1802</Words>
  <Application>WPS 演示</Application>
  <PresentationFormat>宽屏</PresentationFormat>
  <Paragraphs>145</Paragraphs>
  <Slides>33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33</vt:i4>
      </vt:variant>
    </vt:vector>
  </HeadingPairs>
  <TitlesOfParts>
    <vt:vector size="42" baseType="lpstr">
      <vt:lpstr>Arial</vt:lpstr>
      <vt:lpstr>宋体</vt:lpstr>
      <vt:lpstr>Wingdings</vt:lpstr>
      <vt:lpstr>Verdana</vt:lpstr>
      <vt:lpstr>微软雅黑</vt:lpstr>
      <vt:lpstr>黑体</vt:lpstr>
      <vt:lpstr>Arial Unicode MS</vt:lpstr>
      <vt:lpstr>等线</vt:lpstr>
      <vt:lpstr>Profile</vt:lpstr>
      <vt:lpstr>实验室管理系统操作指南</vt:lpstr>
      <vt:lpstr>PowerPoint 演示文稿</vt:lpstr>
      <vt:lpstr>目录</vt:lpstr>
      <vt:lpstr>PowerPoint 演示文稿</vt:lpstr>
      <vt:lpstr>PowerPoint 演示文稿</vt:lpstr>
      <vt:lpstr>密码修改</vt:lpstr>
      <vt:lpstr>PowerPoint 演示文稿</vt:lpstr>
      <vt:lpstr>PowerPoint 演示文稿</vt:lpstr>
      <vt:lpstr>PowerPoint 演示文稿</vt:lpstr>
      <vt:lpstr>PowerPoint 演示文稿</vt:lpstr>
      <vt:lpstr>点击危化品申购---添加明细---查询申购 如危化品规格或计量单位不符合需求可联系资产处进行添加。。</vt:lpstr>
      <vt:lpstr>填写申购数量和申购单---提交审核。</vt:lpstr>
      <vt:lpstr>PowerPoint 演示文稿</vt:lpstr>
      <vt:lpstr>添加明细---查询入库。</vt:lpstr>
      <vt:lpstr>完善入库信息---提交审核。</vt:lpstr>
      <vt:lpstr>PowerPoint 演示文稿</vt:lpstr>
      <vt:lpstr>添加明细---选择领用。</vt:lpstr>
      <vt:lpstr>完善领用信息---提交审核。</vt:lpstr>
      <vt:lpstr>PowerPoint 演示文稿</vt:lpstr>
      <vt:lpstr>添加明细---填写危化品废物信息（重量可咨询资产处）。</vt:lpstr>
      <vt:lpstr>完善单据信息---提交审核。</vt:lpstr>
      <vt:lpstr>PowerPoint 演示文稿</vt:lpstr>
      <vt:lpstr>添加明细---填写特种设备信息。</vt:lpstr>
      <vt:lpstr>提交审核。</vt:lpstr>
      <vt:lpstr>PowerPoint 演示文稿</vt:lpstr>
      <vt:lpstr>添加明细---选择需要修改信息的实验室。</vt:lpstr>
      <vt:lpstr>填写新实验室基础信息---完善单据信息---提交审核。</vt:lpstr>
      <vt:lpstr>PowerPoint 演示文稿</vt:lpstr>
      <vt:lpstr>新增检查---填写检查范围和检查内容（依据高等学校实验室安全检查项目表）。</vt:lpstr>
      <vt:lpstr>保存检查报告。</vt:lpstr>
      <vt:lpstr>PowerPoint 演示文稿</vt:lpstr>
      <vt:lpstr>填写整改信息。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旭昇 刘</dc:creator>
  <cp:lastModifiedBy>Hello girl</cp:lastModifiedBy>
  <cp:revision>131</cp:revision>
  <dcterms:created xsi:type="dcterms:W3CDTF">2018-12-10T13:45:00Z</dcterms:created>
  <dcterms:modified xsi:type="dcterms:W3CDTF">2025-04-21T06:57:41Z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F212747CFE8B45BA93098AF4BE8B9643_13</vt:lpwstr>
  </property>
  <property fmtid="{D5CDD505-2E9C-101B-9397-08002B2CF9AE}" pid="3" name="KSOProductBuildVer">
    <vt:lpwstr>2052-12.1.0.20784</vt:lpwstr>
  </property>
</Properties>
</file>