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media/image40.jpg" ContentType="image/gif"/>
  <Override PartName="/ppt/media/image41.jpg" ContentType="image/gif"/>
  <Override PartName="/ppt/media/image42.jpg" ContentType="image/gif"/>
  <Override PartName="/ppt/media/image43.jpg" ContentType="image/gif"/>
  <Override PartName="/ppt/media/image44.jpg" ContentType="image/gif"/>
  <Override PartName="/ppt/media/image45.jpg" ContentType="image/gif"/>
  <Override PartName="/ppt/media/image46.jpg" ContentType="image/gif"/>
  <Override PartName="/ppt/media/image47.jpg" ContentType="image/gif"/>
  <Override PartName="/ppt/media/image48.jpg" ContentType="image/gif"/>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62"/>
  </p:notesMasterIdLst>
  <p:handoutMasterIdLst>
    <p:handoutMasterId r:id="rId63"/>
  </p:handoutMasterIdLst>
  <p:sldIdLst>
    <p:sldId id="256" r:id="rId2"/>
    <p:sldId id="529" r:id="rId3"/>
    <p:sldId id="431" r:id="rId4"/>
    <p:sldId id="426" r:id="rId5"/>
    <p:sldId id="571" r:id="rId6"/>
    <p:sldId id="570" r:id="rId7"/>
    <p:sldId id="572" r:id="rId8"/>
    <p:sldId id="573" r:id="rId9"/>
    <p:sldId id="574" r:id="rId10"/>
    <p:sldId id="575" r:id="rId11"/>
    <p:sldId id="576" r:id="rId12"/>
    <p:sldId id="577" r:id="rId13"/>
    <p:sldId id="627" r:id="rId14"/>
    <p:sldId id="578" r:id="rId15"/>
    <p:sldId id="581" r:id="rId16"/>
    <p:sldId id="582" r:id="rId17"/>
    <p:sldId id="583" r:id="rId18"/>
    <p:sldId id="579" r:id="rId19"/>
    <p:sldId id="624" r:id="rId20"/>
    <p:sldId id="601" r:id="rId21"/>
    <p:sldId id="585" r:id="rId22"/>
    <p:sldId id="586" r:id="rId23"/>
    <p:sldId id="587" r:id="rId24"/>
    <p:sldId id="589" r:id="rId25"/>
    <p:sldId id="588" r:id="rId26"/>
    <p:sldId id="590" r:id="rId27"/>
    <p:sldId id="591" r:id="rId28"/>
    <p:sldId id="592" r:id="rId29"/>
    <p:sldId id="593" r:id="rId30"/>
    <p:sldId id="595" r:id="rId31"/>
    <p:sldId id="594" r:id="rId32"/>
    <p:sldId id="596" r:id="rId33"/>
    <p:sldId id="597" r:id="rId34"/>
    <p:sldId id="598" r:id="rId35"/>
    <p:sldId id="599" r:id="rId36"/>
    <p:sldId id="602" r:id="rId37"/>
    <p:sldId id="600" r:id="rId38"/>
    <p:sldId id="605" r:id="rId39"/>
    <p:sldId id="603" r:id="rId40"/>
    <p:sldId id="615" r:id="rId41"/>
    <p:sldId id="604" r:id="rId42"/>
    <p:sldId id="606" r:id="rId43"/>
    <p:sldId id="607" r:id="rId44"/>
    <p:sldId id="610" r:id="rId45"/>
    <p:sldId id="608" r:id="rId46"/>
    <p:sldId id="609" r:id="rId47"/>
    <p:sldId id="611" r:id="rId48"/>
    <p:sldId id="612" r:id="rId49"/>
    <p:sldId id="613" r:id="rId50"/>
    <p:sldId id="617" r:id="rId51"/>
    <p:sldId id="616" r:id="rId52"/>
    <p:sldId id="623" r:id="rId53"/>
    <p:sldId id="614" r:id="rId54"/>
    <p:sldId id="618" r:id="rId55"/>
    <p:sldId id="619" r:id="rId56"/>
    <p:sldId id="620" r:id="rId57"/>
    <p:sldId id="622" r:id="rId58"/>
    <p:sldId id="621" r:id="rId59"/>
    <p:sldId id="626" r:id="rId60"/>
    <p:sldId id="471" r:id="rId61"/>
  </p:sldIdLst>
  <p:sldSz cx="12192000" cy="6858000"/>
  <p:notesSz cx="6858000" cy="994727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F81BD"/>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93" autoAdjust="0"/>
    <p:restoredTop sz="95320" autoAdjust="0"/>
  </p:normalViewPr>
  <p:slideViewPr>
    <p:cSldViewPr>
      <p:cViewPr varScale="1">
        <p:scale>
          <a:sx n="65" d="100"/>
          <a:sy n="65" d="100"/>
        </p:scale>
        <p:origin x="-132" y="-576"/>
      </p:cViewPr>
      <p:guideLst>
        <p:guide orient="horz" pos="2160"/>
        <p:guide pos="3840"/>
      </p:guideLst>
    </p:cSldViewPr>
  </p:slideViewPr>
  <p:outlineViewPr>
    <p:cViewPr>
      <p:scale>
        <a:sx n="33" d="100"/>
        <a:sy n="33" d="100"/>
      </p:scale>
      <p:origin x="0" y="3720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EFDE1E0-36B2-42FD-8BC1-DEC0FAC5CDC6}" type="doc">
      <dgm:prSet loTypeId="urn:microsoft.com/office/officeart/2009/layout/CircleArrowProcess#1" loCatId="process" qsTypeId="urn:microsoft.com/office/officeart/2005/8/quickstyle/simple4#1" qsCatId="simple" csTypeId="urn:microsoft.com/office/officeart/2005/8/colors/colorful1#1" csCatId="colorful" phldr="1"/>
      <dgm:spPr/>
      <dgm:t>
        <a:bodyPr/>
        <a:lstStyle/>
        <a:p>
          <a:endParaRPr lang="en-US"/>
        </a:p>
      </dgm:t>
    </dgm:pt>
    <dgm:pt modelId="{70FEEDF0-9ED0-4D7F-AB97-F24DEA096723}">
      <dgm:prSet phldrT="[Text]" custT="1"/>
      <dgm:spPr>
        <a:solidFill>
          <a:srgbClr val="0070C0"/>
        </a:solidFill>
      </dgm:spPr>
      <dgm:t>
        <a:bodyPr/>
        <a:lstStyle/>
        <a:p>
          <a:r>
            <a:rPr lang="zh-CN" altLang="en-US" sz="2000" dirty="0" smtClean="0">
              <a:solidFill>
                <a:schemeClr val="bg1"/>
              </a:solidFill>
            </a:rPr>
            <a:t>抢救受伤</a:t>
          </a:r>
          <a:endParaRPr lang="en-US" sz="2000" dirty="0">
            <a:solidFill>
              <a:schemeClr val="bg1"/>
            </a:solidFill>
          </a:endParaRPr>
        </a:p>
      </dgm:t>
    </dgm:pt>
    <dgm:pt modelId="{6A0DD80F-58E3-4F5A-8C14-0C7F080FC469}" type="parTrans" cxnId="{26755254-41E9-4B8D-9575-AED9C008015C}">
      <dgm:prSet/>
      <dgm:spPr/>
      <dgm:t>
        <a:bodyPr/>
        <a:lstStyle/>
        <a:p>
          <a:endParaRPr lang="en-US"/>
        </a:p>
      </dgm:t>
    </dgm:pt>
    <dgm:pt modelId="{5AEE57B6-452E-4D6B-9FEC-128B713CC6B5}" type="sibTrans" cxnId="{26755254-41E9-4B8D-9575-AED9C008015C}">
      <dgm:prSet/>
      <dgm:spPr/>
      <dgm:t>
        <a:bodyPr/>
        <a:lstStyle/>
        <a:p>
          <a:endParaRPr lang="en-US"/>
        </a:p>
      </dgm:t>
    </dgm:pt>
    <dgm:pt modelId="{902514D4-9367-48BD-AB98-415C361E8095}">
      <dgm:prSet phldrT="[Text]" custT="1"/>
      <dgm:spPr>
        <a:solidFill>
          <a:srgbClr val="0070C0"/>
        </a:solidFill>
      </dgm:spPr>
      <dgm:t>
        <a:bodyPr/>
        <a:lstStyle/>
        <a:p>
          <a:r>
            <a:rPr lang="zh-CN" altLang="en-US" sz="2000" dirty="0" smtClean="0">
              <a:solidFill>
                <a:schemeClr val="bg1"/>
              </a:solidFill>
            </a:rPr>
            <a:t>隔离和现场保护</a:t>
          </a:r>
          <a:endParaRPr lang="en-US" sz="2000" dirty="0">
            <a:solidFill>
              <a:schemeClr val="bg1"/>
            </a:solidFill>
          </a:endParaRPr>
        </a:p>
      </dgm:t>
    </dgm:pt>
    <dgm:pt modelId="{E602F495-06AD-4078-A149-C6C8558402F7}" type="sibTrans" cxnId="{EC73D28B-E1B0-4A21-84D6-9486C56E714D}">
      <dgm:prSet/>
      <dgm:spPr/>
      <dgm:t>
        <a:bodyPr/>
        <a:lstStyle/>
        <a:p>
          <a:endParaRPr lang="en-US"/>
        </a:p>
      </dgm:t>
    </dgm:pt>
    <dgm:pt modelId="{8583B2DE-149D-4FA0-B8A4-627F65C95D74}" type="parTrans" cxnId="{EC73D28B-E1B0-4A21-84D6-9486C56E714D}">
      <dgm:prSet/>
      <dgm:spPr/>
      <dgm:t>
        <a:bodyPr/>
        <a:lstStyle/>
        <a:p>
          <a:endParaRPr lang="en-US"/>
        </a:p>
      </dgm:t>
    </dgm:pt>
    <dgm:pt modelId="{42DDB17B-32B6-4380-AEA0-A9CDCE0F4C58}">
      <dgm:prSet phldrT="[Text]" custT="1"/>
      <dgm:spPr>
        <a:solidFill>
          <a:srgbClr val="0070C0"/>
        </a:solidFill>
      </dgm:spPr>
      <dgm:t>
        <a:bodyPr/>
        <a:lstStyle/>
        <a:p>
          <a:r>
            <a:rPr lang="zh-CN" altLang="en-US" sz="2000" dirty="0" smtClean="0">
              <a:solidFill>
                <a:schemeClr val="bg1"/>
              </a:solidFill>
            </a:rPr>
            <a:t>报告和沟通</a:t>
          </a:r>
          <a:endParaRPr lang="en-US" sz="2000" dirty="0">
            <a:solidFill>
              <a:schemeClr val="bg1"/>
            </a:solidFill>
          </a:endParaRPr>
        </a:p>
      </dgm:t>
    </dgm:pt>
    <dgm:pt modelId="{B503D57E-B88B-42C1-9990-439FB88B1A35}" type="sibTrans" cxnId="{103B6B91-8CC9-4D40-B800-3DD59F11CB88}">
      <dgm:prSet/>
      <dgm:spPr/>
      <dgm:t>
        <a:bodyPr/>
        <a:lstStyle/>
        <a:p>
          <a:endParaRPr lang="en-US"/>
        </a:p>
      </dgm:t>
    </dgm:pt>
    <dgm:pt modelId="{0542F929-D3C4-4E9C-A3C8-6EF7FF18FFBD}" type="parTrans" cxnId="{103B6B91-8CC9-4D40-B800-3DD59F11CB88}">
      <dgm:prSet/>
      <dgm:spPr/>
      <dgm:t>
        <a:bodyPr/>
        <a:lstStyle/>
        <a:p>
          <a:endParaRPr lang="en-US"/>
        </a:p>
      </dgm:t>
    </dgm:pt>
    <dgm:pt modelId="{0746AFD6-81AF-4A03-965B-E5FD2AC99902}" type="pres">
      <dgm:prSet presAssocID="{9EFDE1E0-36B2-42FD-8BC1-DEC0FAC5CDC6}" presName="Name0" presStyleCnt="0">
        <dgm:presLayoutVars>
          <dgm:chMax val="7"/>
          <dgm:chPref val="7"/>
          <dgm:dir/>
          <dgm:animLvl val="lvl"/>
        </dgm:presLayoutVars>
      </dgm:prSet>
      <dgm:spPr/>
      <dgm:t>
        <a:bodyPr/>
        <a:lstStyle/>
        <a:p>
          <a:endParaRPr lang="en-US"/>
        </a:p>
      </dgm:t>
    </dgm:pt>
    <dgm:pt modelId="{B8A5ADE6-C095-47F2-9BD8-3724EF926095}" type="pres">
      <dgm:prSet presAssocID="{70FEEDF0-9ED0-4D7F-AB97-F24DEA096723}" presName="Accent1" presStyleCnt="0"/>
      <dgm:spPr/>
    </dgm:pt>
    <dgm:pt modelId="{8BB83C97-51F0-45C6-863A-E48679F22BC5}" type="pres">
      <dgm:prSet presAssocID="{70FEEDF0-9ED0-4D7F-AB97-F24DEA096723}" presName="Accent" presStyleLbl="node1" presStyleIdx="0" presStyleCnt="3"/>
      <dgm:spPr/>
    </dgm:pt>
    <dgm:pt modelId="{2B9101F4-B5D1-4AB7-BC83-753D06A88415}" type="pres">
      <dgm:prSet presAssocID="{70FEEDF0-9ED0-4D7F-AB97-F24DEA096723}" presName="Parent1" presStyleLbl="revTx" presStyleIdx="0" presStyleCnt="3" custLinFactX="-19729" custLinFactNeighborX="-100000" custLinFactNeighborY="-17162">
        <dgm:presLayoutVars>
          <dgm:chMax val="1"/>
          <dgm:chPref val="1"/>
          <dgm:bulletEnabled val="1"/>
        </dgm:presLayoutVars>
      </dgm:prSet>
      <dgm:spPr/>
      <dgm:t>
        <a:bodyPr/>
        <a:lstStyle/>
        <a:p>
          <a:endParaRPr lang="en-US"/>
        </a:p>
      </dgm:t>
    </dgm:pt>
    <dgm:pt modelId="{49C4C8C0-A665-47B8-AD0B-A80BD66447C9}" type="pres">
      <dgm:prSet presAssocID="{902514D4-9367-48BD-AB98-415C361E8095}" presName="Accent2" presStyleCnt="0"/>
      <dgm:spPr/>
    </dgm:pt>
    <dgm:pt modelId="{12D2183B-C8C1-4ADD-8BFA-63A0024D79DB}" type="pres">
      <dgm:prSet presAssocID="{902514D4-9367-48BD-AB98-415C361E8095}" presName="Accent" presStyleLbl="node1" presStyleIdx="1" presStyleCnt="3"/>
      <dgm:spPr/>
    </dgm:pt>
    <dgm:pt modelId="{4E0AE086-AABF-4A0E-98D0-5626D79C154F}" type="pres">
      <dgm:prSet presAssocID="{902514D4-9367-48BD-AB98-415C361E8095}" presName="Parent2" presStyleLbl="revTx" presStyleIdx="1" presStyleCnt="3" custScaleX="125998" custLinFactX="2981" custLinFactNeighborX="100000" custLinFactNeighborY="730">
        <dgm:presLayoutVars>
          <dgm:chMax val="1"/>
          <dgm:chPref val="1"/>
          <dgm:bulletEnabled val="1"/>
        </dgm:presLayoutVars>
      </dgm:prSet>
      <dgm:spPr/>
      <dgm:t>
        <a:bodyPr/>
        <a:lstStyle/>
        <a:p>
          <a:endParaRPr lang="en-US"/>
        </a:p>
      </dgm:t>
    </dgm:pt>
    <dgm:pt modelId="{C57F095C-D392-4DF1-8FBB-9D795D0570B7}" type="pres">
      <dgm:prSet presAssocID="{42DDB17B-32B6-4380-AEA0-A9CDCE0F4C58}" presName="Accent3" presStyleCnt="0"/>
      <dgm:spPr/>
    </dgm:pt>
    <dgm:pt modelId="{339FCDE6-ACB1-4FC6-B770-034DE4C59DA1}" type="pres">
      <dgm:prSet presAssocID="{42DDB17B-32B6-4380-AEA0-A9CDCE0F4C58}" presName="Accent" presStyleLbl="node1" presStyleIdx="2" presStyleCnt="3"/>
      <dgm:spPr/>
    </dgm:pt>
    <dgm:pt modelId="{6AED50E6-1C35-4B77-9E90-501897F8F6D8}" type="pres">
      <dgm:prSet presAssocID="{42DDB17B-32B6-4380-AEA0-A9CDCE0F4C58}" presName="Parent3" presStyleLbl="revTx" presStyleIdx="2" presStyleCnt="3" custScaleX="128459" custLinFactX="-36801" custLinFactNeighborX="-100000" custLinFactNeighborY="42893">
        <dgm:presLayoutVars>
          <dgm:chMax val="1"/>
          <dgm:chPref val="1"/>
          <dgm:bulletEnabled val="1"/>
        </dgm:presLayoutVars>
      </dgm:prSet>
      <dgm:spPr/>
      <dgm:t>
        <a:bodyPr/>
        <a:lstStyle/>
        <a:p>
          <a:endParaRPr lang="en-US"/>
        </a:p>
      </dgm:t>
    </dgm:pt>
  </dgm:ptLst>
  <dgm:cxnLst>
    <dgm:cxn modelId="{610D5FFB-75EF-45DB-867C-CC145BA38EC5}" type="presOf" srcId="{902514D4-9367-48BD-AB98-415C361E8095}" destId="{4E0AE086-AABF-4A0E-98D0-5626D79C154F}" srcOrd="0" destOrd="0" presId="urn:microsoft.com/office/officeart/2009/layout/CircleArrowProcess#1"/>
    <dgm:cxn modelId="{F87CD74A-088E-4C29-9BEA-7AE6E73FABA9}" type="presOf" srcId="{42DDB17B-32B6-4380-AEA0-A9CDCE0F4C58}" destId="{6AED50E6-1C35-4B77-9E90-501897F8F6D8}" srcOrd="0" destOrd="0" presId="urn:microsoft.com/office/officeart/2009/layout/CircleArrowProcess#1"/>
    <dgm:cxn modelId="{103B6B91-8CC9-4D40-B800-3DD59F11CB88}" srcId="{9EFDE1E0-36B2-42FD-8BC1-DEC0FAC5CDC6}" destId="{42DDB17B-32B6-4380-AEA0-A9CDCE0F4C58}" srcOrd="2" destOrd="0" parTransId="{0542F929-D3C4-4E9C-A3C8-6EF7FF18FFBD}" sibTransId="{B503D57E-B88B-42C1-9990-439FB88B1A35}"/>
    <dgm:cxn modelId="{B01C33A7-8A0C-4A88-A482-547561053F08}" type="presOf" srcId="{70FEEDF0-9ED0-4D7F-AB97-F24DEA096723}" destId="{2B9101F4-B5D1-4AB7-BC83-753D06A88415}" srcOrd="0" destOrd="0" presId="urn:microsoft.com/office/officeart/2009/layout/CircleArrowProcess#1"/>
    <dgm:cxn modelId="{EC73D28B-E1B0-4A21-84D6-9486C56E714D}" srcId="{9EFDE1E0-36B2-42FD-8BC1-DEC0FAC5CDC6}" destId="{902514D4-9367-48BD-AB98-415C361E8095}" srcOrd="1" destOrd="0" parTransId="{8583B2DE-149D-4FA0-B8A4-627F65C95D74}" sibTransId="{E602F495-06AD-4078-A149-C6C8558402F7}"/>
    <dgm:cxn modelId="{3064ED05-7C34-49F7-BF9D-60BA36B6C51D}" type="presOf" srcId="{9EFDE1E0-36B2-42FD-8BC1-DEC0FAC5CDC6}" destId="{0746AFD6-81AF-4A03-965B-E5FD2AC99902}" srcOrd="0" destOrd="0" presId="urn:microsoft.com/office/officeart/2009/layout/CircleArrowProcess#1"/>
    <dgm:cxn modelId="{26755254-41E9-4B8D-9575-AED9C008015C}" srcId="{9EFDE1E0-36B2-42FD-8BC1-DEC0FAC5CDC6}" destId="{70FEEDF0-9ED0-4D7F-AB97-F24DEA096723}" srcOrd="0" destOrd="0" parTransId="{6A0DD80F-58E3-4F5A-8C14-0C7F080FC469}" sibTransId="{5AEE57B6-452E-4D6B-9FEC-128B713CC6B5}"/>
    <dgm:cxn modelId="{F80B6E4E-8530-407B-B095-0491343B2370}" type="presParOf" srcId="{0746AFD6-81AF-4A03-965B-E5FD2AC99902}" destId="{B8A5ADE6-C095-47F2-9BD8-3724EF926095}" srcOrd="0" destOrd="0" presId="urn:microsoft.com/office/officeart/2009/layout/CircleArrowProcess#1"/>
    <dgm:cxn modelId="{F4038CEC-1F82-4468-9968-6BDEB5BCB1D6}" type="presParOf" srcId="{B8A5ADE6-C095-47F2-9BD8-3724EF926095}" destId="{8BB83C97-51F0-45C6-863A-E48679F22BC5}" srcOrd="0" destOrd="0" presId="urn:microsoft.com/office/officeart/2009/layout/CircleArrowProcess#1"/>
    <dgm:cxn modelId="{0845DD23-B2D5-47E4-8AF6-83BE4803B21A}" type="presParOf" srcId="{0746AFD6-81AF-4A03-965B-E5FD2AC99902}" destId="{2B9101F4-B5D1-4AB7-BC83-753D06A88415}" srcOrd="1" destOrd="0" presId="urn:microsoft.com/office/officeart/2009/layout/CircleArrowProcess#1"/>
    <dgm:cxn modelId="{090EE988-1C4E-4F2F-8BF5-316E9229F7CD}" type="presParOf" srcId="{0746AFD6-81AF-4A03-965B-E5FD2AC99902}" destId="{49C4C8C0-A665-47B8-AD0B-A80BD66447C9}" srcOrd="2" destOrd="0" presId="urn:microsoft.com/office/officeart/2009/layout/CircleArrowProcess#1"/>
    <dgm:cxn modelId="{FA327552-69CC-412C-B193-C24FA193D1A0}" type="presParOf" srcId="{49C4C8C0-A665-47B8-AD0B-A80BD66447C9}" destId="{12D2183B-C8C1-4ADD-8BFA-63A0024D79DB}" srcOrd="0" destOrd="0" presId="urn:microsoft.com/office/officeart/2009/layout/CircleArrowProcess#1"/>
    <dgm:cxn modelId="{0C165F54-A9DA-4ABF-AC3A-ED7A91656388}" type="presParOf" srcId="{0746AFD6-81AF-4A03-965B-E5FD2AC99902}" destId="{4E0AE086-AABF-4A0E-98D0-5626D79C154F}" srcOrd="3" destOrd="0" presId="urn:microsoft.com/office/officeart/2009/layout/CircleArrowProcess#1"/>
    <dgm:cxn modelId="{056FDAAC-DA49-401F-8261-613E49619397}" type="presParOf" srcId="{0746AFD6-81AF-4A03-965B-E5FD2AC99902}" destId="{C57F095C-D392-4DF1-8FBB-9D795D0570B7}" srcOrd="4" destOrd="0" presId="urn:microsoft.com/office/officeart/2009/layout/CircleArrowProcess#1"/>
    <dgm:cxn modelId="{26034AFD-91BE-448B-99A7-CA8BE89740CC}" type="presParOf" srcId="{C57F095C-D392-4DF1-8FBB-9D795D0570B7}" destId="{339FCDE6-ACB1-4FC6-B770-034DE4C59DA1}" srcOrd="0" destOrd="0" presId="urn:microsoft.com/office/officeart/2009/layout/CircleArrowProcess#1"/>
    <dgm:cxn modelId="{0DE0639A-4D02-4EA5-BD61-FE2195168105}" type="presParOf" srcId="{0746AFD6-81AF-4A03-965B-E5FD2AC99902}" destId="{6AED50E6-1C35-4B77-9E90-501897F8F6D8}" srcOrd="5" destOrd="0" presId="urn:microsoft.com/office/officeart/2009/layout/CircleArrow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83C97-51F0-45C6-863A-E48679F22BC5}">
      <dsp:nvSpPr>
        <dsp:cNvPr id="0" name=""/>
        <dsp:cNvSpPr/>
      </dsp:nvSpPr>
      <dsp:spPr>
        <a:xfrm>
          <a:off x="1576138" y="0"/>
          <a:ext cx="2102698" cy="2103018"/>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B9101F4-B5D1-4AB7-BC83-753D06A88415}">
      <dsp:nvSpPr>
        <dsp:cNvPr id="0" name=""/>
        <dsp:cNvSpPr/>
      </dsp:nvSpPr>
      <dsp:spPr>
        <a:xfrm>
          <a:off x="641956" y="659014"/>
          <a:ext cx="1168428" cy="584074"/>
        </a:xfrm>
        <a:prstGeom prst="rect">
          <a:avLst/>
        </a:prstGeom>
        <a:solidFill>
          <a:srgbClr val="0070C0"/>
        </a:solid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kern="1200" dirty="0" smtClean="0">
              <a:solidFill>
                <a:schemeClr val="bg1"/>
              </a:solidFill>
            </a:rPr>
            <a:t>抢救受伤</a:t>
          </a:r>
          <a:endParaRPr lang="en-US" sz="2000" kern="1200" dirty="0">
            <a:solidFill>
              <a:schemeClr val="bg1"/>
            </a:solidFill>
          </a:endParaRPr>
        </a:p>
      </dsp:txBody>
      <dsp:txXfrm>
        <a:off x="641956" y="659014"/>
        <a:ext cx="1168428" cy="584074"/>
      </dsp:txXfrm>
    </dsp:sp>
    <dsp:sp modelId="{12D2183B-C8C1-4ADD-8BFA-63A0024D79DB}">
      <dsp:nvSpPr>
        <dsp:cNvPr id="0" name=""/>
        <dsp:cNvSpPr/>
      </dsp:nvSpPr>
      <dsp:spPr>
        <a:xfrm>
          <a:off x="992121" y="1208339"/>
          <a:ext cx="2102698" cy="2103018"/>
        </a:xfrm>
        <a:prstGeom prst="leftCircularArrow">
          <a:avLst>
            <a:gd name="adj1" fmla="val 10980"/>
            <a:gd name="adj2" fmla="val 1142322"/>
            <a:gd name="adj3" fmla="val 6300000"/>
            <a:gd name="adj4" fmla="val 18900000"/>
            <a:gd name="adj5" fmla="val 125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E0AE086-AABF-4A0E-98D0-5626D79C154F}">
      <dsp:nvSpPr>
        <dsp:cNvPr id="0" name=""/>
        <dsp:cNvSpPr/>
      </dsp:nvSpPr>
      <dsp:spPr>
        <a:xfrm>
          <a:off x="2510632" y="1978846"/>
          <a:ext cx="1472196" cy="584074"/>
        </a:xfrm>
        <a:prstGeom prst="rect">
          <a:avLst/>
        </a:prstGeom>
        <a:solidFill>
          <a:srgbClr val="0070C0"/>
        </a:solid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kern="1200" dirty="0" smtClean="0">
              <a:solidFill>
                <a:schemeClr val="bg1"/>
              </a:solidFill>
            </a:rPr>
            <a:t>隔离和现场保护</a:t>
          </a:r>
          <a:endParaRPr lang="en-US" sz="2000" kern="1200" dirty="0">
            <a:solidFill>
              <a:schemeClr val="bg1"/>
            </a:solidFill>
          </a:endParaRPr>
        </a:p>
      </dsp:txBody>
      <dsp:txXfrm>
        <a:off x="2510632" y="1978846"/>
        <a:ext cx="1472196" cy="584074"/>
      </dsp:txXfrm>
    </dsp:sp>
    <dsp:sp modelId="{339FCDE6-ACB1-4FC6-B770-034DE4C59DA1}">
      <dsp:nvSpPr>
        <dsp:cNvPr id="0" name=""/>
        <dsp:cNvSpPr/>
      </dsp:nvSpPr>
      <dsp:spPr>
        <a:xfrm>
          <a:off x="1725795" y="2561278"/>
          <a:ext cx="1806543" cy="1807267"/>
        </a:xfrm>
        <a:prstGeom prst="blockArc">
          <a:avLst>
            <a:gd name="adj1" fmla="val 13500000"/>
            <a:gd name="adj2" fmla="val 10800000"/>
            <a:gd name="adj3" fmla="val 1274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AED50E6-1C35-4B77-9E90-501897F8F6D8}">
      <dsp:nvSpPr>
        <dsp:cNvPr id="0" name=""/>
        <dsp:cNvSpPr/>
      </dsp:nvSpPr>
      <dsp:spPr>
        <a:xfrm>
          <a:off x="278984" y="3442186"/>
          <a:ext cx="1500951" cy="584074"/>
        </a:xfrm>
        <a:prstGeom prst="rect">
          <a:avLst/>
        </a:prstGeom>
        <a:solidFill>
          <a:srgbClr val="0070C0"/>
        </a:solid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kern="1200" dirty="0" smtClean="0">
              <a:solidFill>
                <a:schemeClr val="bg1"/>
              </a:solidFill>
            </a:rPr>
            <a:t>报告和沟通</a:t>
          </a:r>
          <a:endParaRPr lang="en-US" sz="2000" kern="1200" dirty="0">
            <a:solidFill>
              <a:schemeClr val="bg1"/>
            </a:solidFill>
          </a:endParaRPr>
        </a:p>
      </dsp:txBody>
      <dsp:txXfrm>
        <a:off x="278984" y="3442186"/>
        <a:ext cx="1500951" cy="584074"/>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1">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97364"/>
          </a:xfrm>
          <a:prstGeom prst="rect">
            <a:avLst/>
          </a:prstGeom>
        </p:spPr>
        <p:txBody>
          <a:bodyPr vert="horz" lIns="91440" tIns="45720" rIns="91440" bIns="45720" rtlCol="0"/>
          <a:lstStyle>
            <a:lvl1pPr algn="r">
              <a:defRPr sz="1200"/>
            </a:lvl1pPr>
          </a:lstStyle>
          <a:p>
            <a:fld id="{62B61247-F22A-47DA-A27C-BA2A89BA7F16}" type="datetimeFigureOut">
              <a:rPr lang="zh-CN" altLang="en-US" smtClean="0"/>
              <a:pPr/>
              <a:t>2022/5/20</a:t>
            </a:fld>
            <a:endParaRPr lang="zh-CN" altLang="en-US"/>
          </a:p>
        </p:txBody>
      </p:sp>
      <p:sp>
        <p:nvSpPr>
          <p:cNvPr id="4" name="页脚占位符 3"/>
          <p:cNvSpPr>
            <a:spLocks noGrp="1"/>
          </p:cNvSpPr>
          <p:nvPr>
            <p:ph type="ftr" sz="quarter" idx="2"/>
          </p:nvPr>
        </p:nvSpPr>
        <p:spPr>
          <a:xfrm>
            <a:off x="0" y="9448185"/>
            <a:ext cx="2971800" cy="497364"/>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9448185"/>
            <a:ext cx="2971800" cy="497364"/>
          </a:xfrm>
          <a:prstGeom prst="rect">
            <a:avLst/>
          </a:prstGeom>
        </p:spPr>
        <p:txBody>
          <a:bodyPr vert="horz" lIns="91440" tIns="45720" rIns="91440" bIns="45720" rtlCol="0" anchor="b"/>
          <a:lstStyle>
            <a:lvl1pPr algn="r">
              <a:defRPr sz="1200"/>
            </a:lvl1pPr>
          </a:lstStyle>
          <a:p>
            <a:fld id="{911C12A7-6CDF-476B-B891-13E98080B626}" type="slidenum">
              <a:rPr lang="zh-CN" altLang="en-US" smtClean="0"/>
              <a:pPr/>
              <a:t>‹#›</a:t>
            </a:fld>
            <a:endParaRPr lang="zh-CN" altLang="en-US"/>
          </a:p>
        </p:txBody>
      </p:sp>
    </p:spTree>
    <p:extLst>
      <p:ext uri="{BB962C8B-B14F-4D97-AF65-F5344CB8AC3E}">
        <p14:creationId xmlns:p14="http://schemas.microsoft.com/office/powerpoint/2010/main" val="1245584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CB3324D8-CED3-483E-BE27-465323EFA609}" type="datetimeFigureOut">
              <a:rPr lang="zh-CN" altLang="en-US" smtClean="0"/>
              <a:pPr/>
              <a:t>2022/5/20</a:t>
            </a:fld>
            <a:endParaRPr lang="zh-CN" altLang="en-US"/>
          </a:p>
        </p:txBody>
      </p:sp>
      <p:sp>
        <p:nvSpPr>
          <p:cNvPr id="4" name="幻灯片图像占位符 3"/>
          <p:cNvSpPr>
            <a:spLocks noGrp="1" noRot="1" noChangeAspect="1"/>
          </p:cNvSpPr>
          <p:nvPr>
            <p:ph type="sldImg" idx="2"/>
          </p:nvPr>
        </p:nvSpPr>
        <p:spPr>
          <a:xfrm>
            <a:off x="114300" y="746125"/>
            <a:ext cx="6629400" cy="3730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724956"/>
            <a:ext cx="5486400" cy="447627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82B8C64C-56AA-4A76-9F18-AEEB93CE2387}" type="slidenum">
              <a:rPr lang="zh-CN" altLang="en-US" smtClean="0"/>
              <a:pPr/>
              <a:t>‹#›</a:t>
            </a:fld>
            <a:endParaRPr lang="zh-CN" altLang="en-US"/>
          </a:p>
        </p:txBody>
      </p:sp>
    </p:spTree>
    <p:extLst>
      <p:ext uri="{BB962C8B-B14F-4D97-AF65-F5344CB8AC3E}">
        <p14:creationId xmlns:p14="http://schemas.microsoft.com/office/powerpoint/2010/main" val="3049348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2022/5/20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535119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2022/5/20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992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2022/5/20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777582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2022/5/20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8528" y="116632"/>
            <a:ext cx="1188703" cy="936104"/>
          </a:xfrm>
          <a:prstGeom prst="rect">
            <a:avLst/>
          </a:prstGeom>
        </p:spPr>
      </p:pic>
    </p:spTree>
    <p:extLst>
      <p:ext uri="{BB962C8B-B14F-4D97-AF65-F5344CB8AC3E}">
        <p14:creationId xmlns:p14="http://schemas.microsoft.com/office/powerpoint/2010/main" val="2145961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2022/5/20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721217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2022/5/20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59205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2022/5/20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03991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2022/5/20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838332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2022/5/20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346813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2022/5/20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118521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2022/5/20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646794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2022/5/20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88735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1.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jpg"/><Relationship Id="rId11" Type="http://schemas.openxmlformats.org/officeDocument/2006/relationships/image" Target="../media/image48.jpg"/><Relationship Id="rId5" Type="http://schemas.openxmlformats.org/officeDocument/2006/relationships/image" Target="../media/image42.jpg"/><Relationship Id="rId10" Type="http://schemas.openxmlformats.org/officeDocument/2006/relationships/image" Target="../media/image47.jpg"/><Relationship Id="rId4" Type="http://schemas.openxmlformats.org/officeDocument/2006/relationships/image" Target="../media/image41.jpg"/><Relationship Id="rId9" Type="http://schemas.openxmlformats.org/officeDocument/2006/relationships/image" Target="../media/image4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25105;&#30340;&#25991;&#26723;/&#30456;&#20851;&#30693;&#35782;&#28857;/http:/www.chemaid.com/code/Image8.gi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icsc.brici.ac.cn/"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5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jpg"/></Relationships>
</file>

<file path=ppt/slides/_rels/slide5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107.jpeg"/><Relationship Id="rId3" Type="http://schemas.openxmlformats.org/officeDocument/2006/relationships/image" Target="../media/image102.png"/><Relationship Id="rId7" Type="http://schemas.openxmlformats.org/officeDocument/2006/relationships/diagramLayout" Target="../diagrams/layout1.xml"/><Relationship Id="rId12" Type="http://schemas.openxmlformats.org/officeDocument/2006/relationships/image" Target="../media/image106.jpeg"/><Relationship Id="rId2" Type="http://schemas.openxmlformats.org/officeDocument/2006/relationships/image" Target="../media/image101.jpeg"/><Relationship Id="rId16"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105.jpeg"/><Relationship Id="rId5" Type="http://schemas.openxmlformats.org/officeDocument/2006/relationships/image" Target="../media/image104.jpeg"/><Relationship Id="rId15" Type="http://schemas.openxmlformats.org/officeDocument/2006/relationships/image" Target="../media/image109.png"/><Relationship Id="rId10" Type="http://schemas.microsoft.com/office/2007/relationships/diagramDrawing" Target="../diagrams/drawing1.xml"/><Relationship Id="rId4" Type="http://schemas.openxmlformats.org/officeDocument/2006/relationships/image" Target="../media/image103.jpeg"/><Relationship Id="rId9" Type="http://schemas.openxmlformats.org/officeDocument/2006/relationships/diagramColors" Target="../diagrams/colors1.xml"/><Relationship Id="rId14" Type="http://schemas.openxmlformats.org/officeDocument/2006/relationships/image" Target="../media/image108.jpeg"/></Relationships>
</file>

<file path=ppt/slides/_rels/slide5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055440" y="1484784"/>
            <a:ext cx="10081120" cy="2250054"/>
          </a:xfrm>
        </p:spPr>
        <p:txBody>
          <a:bodyPr>
            <a:noAutofit/>
          </a:bodyPr>
          <a:lstStyle/>
          <a:p>
            <a:pPr>
              <a:lnSpc>
                <a:spcPct val="130000"/>
              </a:lnSpc>
            </a:pPr>
            <a:r>
              <a:rPr lang="zh-CN" altLang="en-US" sz="6000" b="1" dirty="0" smtClean="0">
                <a:solidFill>
                  <a:srgbClr val="002060"/>
                </a:solidFill>
                <a:latin typeface="华文新魏" panose="02010800040101010101" pitchFamily="2" charset="-122"/>
                <a:ea typeface="华文新魏" panose="02010800040101010101" pitchFamily="2" charset="-122"/>
              </a:rPr>
              <a:t>实验室危险化学品安全管理</a:t>
            </a:r>
            <a:endParaRPr lang="zh-CN" altLang="en-US" sz="6000" b="1" dirty="0">
              <a:solidFill>
                <a:srgbClr val="002060"/>
              </a:solidFill>
              <a:latin typeface="华文新魏" panose="02010800040101010101" pitchFamily="2" charset="-122"/>
              <a:ea typeface="华文新魏" panose="02010800040101010101" pitchFamily="2" charset="-122"/>
            </a:endParaRPr>
          </a:p>
        </p:txBody>
      </p:sp>
      <p:sp>
        <p:nvSpPr>
          <p:cNvPr id="3" name="副标题 2"/>
          <p:cNvSpPr>
            <a:spLocks noGrp="1"/>
          </p:cNvSpPr>
          <p:nvPr>
            <p:ph type="subTitle" idx="1"/>
          </p:nvPr>
        </p:nvSpPr>
        <p:spPr>
          <a:xfrm>
            <a:off x="2639616" y="3732312"/>
            <a:ext cx="6912768" cy="2160240"/>
          </a:xfrm>
        </p:spPr>
        <p:txBody>
          <a:bodyPr>
            <a:noAutofit/>
          </a:bodyPr>
          <a:lstStyle/>
          <a:p>
            <a:pPr>
              <a:lnSpc>
                <a:spcPct val="130000"/>
              </a:lnSpc>
            </a:pPr>
            <a:r>
              <a:rPr lang="zh-CN" altLang="en-US" dirty="0" smtClean="0">
                <a:solidFill>
                  <a:srgbClr val="0070C0"/>
                </a:solidFill>
                <a:latin typeface="楷体" panose="02010609060101010101" pitchFamily="49" charset="-122"/>
                <a:ea typeface="楷体" panose="02010609060101010101" pitchFamily="49" charset="-122"/>
                <a:cs typeface="Segoe UI Black" panose="020B0A02040204020203" pitchFamily="34" charset="0"/>
              </a:rPr>
              <a:t>华中科技大学 实验室与设备管理处</a:t>
            </a:r>
            <a:endParaRPr lang="en-US" altLang="zh-CN" dirty="0" smtClean="0">
              <a:solidFill>
                <a:srgbClr val="0070C0"/>
              </a:solidFill>
              <a:latin typeface="楷体" panose="02010609060101010101" pitchFamily="49" charset="-122"/>
              <a:ea typeface="楷体" panose="02010609060101010101" pitchFamily="49" charset="-122"/>
              <a:cs typeface="Segoe UI Black" panose="020B0A02040204020203" pitchFamily="34" charset="0"/>
            </a:endParaRPr>
          </a:p>
          <a:p>
            <a:pPr>
              <a:lnSpc>
                <a:spcPct val="130000"/>
              </a:lnSpc>
            </a:pPr>
            <a:r>
              <a:rPr lang="zh-CN" altLang="en-US" dirty="0" smtClean="0">
                <a:solidFill>
                  <a:srgbClr val="0070C0"/>
                </a:solidFill>
                <a:latin typeface="楷体" panose="02010609060101010101" pitchFamily="49" charset="-122"/>
                <a:ea typeface="楷体" panose="02010609060101010101" pitchFamily="49" charset="-122"/>
                <a:cs typeface="Segoe UI Black" panose="020B0A02040204020203" pitchFamily="34" charset="0"/>
              </a:rPr>
              <a:t> </a:t>
            </a:r>
            <a:r>
              <a:rPr lang="zh-CN" altLang="en-US" dirty="0" smtClean="0">
                <a:solidFill>
                  <a:srgbClr val="0066FF"/>
                </a:solidFill>
                <a:latin typeface="华文行楷" panose="02010800040101010101" pitchFamily="2" charset="-122"/>
                <a:ea typeface="华文行楷" panose="02010800040101010101" pitchFamily="2" charset="-122"/>
                <a:cs typeface="Segoe UI Black" panose="020B0A02040204020203" pitchFamily="34" charset="0"/>
              </a:rPr>
              <a:t>冯志力</a:t>
            </a:r>
            <a:endParaRPr lang="en-US" altLang="zh-CN" dirty="0" smtClean="0">
              <a:solidFill>
                <a:srgbClr val="0066FF"/>
              </a:solidFill>
              <a:latin typeface="华文行楷" panose="02010800040101010101" pitchFamily="2" charset="-122"/>
              <a:ea typeface="华文行楷" panose="02010800040101010101" pitchFamily="2" charset="-122"/>
              <a:cs typeface="Segoe UI Black" panose="020B0A02040204020203" pitchFamily="34" charset="0"/>
            </a:endParaRPr>
          </a:p>
          <a:p>
            <a:pPr>
              <a:lnSpc>
                <a:spcPct val="130000"/>
              </a:lnSpc>
            </a:pPr>
            <a:r>
              <a:rPr lang="en-US" altLang="zh-CN" dirty="0" smtClean="0">
                <a:solidFill>
                  <a:srgbClr val="0070C0"/>
                </a:solidFill>
                <a:latin typeface="楷体" panose="02010609060101010101" pitchFamily="49" charset="-122"/>
                <a:ea typeface="楷体" panose="02010609060101010101" pitchFamily="49" charset="-122"/>
                <a:cs typeface="Segoe UI Black" panose="020B0A02040204020203" pitchFamily="34" charset="0"/>
              </a:rPr>
              <a:t>2022</a:t>
            </a:r>
            <a:r>
              <a:rPr lang="zh-CN" altLang="en-US" dirty="0" smtClean="0">
                <a:solidFill>
                  <a:srgbClr val="0070C0"/>
                </a:solidFill>
                <a:latin typeface="楷体" panose="02010609060101010101" pitchFamily="49" charset="-122"/>
                <a:ea typeface="楷体" panose="02010609060101010101" pitchFamily="49" charset="-122"/>
                <a:cs typeface="Segoe UI Black" panose="020B0A02040204020203" pitchFamily="34" charset="0"/>
              </a:rPr>
              <a:t>年</a:t>
            </a:r>
            <a:r>
              <a:rPr lang="en-US" altLang="zh-CN" dirty="0">
                <a:solidFill>
                  <a:srgbClr val="0070C0"/>
                </a:solidFill>
                <a:latin typeface="楷体" panose="02010609060101010101" pitchFamily="49" charset="-122"/>
                <a:ea typeface="楷体" panose="02010609060101010101" pitchFamily="49" charset="-122"/>
                <a:cs typeface="Segoe UI Black" panose="020B0A02040204020203" pitchFamily="34" charset="0"/>
              </a:rPr>
              <a:t>5</a:t>
            </a:r>
            <a:r>
              <a:rPr lang="zh-CN" altLang="en-US" dirty="0" smtClean="0">
                <a:solidFill>
                  <a:srgbClr val="0070C0"/>
                </a:solidFill>
                <a:latin typeface="楷体" panose="02010609060101010101" pitchFamily="49" charset="-122"/>
                <a:ea typeface="楷体" panose="02010609060101010101" pitchFamily="49" charset="-122"/>
                <a:cs typeface="Segoe UI Black" panose="020B0A02040204020203" pitchFamily="34" charset="0"/>
              </a:rPr>
              <a:t>月</a:t>
            </a:r>
            <a:r>
              <a:rPr lang="en-US" altLang="zh-CN" dirty="0" smtClean="0">
                <a:solidFill>
                  <a:srgbClr val="0070C0"/>
                </a:solidFill>
                <a:latin typeface="楷体" panose="02010609060101010101" pitchFamily="49" charset="-122"/>
                <a:ea typeface="楷体" panose="02010609060101010101" pitchFamily="49" charset="-122"/>
                <a:cs typeface="Segoe UI Black" panose="020B0A02040204020203" pitchFamily="34" charset="0"/>
              </a:rPr>
              <a:t>20</a:t>
            </a:r>
            <a:r>
              <a:rPr lang="zh-CN" altLang="en-US" dirty="0" smtClean="0">
                <a:solidFill>
                  <a:srgbClr val="0070C0"/>
                </a:solidFill>
                <a:latin typeface="楷体" panose="02010609060101010101" pitchFamily="49" charset="-122"/>
                <a:ea typeface="楷体" panose="02010609060101010101" pitchFamily="49" charset="-122"/>
                <a:cs typeface="Segoe UI Black" panose="020B0A02040204020203" pitchFamily="34" charset="0"/>
              </a:rPr>
              <a:t>日</a:t>
            </a:r>
            <a:endParaRPr lang="zh-CN" altLang="en-US" dirty="0">
              <a:solidFill>
                <a:srgbClr val="0070C0"/>
              </a:solidFill>
              <a:latin typeface="楷体" panose="02010609060101010101" pitchFamily="49" charset="-122"/>
              <a:ea typeface="楷体" panose="02010609060101010101" pitchFamily="49" charset="-122"/>
              <a:cs typeface="Segoe UI Black" panose="020B0A02040204020203"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880145"/>
            <a:ext cx="5688631" cy="5717207"/>
          </a:xfrm>
        </p:spPr>
        <p:txBody>
          <a:bodyPr>
            <a:normAutofit lnSpcReduction="10000"/>
          </a:bodyPr>
          <a:lstStyle/>
          <a:p>
            <a:pPr lvl="0">
              <a:lnSpc>
                <a:spcPct val="150000"/>
              </a:lnSpc>
              <a:spcBef>
                <a:spcPts val="0"/>
              </a:spcBef>
              <a:buFont typeface="Wingdings" panose="05000000000000000000" pitchFamily="2" charset="2"/>
              <a:buChar char="p"/>
            </a:pP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易燃气体泄漏</a:t>
            </a:r>
            <a:r>
              <a:rPr lang="zh-CN" altLang="en-US" sz="1800" b="1" dirty="0" smtClean="0">
                <a:solidFill>
                  <a:srgbClr val="002060"/>
                </a:solidFill>
                <a:latin typeface="Times New Roman" panose="02020603050405020304" pitchFamily="18" charset="0"/>
                <a:ea typeface="黑体" pitchFamily="2" charset="-122"/>
                <a:cs typeface="Times New Roman" panose="02020603050405020304" pitchFamily="18" charset="0"/>
              </a:rPr>
              <a:t>引发</a:t>
            </a:r>
            <a:r>
              <a:rPr lang="zh-CN" altLang="en-US" sz="1800" b="1" dirty="0">
                <a:solidFill>
                  <a:srgbClr val="002060"/>
                </a:solidFill>
                <a:latin typeface="Times New Roman" panose="02020603050405020304" pitchFamily="18" charset="0"/>
                <a:ea typeface="黑体" pitchFamily="2" charset="-122"/>
                <a:cs typeface="Times New Roman" panose="02020603050405020304" pitchFamily="18" charset="0"/>
              </a:rPr>
              <a:t>爆炸事故</a:t>
            </a:r>
          </a:p>
          <a:p>
            <a:pPr marL="266700" indent="-266700">
              <a:lnSpc>
                <a:spcPct val="150000"/>
              </a:lnSpc>
              <a:spcBef>
                <a:spcPts val="0"/>
              </a:spcBef>
              <a:buFont typeface="Wingdings" panose="05000000000000000000" pitchFamily="2" charset="2"/>
              <a:buChar char="Ø"/>
            </a:pPr>
            <a:r>
              <a:rPr lang="zh-CN" altLang="en-US" sz="1800" b="1" dirty="0" smtClean="0">
                <a:solidFill>
                  <a:srgbClr val="002060"/>
                </a:solidFill>
                <a:latin typeface="Times New Roman" panose="02020603050405020304" pitchFamily="18" charset="0"/>
                <a:ea typeface="黑体" pitchFamily="2" charset="-122"/>
                <a:cs typeface="Times New Roman" panose="02020603050405020304" pitchFamily="18" charset="0"/>
              </a:rPr>
              <a:t>事故</a:t>
            </a:r>
            <a:r>
              <a:rPr lang="zh-CN" altLang="en-US" sz="1800" b="1" dirty="0">
                <a:solidFill>
                  <a:srgbClr val="002060"/>
                </a:solidFill>
                <a:latin typeface="Times New Roman" panose="02020603050405020304" pitchFamily="18" charset="0"/>
                <a:ea typeface="黑体" pitchFamily="2" charset="-122"/>
                <a:cs typeface="Times New Roman" panose="02020603050405020304" pitchFamily="18" charset="0"/>
              </a:rPr>
              <a:t>简介</a:t>
            </a:r>
            <a:r>
              <a:rPr lang="zh-CN" altLang="en-US" sz="1800" b="1" dirty="0" smtClean="0">
                <a:solidFill>
                  <a:srgbClr val="002060"/>
                </a:solidFill>
                <a:latin typeface="仿宋" panose="02010609060101010101" pitchFamily="49" charset="-122"/>
                <a:ea typeface="仿宋" panose="02010609060101010101" pitchFamily="49" charset="-122"/>
              </a:rPr>
              <a:t>：</a:t>
            </a:r>
            <a:r>
              <a:rPr lang="en-US" altLang="zh-CN" sz="1800" b="1" dirty="0" smtClean="0">
                <a:solidFill>
                  <a:srgbClr val="002060"/>
                </a:solidFill>
                <a:latin typeface="仿宋" panose="02010609060101010101" pitchFamily="49" charset="-122"/>
                <a:ea typeface="仿宋" panose="02010609060101010101" pitchFamily="49" charset="-122"/>
              </a:rPr>
              <a:t>2015</a:t>
            </a:r>
            <a:r>
              <a:rPr lang="zh-CN" altLang="en-US" sz="1800" b="1" dirty="0">
                <a:solidFill>
                  <a:srgbClr val="002060"/>
                </a:solidFill>
                <a:latin typeface="仿宋" panose="02010609060101010101" pitchFamily="49" charset="-122"/>
                <a:ea typeface="仿宋" panose="02010609060101010101" pitchFamily="49" charset="-122"/>
              </a:rPr>
              <a:t>年</a:t>
            </a:r>
            <a:r>
              <a:rPr lang="en-US" altLang="zh-CN" sz="1800" b="1" dirty="0">
                <a:solidFill>
                  <a:srgbClr val="002060"/>
                </a:solidFill>
                <a:latin typeface="仿宋" panose="02010609060101010101" pitchFamily="49" charset="-122"/>
                <a:ea typeface="仿宋" panose="02010609060101010101" pitchFamily="49" charset="-122"/>
              </a:rPr>
              <a:t>12</a:t>
            </a:r>
            <a:r>
              <a:rPr lang="zh-CN" altLang="en-US" sz="1800" b="1" dirty="0">
                <a:solidFill>
                  <a:srgbClr val="002060"/>
                </a:solidFill>
                <a:latin typeface="仿宋" panose="02010609060101010101" pitchFamily="49" charset="-122"/>
                <a:ea typeface="仿宋" panose="02010609060101010101" pitchFamily="49" charset="-122"/>
              </a:rPr>
              <a:t>月</a:t>
            </a:r>
            <a:r>
              <a:rPr lang="en-US" altLang="zh-CN" sz="1800" b="1" dirty="0">
                <a:solidFill>
                  <a:srgbClr val="002060"/>
                </a:solidFill>
                <a:latin typeface="仿宋" panose="02010609060101010101" pitchFamily="49" charset="-122"/>
                <a:ea typeface="仿宋" panose="02010609060101010101" pitchFamily="49" charset="-122"/>
              </a:rPr>
              <a:t>18</a:t>
            </a:r>
            <a:r>
              <a:rPr lang="zh-CN" altLang="en-US" sz="1800" b="1" dirty="0">
                <a:solidFill>
                  <a:srgbClr val="002060"/>
                </a:solidFill>
                <a:latin typeface="仿宋" panose="02010609060101010101" pitchFamily="49" charset="-122"/>
                <a:ea typeface="仿宋" panose="02010609060101010101" pitchFamily="49" charset="-122"/>
              </a:rPr>
              <a:t>日上午，清华大学一化学实验室突发爆炸火灾事故，造成一博士后实验人员死亡。</a:t>
            </a:r>
          </a:p>
          <a:p>
            <a:pPr marL="266700" indent="-266700">
              <a:lnSpc>
                <a:spcPct val="150000"/>
              </a:lnSpc>
              <a:spcBef>
                <a:spcPts val="0"/>
              </a:spcBef>
              <a:buFont typeface="Wingdings" panose="05000000000000000000" pitchFamily="2" charset="2"/>
              <a:buChar char="Ø"/>
            </a:pPr>
            <a:r>
              <a:rPr lang="zh-CN" altLang="en-US" sz="1800" b="1" dirty="0" smtClean="0">
                <a:solidFill>
                  <a:srgbClr val="002060"/>
                </a:solidFill>
                <a:latin typeface="Times New Roman" panose="02020603050405020304" pitchFamily="18" charset="0"/>
                <a:ea typeface="黑体" pitchFamily="2" charset="-122"/>
                <a:cs typeface="Times New Roman" panose="02020603050405020304" pitchFamily="18" charset="0"/>
              </a:rPr>
              <a:t>事故原因</a:t>
            </a:r>
            <a:r>
              <a:rPr lang="zh-CN" altLang="en-US" sz="1800" b="1" dirty="0" smtClean="0">
                <a:solidFill>
                  <a:srgbClr val="002060"/>
                </a:solidFill>
                <a:latin typeface="仿宋" panose="02010609060101010101" pitchFamily="49" charset="-122"/>
                <a:ea typeface="仿宋" panose="02010609060101010101" pitchFamily="49" charset="-122"/>
              </a:rPr>
              <a:t>：</a:t>
            </a:r>
            <a:r>
              <a:rPr lang="zh-CN" altLang="en-US" sz="1800" b="1" dirty="0" smtClean="0">
                <a:solidFill>
                  <a:srgbClr val="FF0000"/>
                </a:solidFill>
                <a:latin typeface="仿宋" panose="02010609060101010101" pitchFamily="49" charset="-122"/>
                <a:ea typeface="仿宋" panose="02010609060101010101" pitchFamily="49" charset="-122"/>
              </a:rPr>
              <a:t>氢气泄漏引发爆炸</a:t>
            </a:r>
            <a:r>
              <a:rPr lang="zh-CN" altLang="en-US" sz="1800" b="1" dirty="0">
                <a:solidFill>
                  <a:srgbClr val="FF0000"/>
                </a:solidFill>
                <a:latin typeface="仿宋" panose="02010609060101010101" pitchFamily="49" charset="-122"/>
                <a:ea typeface="仿宋" panose="02010609060101010101" pitchFamily="49" charset="-122"/>
              </a:rPr>
              <a:t>、起火</a:t>
            </a:r>
            <a:r>
              <a:rPr lang="zh-CN" altLang="en-US" sz="1800" b="1" dirty="0">
                <a:solidFill>
                  <a:srgbClr val="002060"/>
                </a:solidFill>
                <a:latin typeface="仿宋" panose="02010609060101010101" pitchFamily="49" charset="-122"/>
                <a:ea typeface="仿宋" panose="02010609060101010101" pitchFamily="49" charset="-122"/>
              </a:rPr>
              <a:t>，导致该博士后身亡。</a:t>
            </a:r>
          </a:p>
          <a:p>
            <a:pPr marL="266700" indent="-266700">
              <a:lnSpc>
                <a:spcPct val="150000"/>
              </a:lnSpc>
              <a:spcBef>
                <a:spcPts val="0"/>
              </a:spcBef>
              <a:buFont typeface="Wingdings" panose="05000000000000000000" pitchFamily="2" charset="2"/>
              <a:buChar char="Ø"/>
            </a:pPr>
            <a:r>
              <a:rPr lang="zh-CN" altLang="zh-CN" sz="1800" b="1" dirty="0" smtClean="0">
                <a:solidFill>
                  <a:srgbClr val="002060"/>
                </a:solidFill>
                <a:latin typeface="Times New Roman" panose="02020603050405020304" pitchFamily="18" charset="0"/>
                <a:ea typeface="黑体" pitchFamily="2" charset="-122"/>
                <a:cs typeface="Times New Roman" panose="02020603050405020304" pitchFamily="18" charset="0"/>
              </a:rPr>
              <a:t>安全</a:t>
            </a:r>
            <a:r>
              <a:rPr lang="zh-CN" altLang="zh-CN" sz="1800" b="1" dirty="0">
                <a:solidFill>
                  <a:srgbClr val="002060"/>
                </a:solidFill>
                <a:latin typeface="Times New Roman" panose="02020603050405020304" pitchFamily="18" charset="0"/>
                <a:ea typeface="黑体" pitchFamily="2" charset="-122"/>
                <a:cs typeface="Times New Roman" panose="02020603050405020304" pitchFamily="18" charset="0"/>
              </a:rPr>
              <a:t>警示</a:t>
            </a:r>
            <a:r>
              <a:rPr lang="zh-CN" altLang="zh-CN" sz="1800" b="1" dirty="0" smtClean="0">
                <a:solidFill>
                  <a:srgbClr val="002060"/>
                </a:solidFill>
                <a:latin typeface="Times New Roman" panose="02020603050405020304" pitchFamily="18" charset="0"/>
                <a:ea typeface="黑体" pitchFamily="2" charset="-122"/>
                <a:cs typeface="Times New Roman" panose="02020603050405020304" pitchFamily="18" charset="0"/>
              </a:rPr>
              <a:t>：</a:t>
            </a:r>
            <a:r>
              <a:rPr lang="zh-CN" altLang="en-US" sz="1800" b="1" dirty="0" smtClean="0">
                <a:solidFill>
                  <a:srgbClr val="002060"/>
                </a:solidFill>
                <a:latin typeface="仿宋" panose="02010609060101010101" pitchFamily="49" charset="-122"/>
                <a:ea typeface="仿宋" panose="02010609060101010101" pitchFamily="49" charset="-122"/>
              </a:rPr>
              <a:t>可</a:t>
            </a:r>
            <a:r>
              <a:rPr lang="zh-CN" altLang="en-US" sz="1800" b="1" dirty="0">
                <a:solidFill>
                  <a:srgbClr val="002060"/>
                </a:solidFill>
                <a:latin typeface="仿宋" panose="02010609060101010101" pitchFamily="49" charset="-122"/>
                <a:ea typeface="仿宋" panose="02010609060101010101" pitchFamily="49" charset="-122"/>
              </a:rPr>
              <a:t>燃气</a:t>
            </a:r>
            <a:r>
              <a:rPr lang="zh-CN" altLang="en-US" sz="1800" b="1" dirty="0" smtClean="0">
                <a:solidFill>
                  <a:srgbClr val="002060"/>
                </a:solidFill>
                <a:latin typeface="仿宋" panose="02010609060101010101" pitchFamily="49" charset="-122"/>
                <a:ea typeface="仿宋" panose="02010609060101010101" pitchFamily="49" charset="-122"/>
              </a:rPr>
              <a:t>体场所</a:t>
            </a:r>
            <a:r>
              <a:rPr lang="zh-CN" altLang="en-US" sz="1800" b="1" dirty="0">
                <a:solidFill>
                  <a:srgbClr val="002060"/>
                </a:solidFill>
                <a:latin typeface="仿宋" panose="02010609060101010101" pitchFamily="49" charset="-122"/>
                <a:ea typeface="仿宋" panose="02010609060101010101" pitchFamily="49" charset="-122"/>
              </a:rPr>
              <a:t>应</a:t>
            </a:r>
            <a:r>
              <a:rPr lang="zh-CN" altLang="en-US" sz="1800" b="1" dirty="0" smtClean="0">
                <a:solidFill>
                  <a:srgbClr val="002060"/>
                </a:solidFill>
                <a:latin typeface="仿宋" panose="02010609060101010101" pitchFamily="49" charset="-122"/>
                <a:ea typeface="仿宋" panose="02010609060101010101" pitchFamily="49" charset="-122"/>
              </a:rPr>
              <a:t>配备</a:t>
            </a:r>
            <a:r>
              <a:rPr lang="zh-CN" altLang="en-US" sz="1800" b="1" dirty="0" smtClean="0">
                <a:solidFill>
                  <a:srgbClr val="FF0000"/>
                </a:solidFill>
                <a:latin typeface="仿宋" panose="02010609060101010101" pitchFamily="49" charset="-122"/>
                <a:ea typeface="仿宋" panose="02010609060101010101" pitchFamily="49" charset="-122"/>
              </a:rPr>
              <a:t>泄漏监测报警</a:t>
            </a:r>
            <a:r>
              <a:rPr lang="zh-CN" altLang="en-US" sz="1800" b="1" dirty="0" smtClean="0">
                <a:solidFill>
                  <a:srgbClr val="002060"/>
                </a:solidFill>
                <a:latin typeface="仿宋" panose="02010609060101010101" pitchFamily="49" charset="-122"/>
                <a:ea typeface="仿宋" panose="02010609060101010101" pitchFamily="49" charset="-122"/>
              </a:rPr>
              <a:t>装置，安装防爆型</a:t>
            </a:r>
            <a:r>
              <a:rPr lang="zh-CN" altLang="en-US" sz="1800" b="1" dirty="0" smtClean="0">
                <a:solidFill>
                  <a:srgbClr val="002060"/>
                </a:solidFill>
                <a:latin typeface="仿宋" panose="02010609060101010101" pitchFamily="49" charset="-122"/>
                <a:ea typeface="仿宋" panose="02010609060101010101" pitchFamily="49" charset="-122"/>
              </a:rPr>
              <a:t>的</a:t>
            </a:r>
            <a:r>
              <a:rPr lang="zh-CN" altLang="en-US" sz="1800" b="1" dirty="0" smtClean="0">
                <a:solidFill>
                  <a:srgbClr val="FF0000"/>
                </a:solidFill>
                <a:latin typeface="仿宋" panose="02010609060101010101" pitchFamily="49" charset="-122"/>
                <a:ea typeface="仿宋" panose="02010609060101010101" pitchFamily="49" charset="-122"/>
              </a:rPr>
              <a:t>强制排</a:t>
            </a:r>
            <a:r>
              <a:rPr lang="zh-CN" altLang="en-US" sz="1800" b="1" dirty="0">
                <a:solidFill>
                  <a:srgbClr val="FF0000"/>
                </a:solidFill>
                <a:latin typeface="仿宋" panose="02010609060101010101" pitchFamily="49" charset="-122"/>
                <a:ea typeface="仿宋" panose="02010609060101010101" pitchFamily="49" charset="-122"/>
              </a:rPr>
              <a:t>风</a:t>
            </a:r>
            <a:r>
              <a:rPr lang="zh-CN" altLang="en-US" sz="1800" b="1" dirty="0" smtClean="0">
                <a:solidFill>
                  <a:srgbClr val="002060"/>
                </a:solidFill>
                <a:latin typeface="仿宋" panose="02010609060101010101" pitchFamily="49" charset="-122"/>
                <a:ea typeface="仿宋" panose="02010609060101010101" pitchFamily="49" charset="-122"/>
              </a:rPr>
              <a:t>装置。</a:t>
            </a:r>
            <a:endParaRPr lang="en-US" altLang="zh-CN" sz="1800" b="1" dirty="0" smtClean="0">
              <a:solidFill>
                <a:srgbClr val="002060"/>
              </a:solidFill>
              <a:latin typeface="仿宋" panose="02010609060101010101" pitchFamily="49" charset="-122"/>
              <a:ea typeface="仿宋" panose="02010609060101010101" pitchFamily="49" charset="-122"/>
            </a:endParaRPr>
          </a:p>
          <a:p>
            <a:pPr marL="266700" indent="-266700">
              <a:lnSpc>
                <a:spcPct val="150000"/>
              </a:lnSpc>
              <a:spcBef>
                <a:spcPts val="0"/>
              </a:spcBef>
              <a:buFont typeface="Wingdings" panose="05000000000000000000" pitchFamily="2" charset="2"/>
              <a:buChar char="Ø"/>
            </a:pPr>
            <a:r>
              <a:rPr lang="zh-CN" altLang="en-US" sz="1800" b="1" dirty="0" smtClean="0">
                <a:solidFill>
                  <a:srgbClr val="002060"/>
                </a:solidFill>
                <a:latin typeface="仿宋" panose="02010609060101010101" pitchFamily="49" charset="-122"/>
                <a:ea typeface="仿宋" panose="02010609060101010101" pitchFamily="49" charset="-122"/>
              </a:rPr>
              <a:t>对氢气泄漏监测点常用两种布局：</a:t>
            </a:r>
            <a:r>
              <a:rPr lang="zh-CN" altLang="en-US" sz="1800" b="1" dirty="0" smtClean="0">
                <a:solidFill>
                  <a:srgbClr val="FF0000"/>
                </a:solidFill>
                <a:latin typeface="仿宋" panose="02010609060101010101" pitchFamily="49" charset="-122"/>
                <a:ea typeface="仿宋" panose="02010609060101010101" pitchFamily="49" charset="-122"/>
              </a:rPr>
              <a:t>室内顶部</a:t>
            </a:r>
            <a:r>
              <a:rPr lang="en-US" altLang="zh-CN" sz="1800" b="1" dirty="0" smtClean="0">
                <a:solidFill>
                  <a:srgbClr val="002060"/>
                </a:solidFill>
                <a:latin typeface="仿宋" panose="02010609060101010101" pitchFamily="49" charset="-122"/>
                <a:ea typeface="仿宋" panose="02010609060101010101" pitchFamily="49" charset="-122"/>
              </a:rPr>
              <a:t>-</a:t>
            </a:r>
            <a:r>
              <a:rPr lang="zh-CN" altLang="en-US" sz="1800" b="1" dirty="0" smtClean="0">
                <a:solidFill>
                  <a:srgbClr val="002060"/>
                </a:solidFill>
                <a:latin typeface="仿宋" panose="02010609060101010101" pitchFamily="49" charset="-122"/>
                <a:ea typeface="仿宋" panose="02010609060101010101" pitchFamily="49" charset="-122"/>
              </a:rPr>
              <a:t>“</a:t>
            </a:r>
            <a:r>
              <a:rPr lang="zh-CN" altLang="en-US" sz="1800" b="1" dirty="0" smtClean="0">
                <a:solidFill>
                  <a:srgbClr val="FF0000"/>
                </a:solidFill>
                <a:latin typeface="仿宋" panose="02010609060101010101" pitchFamily="49" charset="-122"/>
                <a:ea typeface="仿宋" panose="02010609060101010101" pitchFamily="49" charset="-122"/>
              </a:rPr>
              <a:t>守株待兔</a:t>
            </a:r>
            <a:r>
              <a:rPr lang="zh-CN" altLang="en-US" sz="1800" b="1" dirty="0">
                <a:solidFill>
                  <a:srgbClr val="002060"/>
                </a:solidFill>
                <a:latin typeface="仿宋" panose="02010609060101010101" pitchFamily="49" charset="-122"/>
                <a:ea typeface="仿宋" panose="02010609060101010101" pitchFamily="49" charset="-122"/>
              </a:rPr>
              <a:t>”</a:t>
            </a:r>
            <a:r>
              <a:rPr lang="zh-CN" altLang="en-US" sz="1800" b="1" dirty="0" smtClean="0">
                <a:solidFill>
                  <a:srgbClr val="002060"/>
                </a:solidFill>
                <a:latin typeface="仿宋" panose="02010609060101010101" pitchFamily="49" charset="-122"/>
                <a:ea typeface="仿宋" panose="02010609060101010101" pitchFamily="49" charset="-122"/>
              </a:rPr>
              <a:t>；</a:t>
            </a:r>
            <a:r>
              <a:rPr lang="zh-CN" altLang="en-US" sz="1800" b="1" dirty="0" smtClean="0">
                <a:solidFill>
                  <a:srgbClr val="FF0000"/>
                </a:solidFill>
                <a:latin typeface="仿宋" panose="02010609060101010101" pitchFamily="49" charset="-122"/>
                <a:ea typeface="仿宋" panose="02010609060101010101" pitchFamily="49" charset="-122"/>
              </a:rPr>
              <a:t>气瓶上方</a:t>
            </a:r>
            <a:r>
              <a:rPr lang="en-US" altLang="zh-CN" sz="1800" b="1" dirty="0" smtClean="0">
                <a:solidFill>
                  <a:srgbClr val="FF0000"/>
                </a:solidFill>
                <a:latin typeface="仿宋" panose="02010609060101010101" pitchFamily="49" charset="-122"/>
                <a:ea typeface="仿宋" panose="02010609060101010101" pitchFamily="49" charset="-122"/>
              </a:rPr>
              <a:t>0.5</a:t>
            </a:r>
            <a:r>
              <a:rPr lang="zh-CN" altLang="en-US" sz="1800" b="1" dirty="0" smtClean="0">
                <a:solidFill>
                  <a:srgbClr val="FF0000"/>
                </a:solidFill>
                <a:latin typeface="仿宋" panose="02010609060101010101" pitchFamily="49" charset="-122"/>
                <a:ea typeface="仿宋" panose="02010609060101010101" pitchFamily="49" charset="-122"/>
              </a:rPr>
              <a:t>米以上</a:t>
            </a:r>
            <a:r>
              <a:rPr lang="en-US" altLang="zh-CN" sz="1800" b="1" dirty="0" smtClean="0">
                <a:solidFill>
                  <a:srgbClr val="002060"/>
                </a:solidFill>
                <a:latin typeface="仿宋" panose="02010609060101010101" pitchFamily="49" charset="-122"/>
                <a:ea typeface="仿宋" panose="02010609060101010101" pitchFamily="49" charset="-122"/>
              </a:rPr>
              <a:t>-</a:t>
            </a:r>
            <a:r>
              <a:rPr lang="zh-CN" altLang="en-US" sz="1800" b="1" dirty="0">
                <a:solidFill>
                  <a:srgbClr val="002060"/>
                </a:solidFill>
                <a:latin typeface="仿宋" panose="02010609060101010101" pitchFamily="49" charset="-122"/>
                <a:ea typeface="仿宋" panose="02010609060101010101" pitchFamily="49" charset="-122"/>
              </a:rPr>
              <a:t>“</a:t>
            </a:r>
            <a:r>
              <a:rPr lang="zh-CN" altLang="en-US" sz="1800" b="1" dirty="0" smtClean="0">
                <a:solidFill>
                  <a:srgbClr val="FF0000"/>
                </a:solidFill>
                <a:latin typeface="仿宋" panose="02010609060101010101" pitchFamily="49" charset="-122"/>
                <a:ea typeface="仿宋" panose="02010609060101010101" pitchFamily="49" charset="-122"/>
              </a:rPr>
              <a:t>张网以待</a:t>
            </a:r>
            <a:r>
              <a:rPr lang="zh-CN" altLang="en-US" sz="1800" b="1" dirty="0" smtClean="0">
                <a:solidFill>
                  <a:srgbClr val="002060"/>
                </a:solidFill>
                <a:latin typeface="仿宋" panose="02010609060101010101" pitchFamily="49" charset="-122"/>
                <a:ea typeface="仿宋" panose="02010609060101010101" pitchFamily="49" charset="-122"/>
              </a:rPr>
              <a:t>”</a:t>
            </a:r>
            <a:r>
              <a:rPr lang="zh-CN" altLang="en-US" sz="1800" b="1" dirty="0">
                <a:solidFill>
                  <a:srgbClr val="002060"/>
                </a:solidFill>
                <a:latin typeface="仿宋" panose="02010609060101010101" pitchFamily="49" charset="-122"/>
                <a:ea typeface="仿宋" panose="02010609060101010101" pitchFamily="49" charset="-122"/>
              </a:rPr>
              <a:t>。</a:t>
            </a:r>
            <a:endParaRPr lang="zh-CN" altLang="en-US" sz="1800" b="1" dirty="0">
              <a:solidFill>
                <a:srgbClr val="FF0000"/>
              </a:solidFill>
              <a:latin typeface="仿宋" panose="02010609060101010101" pitchFamily="49" charset="-122"/>
              <a:ea typeface="仿宋" panose="02010609060101010101" pitchFamily="49" charset="-122"/>
              <a:cs typeface="Times New Roman" panose="02020603050405020304" pitchFamily="18" charset="0"/>
            </a:endParaRPr>
          </a:p>
          <a:p>
            <a:pPr marL="266700" indent="-266700">
              <a:lnSpc>
                <a:spcPct val="150000"/>
              </a:lnSpc>
              <a:spcBef>
                <a:spcPts val="0"/>
              </a:spcBef>
              <a:buFont typeface="Wingdings" panose="05000000000000000000" pitchFamily="2" charset="2"/>
              <a:buChar char="Ø"/>
            </a:pPr>
            <a:endParaRPr lang="en-US" altLang="zh-CN"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endParaRPr>
          </a:p>
          <a:p>
            <a:pPr marL="266700" indent="-266700">
              <a:lnSpc>
                <a:spcPct val="150000"/>
              </a:lnSpc>
              <a:spcBef>
                <a:spcPts val="0"/>
              </a:spcBef>
              <a:buFont typeface="Wingdings" panose="05000000000000000000" pitchFamily="2" charset="2"/>
              <a:buChar char="Ø"/>
            </a:pP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相似</a:t>
            </a: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案例</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a:t>
            </a:r>
            <a:r>
              <a:rPr lang="en-US" altLang="zh-CN"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2015</a:t>
            </a: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年</a:t>
            </a:r>
            <a:r>
              <a:rPr lang="en-US" altLang="zh-CN"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4</a:t>
            </a: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月</a:t>
            </a:r>
            <a:r>
              <a:rPr lang="en-US" altLang="zh-CN"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5</a:t>
            </a: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日，中国矿业</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大学化工</a:t>
            </a: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学院实验室</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发生</a:t>
            </a: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储气</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钢瓶</a:t>
            </a: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爆燃事故，造成</a:t>
            </a:r>
            <a:r>
              <a:rPr lang="en-US" altLang="zh-CN"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1</a:t>
            </a: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人死亡，</a:t>
            </a:r>
            <a:r>
              <a:rPr lang="en-US" altLang="zh-CN"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4</a:t>
            </a: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人受伤，其中</a:t>
            </a:r>
            <a:r>
              <a:rPr lang="en-US" altLang="zh-CN"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1</a:t>
            </a: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人重伤</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截肢。</a:t>
            </a:r>
          </a:p>
        </p:txBody>
      </p:sp>
      <p:sp>
        <p:nvSpPr>
          <p:cNvPr id="19" name="标题 4"/>
          <p:cNvSpPr txBox="1">
            <a:spLocks/>
          </p:cNvSpPr>
          <p:nvPr/>
        </p:nvSpPr>
        <p:spPr>
          <a:xfrm>
            <a:off x="407368" y="332657"/>
            <a:ext cx="10369152"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一、危化品</a:t>
            </a:r>
            <a:r>
              <a:rPr lang="zh-CN" altLang="en-US" sz="2200" b="1" dirty="0">
                <a:solidFill>
                  <a:srgbClr val="002060"/>
                </a:solidFill>
                <a:latin typeface="黑体" panose="02010609060101010101" pitchFamily="49" charset="-122"/>
                <a:ea typeface="黑体" panose="02010609060101010101" pitchFamily="49" charset="-122"/>
              </a:rPr>
              <a:t>典型事故</a:t>
            </a:r>
            <a:r>
              <a:rPr lang="zh-CN" altLang="en-US" sz="2200" b="1" dirty="0" smtClean="0">
                <a:solidFill>
                  <a:srgbClr val="002060"/>
                </a:solidFill>
                <a:latin typeface="黑体" panose="02010609060101010101" pitchFamily="49" charset="-122"/>
                <a:ea typeface="黑体" panose="02010609060101010101" pitchFamily="49" charset="-122"/>
              </a:rPr>
              <a:t>案例┃</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典型案例（</a:t>
            </a:r>
            <a:r>
              <a:rPr lang="en-US" altLang="zh-CN" sz="2000" b="1" dirty="0" smtClean="0">
                <a:solidFill>
                  <a:srgbClr val="FF0000"/>
                </a:solidFill>
                <a:latin typeface="楷体" panose="02010609060101010101" pitchFamily="49" charset="-122"/>
                <a:ea typeface="楷体" panose="02010609060101010101" pitchFamily="49" charset="-122"/>
              </a:rPr>
              <a:t>6</a:t>
            </a:r>
            <a:r>
              <a:rPr lang="zh-CN" altLang="en-US" sz="2000" b="1" dirty="0" smtClean="0">
                <a:solidFill>
                  <a:srgbClr val="FF0000"/>
                </a:solidFill>
                <a:latin typeface="楷体" panose="02010609060101010101" pitchFamily="49" charset="-122"/>
                <a:ea typeface="楷体" panose="02010609060101010101" pitchFamily="49" charset="-122"/>
              </a:rPr>
              <a:t>）</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8" name="图片 7" descr="http://upload.taihainet.com/2015/1218/145044305865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0136" y="3777723"/>
            <a:ext cx="3312369" cy="2429657"/>
          </a:xfrm>
          <a:prstGeom prst="rect">
            <a:avLst/>
          </a:prstGeom>
          <a:ln>
            <a:noFill/>
          </a:ln>
          <a:effectLst>
            <a:outerShdw blurRad="292100" dist="139700" dir="2700000" algn="tl" rotWithShape="0">
              <a:srgbClr val="333333">
                <a:alpha val="65000"/>
              </a:srgbClr>
            </a:outerShdw>
          </a:effectLst>
        </p:spPr>
      </p:pic>
      <p:pic>
        <p:nvPicPr>
          <p:cNvPr id="9" name="图片 8" descr="http://jiangsu.china.com.cn/uploadfile/2015/1219/145048464729886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128" y="1124744"/>
            <a:ext cx="3312368" cy="23046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005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3" end="3"/>
                                            </p:txEl>
                                          </p:spTgt>
                                        </p:tgtEl>
                                        <p:attrNameLst>
                                          <p:attrName>style.visibility</p:attrName>
                                        </p:attrNameLst>
                                      </p:cBhvr>
                                      <p:to>
                                        <p:strVal val="visible"/>
                                      </p:to>
                                    </p:set>
                                    <p:animEffect transition="in" filter="wipe(up)">
                                      <p:cBhvr>
                                        <p:cTn id="7" dur="500"/>
                                        <p:tgtEl>
                                          <p:spTgt spid="18">
                                            <p:txEl>
                                              <p:pRg st="3" end="3"/>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xEl>
                                              <p:pRg st="4" end="4"/>
                                            </p:txEl>
                                          </p:spTgt>
                                        </p:tgtEl>
                                        <p:attrNameLst>
                                          <p:attrName>style.visibility</p:attrName>
                                        </p:attrNameLst>
                                      </p:cBhvr>
                                      <p:to>
                                        <p:strVal val="visible"/>
                                      </p:to>
                                    </p:set>
                                    <p:animEffect transition="in" filter="wipe(up)">
                                      <p:cBhvr>
                                        <p:cTn id="11" dur="500"/>
                                        <p:tgtEl>
                                          <p:spTgt spid="18">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8">
                                            <p:txEl>
                                              <p:pRg st="6" end="6"/>
                                            </p:txEl>
                                          </p:spTgt>
                                        </p:tgtEl>
                                        <p:attrNameLst>
                                          <p:attrName>style.visibility</p:attrName>
                                        </p:attrNameLst>
                                      </p:cBhvr>
                                      <p:to>
                                        <p:strVal val="visible"/>
                                      </p:to>
                                    </p:set>
                                    <p:animEffect transition="in" filter="wipe(up)">
                                      <p:cBhvr>
                                        <p:cTn id="16"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880145"/>
            <a:ext cx="5688631" cy="5717207"/>
          </a:xfrm>
        </p:spPr>
        <p:txBody>
          <a:bodyPr>
            <a:normAutofit/>
          </a:bodyPr>
          <a:lstStyle/>
          <a:p>
            <a:pPr lvl="0">
              <a:lnSpc>
                <a:spcPct val="150000"/>
              </a:lnSpc>
              <a:spcBef>
                <a:spcPts val="0"/>
              </a:spcBef>
              <a:buFont typeface="Wingdings" panose="05000000000000000000" pitchFamily="2" charset="2"/>
              <a:buChar char="p"/>
            </a:pP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气压不稳</a:t>
            </a:r>
            <a:r>
              <a:rPr lang="zh-CN" altLang="en-US" sz="1800" b="1" dirty="0" smtClean="0">
                <a:solidFill>
                  <a:srgbClr val="002060"/>
                </a:solidFill>
                <a:latin typeface="Times New Roman" panose="02020603050405020304" pitchFamily="18" charset="0"/>
                <a:ea typeface="黑体" pitchFamily="2" charset="-122"/>
                <a:cs typeface="Times New Roman" panose="02020603050405020304" pitchFamily="18" charset="0"/>
              </a:rPr>
              <a:t>引发爆炸事故</a:t>
            </a:r>
            <a:endParaRPr lang="zh-CN" altLang="en-US" sz="1800" b="1" dirty="0">
              <a:solidFill>
                <a:srgbClr val="002060"/>
              </a:solidFill>
              <a:latin typeface="Times New Roman" panose="02020603050405020304" pitchFamily="18" charset="0"/>
              <a:ea typeface="黑体" pitchFamily="2" charset="-122"/>
              <a:cs typeface="Times New Roman" panose="02020603050405020304" pitchFamily="18" charset="0"/>
            </a:endParaRPr>
          </a:p>
          <a:p>
            <a:pPr marL="266700" indent="-266700">
              <a:lnSpc>
                <a:spcPct val="150000"/>
              </a:lnSpc>
              <a:spcBef>
                <a:spcPts val="0"/>
              </a:spcBef>
              <a:buFont typeface="Wingdings" panose="05000000000000000000" pitchFamily="2" charset="2"/>
              <a:buChar char="Ø"/>
            </a:pPr>
            <a:r>
              <a:rPr lang="zh-CN" altLang="en-US" sz="1800" b="1" dirty="0" smtClean="0">
                <a:solidFill>
                  <a:srgbClr val="002060"/>
                </a:solidFill>
                <a:latin typeface="Times New Roman" panose="02020603050405020304" pitchFamily="18" charset="0"/>
                <a:ea typeface="黑体" pitchFamily="2" charset="-122"/>
                <a:cs typeface="Times New Roman" panose="02020603050405020304" pitchFamily="18" charset="0"/>
              </a:rPr>
              <a:t>事故</a:t>
            </a:r>
            <a:r>
              <a:rPr lang="zh-CN" altLang="en-US" sz="1800" b="1" dirty="0">
                <a:solidFill>
                  <a:srgbClr val="002060"/>
                </a:solidFill>
                <a:latin typeface="Times New Roman" panose="02020603050405020304" pitchFamily="18" charset="0"/>
                <a:ea typeface="黑体" pitchFamily="2" charset="-122"/>
                <a:cs typeface="Times New Roman" panose="02020603050405020304" pitchFamily="18" charset="0"/>
              </a:rPr>
              <a:t>简介</a:t>
            </a:r>
            <a:r>
              <a:rPr lang="zh-CN" altLang="en-US" sz="1800" b="1" dirty="0" smtClean="0">
                <a:solidFill>
                  <a:srgbClr val="002060"/>
                </a:solidFill>
                <a:latin typeface="仿宋" panose="02010609060101010101" pitchFamily="49" charset="-122"/>
                <a:ea typeface="仿宋" panose="02010609060101010101" pitchFamily="49" charset="-122"/>
              </a:rPr>
              <a:t>：</a:t>
            </a:r>
            <a:r>
              <a:rPr lang="en-US" altLang="zh-CN" sz="1800" b="1" dirty="0" smtClean="0">
                <a:solidFill>
                  <a:srgbClr val="002060"/>
                </a:solidFill>
                <a:latin typeface="仿宋" panose="02010609060101010101" pitchFamily="49" charset="-122"/>
                <a:ea typeface="仿宋" panose="02010609060101010101" pitchFamily="49" charset="-122"/>
              </a:rPr>
              <a:t>2009</a:t>
            </a:r>
            <a:r>
              <a:rPr lang="zh-CN" altLang="en-US" sz="1800" b="1" dirty="0">
                <a:solidFill>
                  <a:srgbClr val="002060"/>
                </a:solidFill>
                <a:latin typeface="仿宋" panose="02010609060101010101" pitchFamily="49" charset="-122"/>
                <a:ea typeface="仿宋" panose="02010609060101010101" pitchFamily="49" charset="-122"/>
              </a:rPr>
              <a:t>年</a:t>
            </a:r>
            <a:r>
              <a:rPr lang="en-US" altLang="zh-CN" sz="1800" b="1" dirty="0">
                <a:solidFill>
                  <a:srgbClr val="002060"/>
                </a:solidFill>
                <a:latin typeface="仿宋" panose="02010609060101010101" pitchFamily="49" charset="-122"/>
                <a:ea typeface="仿宋" panose="02010609060101010101" pitchFamily="49" charset="-122"/>
              </a:rPr>
              <a:t>10</a:t>
            </a:r>
            <a:r>
              <a:rPr lang="zh-CN" altLang="en-US" sz="1800" b="1" dirty="0">
                <a:solidFill>
                  <a:srgbClr val="002060"/>
                </a:solidFill>
                <a:latin typeface="仿宋" panose="02010609060101010101" pitchFamily="49" charset="-122"/>
                <a:ea typeface="仿宋" panose="02010609060101010101" pitchFamily="49" charset="-122"/>
              </a:rPr>
              <a:t>月</a:t>
            </a:r>
            <a:r>
              <a:rPr lang="en-US" altLang="zh-CN" sz="1800" b="1" dirty="0">
                <a:solidFill>
                  <a:srgbClr val="002060"/>
                </a:solidFill>
                <a:latin typeface="仿宋" panose="02010609060101010101" pitchFamily="49" charset="-122"/>
                <a:ea typeface="仿宋" panose="02010609060101010101" pitchFamily="49" charset="-122"/>
              </a:rPr>
              <a:t>25</a:t>
            </a:r>
            <a:r>
              <a:rPr lang="zh-CN" altLang="en-US" sz="1800" b="1" dirty="0">
                <a:solidFill>
                  <a:srgbClr val="002060"/>
                </a:solidFill>
                <a:latin typeface="仿宋" panose="02010609060101010101" pitchFamily="49" charset="-122"/>
                <a:ea typeface="仿宋" panose="02010609060101010101" pitchFamily="49" charset="-122"/>
              </a:rPr>
              <a:t>日，北京理工大学</a:t>
            </a:r>
            <a:r>
              <a:rPr lang="en-US" altLang="zh-CN" sz="1800" b="1" dirty="0">
                <a:solidFill>
                  <a:srgbClr val="002060"/>
                </a:solidFill>
                <a:latin typeface="仿宋" panose="02010609060101010101" pitchFamily="49" charset="-122"/>
                <a:ea typeface="仿宋" panose="02010609060101010101" pitchFamily="49" charset="-122"/>
              </a:rPr>
              <a:t>5</a:t>
            </a:r>
            <a:r>
              <a:rPr lang="zh-CN" altLang="en-US" sz="1800" b="1" dirty="0">
                <a:solidFill>
                  <a:srgbClr val="002060"/>
                </a:solidFill>
                <a:latin typeface="仿宋" panose="02010609060101010101" pitchFamily="49" charset="-122"/>
                <a:ea typeface="仿宋" panose="02010609060101010101" pitchFamily="49" charset="-122"/>
              </a:rPr>
              <a:t>号教学楼</a:t>
            </a:r>
            <a:r>
              <a:rPr lang="en-US" altLang="zh-CN" sz="1800" b="1" dirty="0">
                <a:solidFill>
                  <a:srgbClr val="002060"/>
                </a:solidFill>
                <a:latin typeface="仿宋" panose="02010609060101010101" pitchFamily="49" charset="-122"/>
                <a:ea typeface="仿宋" panose="02010609060101010101" pitchFamily="49" charset="-122"/>
              </a:rPr>
              <a:t>9</a:t>
            </a:r>
            <a:r>
              <a:rPr lang="zh-CN" altLang="en-US" sz="1800" b="1" dirty="0">
                <a:solidFill>
                  <a:srgbClr val="002060"/>
                </a:solidFill>
                <a:latin typeface="仿宋" panose="02010609060101010101" pitchFamily="49" charset="-122"/>
                <a:ea typeface="仿宋" panose="02010609060101010101" pitchFamily="49" charset="-122"/>
              </a:rPr>
              <a:t>层</a:t>
            </a:r>
            <a:r>
              <a:rPr lang="zh-CN" altLang="en-US" sz="1800" b="1" dirty="0" smtClean="0">
                <a:solidFill>
                  <a:srgbClr val="002060"/>
                </a:solidFill>
                <a:latin typeface="仿宋" panose="02010609060101010101" pitchFamily="49" charset="-122"/>
                <a:ea typeface="仿宋" panose="02010609060101010101" pitchFamily="49" charset="-122"/>
              </a:rPr>
              <a:t>实验室</a:t>
            </a:r>
            <a:r>
              <a:rPr lang="zh-CN" altLang="en-US" sz="1800" b="1" dirty="0">
                <a:solidFill>
                  <a:srgbClr val="002060"/>
                </a:solidFill>
                <a:latin typeface="仿宋" panose="02010609060101010101" pitchFamily="49" charset="-122"/>
                <a:ea typeface="仿宋" panose="02010609060101010101" pitchFamily="49" charset="-122"/>
              </a:rPr>
              <a:t>厌氧培养箱</a:t>
            </a:r>
            <a:r>
              <a:rPr lang="zh-CN" altLang="en-US" sz="1800" b="1" dirty="0" smtClean="0">
                <a:solidFill>
                  <a:srgbClr val="002060"/>
                </a:solidFill>
                <a:latin typeface="仿宋" panose="02010609060101010101" pitchFamily="49" charset="-122"/>
                <a:ea typeface="仿宋" panose="02010609060101010101" pitchFamily="49" charset="-122"/>
              </a:rPr>
              <a:t>发生</a:t>
            </a:r>
            <a:r>
              <a:rPr lang="zh-CN" altLang="en-US" sz="1800" b="1" dirty="0">
                <a:solidFill>
                  <a:srgbClr val="002060"/>
                </a:solidFill>
                <a:latin typeface="仿宋" panose="02010609060101010101" pitchFamily="49" charset="-122"/>
                <a:ea typeface="仿宋" panose="02010609060101010101" pitchFamily="49" charset="-122"/>
              </a:rPr>
              <a:t>爆炸，造成</a:t>
            </a:r>
            <a:r>
              <a:rPr lang="en-US" altLang="zh-CN" sz="1800" b="1" dirty="0">
                <a:solidFill>
                  <a:srgbClr val="002060"/>
                </a:solidFill>
                <a:latin typeface="仿宋" panose="02010609060101010101" pitchFamily="49" charset="-122"/>
                <a:ea typeface="仿宋" panose="02010609060101010101" pitchFamily="49" charset="-122"/>
              </a:rPr>
              <a:t>1</a:t>
            </a:r>
            <a:r>
              <a:rPr lang="zh-CN" altLang="en-US" sz="1800" b="1" dirty="0" smtClean="0">
                <a:solidFill>
                  <a:srgbClr val="002060"/>
                </a:solidFill>
                <a:latin typeface="仿宋" panose="02010609060101010101" pitchFamily="49" charset="-122"/>
                <a:ea typeface="仿宋" panose="02010609060101010101" pitchFamily="49" charset="-122"/>
              </a:rPr>
              <a:t>名教师、</a:t>
            </a:r>
            <a:r>
              <a:rPr lang="en-US" altLang="zh-CN" sz="1800" b="1" dirty="0">
                <a:solidFill>
                  <a:srgbClr val="002060"/>
                </a:solidFill>
                <a:latin typeface="仿宋" panose="02010609060101010101" pitchFamily="49" charset="-122"/>
                <a:ea typeface="仿宋" panose="02010609060101010101" pitchFamily="49" charset="-122"/>
              </a:rPr>
              <a:t>2</a:t>
            </a:r>
            <a:r>
              <a:rPr lang="zh-CN" altLang="en-US" sz="1800" b="1" dirty="0">
                <a:solidFill>
                  <a:srgbClr val="002060"/>
                </a:solidFill>
                <a:latin typeface="仿宋" panose="02010609060101010101" pitchFamily="49" charset="-122"/>
                <a:ea typeface="仿宋" panose="02010609060101010101" pitchFamily="49" charset="-122"/>
              </a:rPr>
              <a:t>名学生和</a:t>
            </a:r>
            <a:r>
              <a:rPr lang="en-US" altLang="zh-CN" sz="1800" b="1" dirty="0">
                <a:solidFill>
                  <a:srgbClr val="002060"/>
                </a:solidFill>
                <a:latin typeface="仿宋" panose="02010609060101010101" pitchFamily="49" charset="-122"/>
                <a:ea typeface="仿宋" panose="02010609060101010101" pitchFamily="49" charset="-122"/>
              </a:rPr>
              <a:t>2</a:t>
            </a:r>
            <a:r>
              <a:rPr lang="zh-CN" altLang="en-US" sz="1800" b="1" dirty="0">
                <a:solidFill>
                  <a:srgbClr val="002060"/>
                </a:solidFill>
                <a:latin typeface="仿宋" panose="02010609060101010101" pitchFamily="49" charset="-122"/>
                <a:ea typeface="仿宋" panose="02010609060101010101" pitchFamily="49" charset="-122"/>
              </a:rPr>
              <a:t>名设备公司人员受伤</a:t>
            </a:r>
            <a:r>
              <a:rPr lang="zh-CN" altLang="en-US" sz="1800" b="1" dirty="0" smtClean="0">
                <a:solidFill>
                  <a:srgbClr val="002060"/>
                </a:solidFill>
                <a:latin typeface="仿宋" panose="02010609060101010101" pitchFamily="49" charset="-122"/>
                <a:ea typeface="仿宋" panose="02010609060101010101" pitchFamily="49" charset="-122"/>
              </a:rPr>
              <a:t>。</a:t>
            </a:r>
            <a:endParaRPr lang="zh-CN" altLang="en-US" sz="1800" b="1" dirty="0">
              <a:solidFill>
                <a:srgbClr val="002060"/>
              </a:solidFill>
              <a:latin typeface="仿宋" panose="02010609060101010101" pitchFamily="49" charset="-122"/>
              <a:ea typeface="仿宋" panose="02010609060101010101" pitchFamily="49" charset="-122"/>
            </a:endParaRPr>
          </a:p>
          <a:p>
            <a:pPr marL="266700" indent="-266700">
              <a:lnSpc>
                <a:spcPct val="150000"/>
              </a:lnSpc>
              <a:spcBef>
                <a:spcPts val="0"/>
              </a:spcBef>
              <a:buFont typeface="Wingdings" panose="05000000000000000000" pitchFamily="2" charset="2"/>
              <a:buChar char="Ø"/>
            </a:pPr>
            <a:r>
              <a:rPr lang="zh-CN" altLang="en-US" sz="1800" b="1" dirty="0" smtClean="0">
                <a:solidFill>
                  <a:srgbClr val="002060"/>
                </a:solidFill>
                <a:latin typeface="Times New Roman" panose="02020603050405020304" pitchFamily="18" charset="0"/>
                <a:ea typeface="黑体" pitchFamily="2" charset="-122"/>
                <a:cs typeface="Times New Roman" panose="02020603050405020304" pitchFamily="18" charset="0"/>
              </a:rPr>
              <a:t>事故原因</a:t>
            </a:r>
            <a:r>
              <a:rPr lang="zh-CN" altLang="en-US" sz="1800" b="1" dirty="0" smtClean="0">
                <a:solidFill>
                  <a:srgbClr val="002060"/>
                </a:solidFill>
                <a:latin typeface="仿宋" panose="02010609060101010101" pitchFamily="49" charset="-122"/>
                <a:ea typeface="仿宋" panose="02010609060101010101" pitchFamily="49" charset="-122"/>
              </a:rPr>
              <a:t>：厌氧培养</a:t>
            </a:r>
            <a:r>
              <a:rPr lang="zh-CN" altLang="en-US" sz="1800" b="1" dirty="0">
                <a:solidFill>
                  <a:srgbClr val="002060"/>
                </a:solidFill>
                <a:latin typeface="仿宋" panose="02010609060101010101" pitchFamily="49" charset="-122"/>
                <a:ea typeface="仿宋" panose="02010609060101010101" pitchFamily="49" charset="-122"/>
              </a:rPr>
              <a:t>箱为新购进的设备，调试中因</a:t>
            </a:r>
            <a:r>
              <a:rPr lang="zh-CN" altLang="en-US" sz="1800" b="1" dirty="0">
                <a:solidFill>
                  <a:srgbClr val="FF0000"/>
                </a:solidFill>
                <a:latin typeface="仿宋" panose="02010609060101010101" pitchFamily="49" charset="-122"/>
                <a:ea typeface="仿宋" panose="02010609060101010101" pitchFamily="49" charset="-122"/>
              </a:rPr>
              <a:t>压力不稳</a:t>
            </a:r>
            <a:r>
              <a:rPr lang="zh-CN" altLang="en-US" sz="1800" b="1" dirty="0">
                <a:solidFill>
                  <a:srgbClr val="002060"/>
                </a:solidFill>
                <a:latin typeface="仿宋" panose="02010609060101010101" pitchFamily="49" charset="-122"/>
                <a:ea typeface="仿宋" panose="02010609060101010101" pitchFamily="49" charset="-122"/>
              </a:rPr>
              <a:t>引发事故</a:t>
            </a:r>
            <a:r>
              <a:rPr lang="zh-CN" altLang="en-US" sz="1800" b="1" dirty="0" smtClean="0">
                <a:solidFill>
                  <a:srgbClr val="002060"/>
                </a:solidFill>
                <a:latin typeface="仿宋" panose="02010609060101010101" pitchFamily="49" charset="-122"/>
                <a:ea typeface="仿宋" panose="02010609060101010101" pitchFamily="49" charset="-122"/>
              </a:rPr>
              <a:t>。</a:t>
            </a:r>
            <a:endParaRPr lang="zh-CN" altLang="en-US" sz="1800" b="1" dirty="0">
              <a:solidFill>
                <a:srgbClr val="002060"/>
              </a:solidFill>
              <a:latin typeface="仿宋" panose="02010609060101010101" pitchFamily="49" charset="-122"/>
              <a:ea typeface="仿宋" panose="02010609060101010101" pitchFamily="49" charset="-122"/>
            </a:endParaRPr>
          </a:p>
          <a:p>
            <a:pPr marL="266700" indent="-266700">
              <a:lnSpc>
                <a:spcPct val="150000"/>
              </a:lnSpc>
              <a:spcBef>
                <a:spcPts val="0"/>
              </a:spcBef>
              <a:buFont typeface="Wingdings" panose="05000000000000000000" pitchFamily="2" charset="2"/>
              <a:buChar char="Ø"/>
            </a:pPr>
            <a:r>
              <a:rPr lang="zh-CN" altLang="zh-CN" sz="1800" b="1" dirty="0" smtClean="0">
                <a:solidFill>
                  <a:srgbClr val="002060"/>
                </a:solidFill>
                <a:latin typeface="Times New Roman" panose="02020603050405020304" pitchFamily="18" charset="0"/>
                <a:ea typeface="黑体" pitchFamily="2" charset="-122"/>
                <a:cs typeface="Times New Roman" panose="02020603050405020304" pitchFamily="18" charset="0"/>
              </a:rPr>
              <a:t>安全</a:t>
            </a:r>
            <a:r>
              <a:rPr lang="zh-CN" altLang="zh-CN" sz="1800" b="1" dirty="0">
                <a:solidFill>
                  <a:srgbClr val="002060"/>
                </a:solidFill>
                <a:latin typeface="Times New Roman" panose="02020603050405020304" pitchFamily="18" charset="0"/>
                <a:ea typeface="黑体" pitchFamily="2" charset="-122"/>
                <a:cs typeface="Times New Roman" panose="02020603050405020304" pitchFamily="18" charset="0"/>
              </a:rPr>
              <a:t>警示</a:t>
            </a:r>
            <a:r>
              <a:rPr lang="zh-CN" altLang="zh-CN" sz="1800" b="1" dirty="0" smtClean="0">
                <a:solidFill>
                  <a:srgbClr val="002060"/>
                </a:solidFill>
                <a:latin typeface="Times New Roman" panose="02020603050405020304" pitchFamily="18" charset="0"/>
                <a:ea typeface="黑体" pitchFamily="2" charset="-122"/>
                <a:cs typeface="Times New Roman" panose="02020603050405020304" pitchFamily="18" charset="0"/>
              </a:rPr>
              <a:t>：</a:t>
            </a:r>
            <a:r>
              <a:rPr lang="zh-CN" altLang="en-US" sz="1800" b="1" dirty="0">
                <a:solidFill>
                  <a:srgbClr val="002060"/>
                </a:solidFill>
                <a:latin typeface="仿宋" panose="02010609060101010101" pitchFamily="49" charset="-122"/>
                <a:ea typeface="仿宋" panose="02010609060101010101" pitchFamily="49" charset="-122"/>
              </a:rPr>
              <a:t>新设备开机前应全面</a:t>
            </a:r>
            <a:r>
              <a:rPr lang="zh-CN" altLang="en-US" sz="1800" b="1" dirty="0" smtClean="0">
                <a:solidFill>
                  <a:srgbClr val="002060"/>
                </a:solidFill>
                <a:latin typeface="仿宋" panose="02010609060101010101" pitchFamily="49" charset="-122"/>
                <a:ea typeface="仿宋" panose="02010609060101010101" pitchFamily="49" charset="-122"/>
              </a:rPr>
              <a:t>熟悉，了解</a:t>
            </a:r>
            <a:r>
              <a:rPr lang="zh-CN" altLang="en-US" sz="1800" b="1" dirty="0">
                <a:solidFill>
                  <a:srgbClr val="002060"/>
                </a:solidFill>
                <a:latin typeface="仿宋" panose="02010609060101010101" pitchFamily="49" charset="-122"/>
                <a:ea typeface="仿宋" panose="02010609060101010101" pitchFamily="49" charset="-122"/>
              </a:rPr>
              <a:t>各组成配套仪器、仪表的说明书、掌握正确的使用方法。</a:t>
            </a:r>
            <a:r>
              <a:rPr lang="zh-CN" altLang="en-US" sz="1800" b="1" dirty="0">
                <a:solidFill>
                  <a:srgbClr val="FF0000"/>
                </a:solidFill>
                <a:latin typeface="仿宋" panose="02010609060101010101" pitchFamily="49" charset="-122"/>
                <a:ea typeface="仿宋" panose="02010609060101010101" pitchFamily="49" charset="-122"/>
              </a:rPr>
              <a:t>设备调试、操作、维修过程要注意做好防护措施，以免发生意外</a:t>
            </a:r>
            <a:r>
              <a:rPr lang="zh-CN" altLang="en-US" sz="1800" b="1" dirty="0" smtClean="0">
                <a:solidFill>
                  <a:srgbClr val="FF0000"/>
                </a:solidFill>
                <a:latin typeface="仿宋" panose="02010609060101010101" pitchFamily="49" charset="-122"/>
                <a:ea typeface="仿宋" panose="02010609060101010101" pitchFamily="49" charset="-122"/>
              </a:rPr>
              <a:t>。</a:t>
            </a:r>
            <a:endParaRPr lang="en-US" altLang="zh-CN" sz="1800" b="1" dirty="0" smtClean="0">
              <a:solidFill>
                <a:srgbClr val="FF0000"/>
              </a:solidFill>
              <a:latin typeface="仿宋" panose="02010609060101010101" pitchFamily="49" charset="-122"/>
              <a:ea typeface="仿宋" panose="02010609060101010101" pitchFamily="49" charset="-122"/>
            </a:endParaRPr>
          </a:p>
          <a:p>
            <a:pPr marL="266700" indent="-266700">
              <a:lnSpc>
                <a:spcPct val="150000"/>
              </a:lnSpc>
              <a:spcBef>
                <a:spcPts val="0"/>
              </a:spcBef>
              <a:buFont typeface="Wingdings" panose="05000000000000000000" pitchFamily="2" charset="2"/>
              <a:buChar char="Ø"/>
            </a:pPr>
            <a:endParaRPr lang="en-US" altLang="zh-CN" sz="1800" b="1" dirty="0" smtClean="0">
              <a:solidFill>
                <a:srgbClr val="FF0000"/>
              </a:solidFill>
              <a:latin typeface="仿宋" panose="02010609060101010101" pitchFamily="49" charset="-122"/>
              <a:ea typeface="仿宋" panose="02010609060101010101" pitchFamily="49" charset="-122"/>
            </a:endParaRPr>
          </a:p>
          <a:p>
            <a:pPr marL="266700" indent="-266700">
              <a:lnSpc>
                <a:spcPct val="150000"/>
              </a:lnSpc>
              <a:spcBef>
                <a:spcPts val="0"/>
              </a:spcBef>
              <a:buFont typeface="Wingdings" panose="05000000000000000000" pitchFamily="2" charset="2"/>
              <a:buChar char="Ø"/>
            </a:pPr>
            <a:r>
              <a:rPr lang="zh-CN" altLang="en-US" sz="1800" b="1" dirty="0" smtClean="0">
                <a:solidFill>
                  <a:srgbClr val="002060"/>
                </a:solidFill>
                <a:latin typeface="仿宋" panose="02010609060101010101" pitchFamily="49" charset="-122"/>
                <a:ea typeface="仿宋" panose="02010609060101010101" pitchFamily="49" charset="-122"/>
              </a:rPr>
              <a:t>学校须</a:t>
            </a:r>
            <a:r>
              <a:rPr lang="zh-CN" altLang="en-US" sz="1800" b="1" dirty="0" smtClean="0">
                <a:solidFill>
                  <a:srgbClr val="FF0000"/>
                </a:solidFill>
                <a:latin typeface="仿宋" panose="02010609060101010101" pitchFamily="49" charset="-122"/>
                <a:ea typeface="仿宋" panose="02010609060101010101" pitchFamily="49" charset="-122"/>
              </a:rPr>
              <a:t>书面约定</a:t>
            </a:r>
            <a:r>
              <a:rPr lang="zh-CN" altLang="en-US" sz="1800" b="1" dirty="0" smtClean="0">
                <a:solidFill>
                  <a:srgbClr val="002060"/>
                </a:solidFill>
                <a:latin typeface="仿宋" panose="02010609060101010101" pitchFamily="49" charset="-122"/>
                <a:ea typeface="仿宋" panose="02010609060101010101" pitchFamily="49" charset="-122"/>
              </a:rPr>
              <a:t>外来作业人员的</a:t>
            </a:r>
            <a:r>
              <a:rPr lang="zh-CN" altLang="en-US" sz="1800" b="1" dirty="0" smtClean="0">
                <a:solidFill>
                  <a:srgbClr val="FF0000"/>
                </a:solidFill>
                <a:latin typeface="仿宋" panose="02010609060101010101" pitchFamily="49" charset="-122"/>
                <a:ea typeface="仿宋" panose="02010609060101010101" pitchFamily="49" charset="-122"/>
              </a:rPr>
              <a:t>安全责任归属</a:t>
            </a:r>
            <a:r>
              <a:rPr lang="zh-CN" altLang="en-US" sz="1800" b="1" dirty="0" smtClean="0">
                <a:solidFill>
                  <a:srgbClr val="002060"/>
                </a:solidFill>
                <a:latin typeface="仿宋" panose="02010609060101010101" pitchFamily="49" charset="-122"/>
                <a:ea typeface="仿宋" panose="02010609060101010101" pitchFamily="49" charset="-122"/>
              </a:rPr>
              <a:t>。</a:t>
            </a:r>
            <a:endParaRPr lang="zh-CN" altLang="en-US" sz="1800" b="1" dirty="0">
              <a:solidFill>
                <a:srgbClr val="FF0000"/>
              </a:solidFill>
              <a:latin typeface="仿宋" panose="02010609060101010101" pitchFamily="49" charset="-122"/>
              <a:ea typeface="仿宋" panose="02010609060101010101" pitchFamily="49" charset="-122"/>
              <a:cs typeface="Times New Roman" panose="02020603050405020304" pitchFamily="18" charset="0"/>
            </a:endParaRPr>
          </a:p>
        </p:txBody>
      </p:sp>
      <p:sp>
        <p:nvSpPr>
          <p:cNvPr id="19" name="标题 4"/>
          <p:cNvSpPr txBox="1">
            <a:spLocks/>
          </p:cNvSpPr>
          <p:nvPr/>
        </p:nvSpPr>
        <p:spPr>
          <a:xfrm>
            <a:off x="407368" y="332657"/>
            <a:ext cx="10369152"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一、危化品</a:t>
            </a:r>
            <a:r>
              <a:rPr lang="zh-CN" altLang="en-US" sz="2200" b="1" dirty="0">
                <a:solidFill>
                  <a:srgbClr val="002060"/>
                </a:solidFill>
                <a:latin typeface="黑体" panose="02010609060101010101" pitchFamily="49" charset="-122"/>
                <a:ea typeface="黑体" panose="02010609060101010101" pitchFamily="49" charset="-122"/>
              </a:rPr>
              <a:t>典型事故</a:t>
            </a:r>
            <a:r>
              <a:rPr lang="zh-CN" altLang="en-US" sz="2200" b="1" dirty="0" smtClean="0">
                <a:solidFill>
                  <a:srgbClr val="002060"/>
                </a:solidFill>
                <a:latin typeface="黑体" panose="02010609060101010101" pitchFamily="49" charset="-122"/>
                <a:ea typeface="黑体" panose="02010609060101010101" pitchFamily="49" charset="-122"/>
              </a:rPr>
              <a:t>案例┃</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典型案例（</a:t>
            </a:r>
            <a:r>
              <a:rPr lang="en-US" altLang="zh-CN" sz="2000" b="1" dirty="0" smtClean="0">
                <a:solidFill>
                  <a:srgbClr val="FF0000"/>
                </a:solidFill>
                <a:latin typeface="楷体" panose="02010609060101010101" pitchFamily="49" charset="-122"/>
                <a:ea typeface="楷体" panose="02010609060101010101" pitchFamily="49" charset="-122"/>
              </a:rPr>
              <a:t>7</a:t>
            </a:r>
            <a:r>
              <a:rPr lang="zh-CN" altLang="en-US" sz="2000" b="1" dirty="0" smtClean="0">
                <a:solidFill>
                  <a:srgbClr val="FF0000"/>
                </a:solidFill>
                <a:latin typeface="楷体" panose="02010609060101010101" pitchFamily="49" charset="-122"/>
                <a:ea typeface="楷体" panose="02010609060101010101" pitchFamily="49" charset="-122"/>
              </a:rPr>
              <a:t>）</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6" name="图片 5" descr="http://img1.gtimg.com/news/pics/22743/2274372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0381" y="1412776"/>
            <a:ext cx="3743952" cy="26105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439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3" end="3"/>
                                            </p:txEl>
                                          </p:spTgt>
                                        </p:tgtEl>
                                        <p:attrNameLst>
                                          <p:attrName>style.visibility</p:attrName>
                                        </p:attrNameLst>
                                      </p:cBhvr>
                                      <p:to>
                                        <p:strVal val="visible"/>
                                      </p:to>
                                    </p:set>
                                    <p:animEffect transition="in" filter="wipe(up)">
                                      <p:cBhvr>
                                        <p:cTn id="7" dur="500"/>
                                        <p:tgtEl>
                                          <p:spTgt spid="18">
                                            <p:txEl>
                                              <p:pRg st="3" end="3"/>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xEl>
                                              <p:pRg st="5" end="5"/>
                                            </p:txEl>
                                          </p:spTgt>
                                        </p:tgtEl>
                                        <p:attrNameLst>
                                          <p:attrName>style.visibility</p:attrName>
                                        </p:attrNameLst>
                                      </p:cBhvr>
                                      <p:to>
                                        <p:strVal val="visible"/>
                                      </p:to>
                                    </p:set>
                                    <p:animEffect transition="in" filter="wipe(up)">
                                      <p:cBhvr>
                                        <p:cTn id="11"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880145"/>
            <a:ext cx="5688631" cy="5573191"/>
          </a:xfrm>
        </p:spPr>
        <p:txBody>
          <a:bodyPr>
            <a:normAutofit/>
          </a:bodyPr>
          <a:lstStyle/>
          <a:p>
            <a:pPr lvl="0">
              <a:lnSpc>
                <a:spcPct val="150000"/>
              </a:lnSpc>
              <a:spcBef>
                <a:spcPts val="0"/>
              </a:spcBef>
              <a:buFont typeface="Wingdings" panose="05000000000000000000" pitchFamily="2" charset="2"/>
              <a:buChar char="p"/>
            </a:pP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废弃化学品</a:t>
            </a:r>
            <a:r>
              <a:rPr lang="zh-CN" altLang="en-US" sz="1800" b="1" dirty="0" smtClean="0">
                <a:solidFill>
                  <a:srgbClr val="002060"/>
                </a:solidFill>
                <a:latin typeface="Times New Roman" panose="02020603050405020304" pitchFamily="18" charset="0"/>
                <a:ea typeface="黑体" pitchFamily="2" charset="-122"/>
                <a:cs typeface="Times New Roman" panose="02020603050405020304" pitchFamily="18" charset="0"/>
              </a:rPr>
              <a:t>引发爆炸事故</a:t>
            </a:r>
            <a:endParaRPr lang="zh-CN" altLang="en-US" sz="1800" b="1" dirty="0">
              <a:solidFill>
                <a:srgbClr val="002060"/>
              </a:solidFill>
              <a:latin typeface="Times New Roman" panose="02020603050405020304" pitchFamily="18" charset="0"/>
              <a:ea typeface="黑体" pitchFamily="2" charset="-122"/>
              <a:cs typeface="Times New Roman" panose="02020603050405020304" pitchFamily="18" charset="0"/>
            </a:endParaRPr>
          </a:p>
          <a:p>
            <a:pPr marL="266700" indent="-266700">
              <a:lnSpc>
                <a:spcPct val="150000"/>
              </a:lnSpc>
              <a:spcBef>
                <a:spcPts val="0"/>
              </a:spcBef>
              <a:buFont typeface="Wingdings" panose="05000000000000000000" pitchFamily="2" charset="2"/>
              <a:buChar char="Ø"/>
            </a:pPr>
            <a:r>
              <a:rPr lang="zh-CN" altLang="en-US" sz="1800" b="1" dirty="0" smtClean="0">
                <a:solidFill>
                  <a:srgbClr val="002060"/>
                </a:solidFill>
                <a:latin typeface="Times New Roman" panose="02020603050405020304" pitchFamily="18" charset="0"/>
                <a:ea typeface="黑体" pitchFamily="2" charset="-122"/>
                <a:cs typeface="Times New Roman" panose="02020603050405020304" pitchFamily="18" charset="0"/>
              </a:rPr>
              <a:t>事故</a:t>
            </a:r>
            <a:r>
              <a:rPr lang="zh-CN" altLang="en-US" sz="1800" b="1" dirty="0">
                <a:solidFill>
                  <a:srgbClr val="002060"/>
                </a:solidFill>
                <a:latin typeface="Times New Roman" panose="02020603050405020304" pitchFamily="18" charset="0"/>
                <a:ea typeface="黑体" pitchFamily="2" charset="-122"/>
                <a:cs typeface="Times New Roman" panose="02020603050405020304" pitchFamily="18" charset="0"/>
              </a:rPr>
              <a:t>简介</a:t>
            </a:r>
            <a:r>
              <a:rPr lang="zh-CN" altLang="en-US" sz="1800" b="1" dirty="0" smtClean="0">
                <a:solidFill>
                  <a:srgbClr val="002060"/>
                </a:solidFill>
                <a:latin typeface="仿宋" panose="02010609060101010101" pitchFamily="49" charset="-122"/>
                <a:ea typeface="仿宋" panose="02010609060101010101" pitchFamily="49" charset="-122"/>
              </a:rPr>
              <a:t>：</a:t>
            </a:r>
            <a:r>
              <a:rPr lang="en-US" altLang="zh-CN" sz="1800" b="1" dirty="0" smtClean="0">
                <a:solidFill>
                  <a:srgbClr val="002060"/>
                </a:solidFill>
                <a:latin typeface="仿宋" panose="02010609060101010101" pitchFamily="49" charset="-122"/>
                <a:ea typeface="仿宋" panose="02010609060101010101" pitchFamily="49" charset="-122"/>
              </a:rPr>
              <a:t>2013</a:t>
            </a:r>
            <a:r>
              <a:rPr lang="zh-CN" altLang="en-US" sz="1800" b="1" dirty="0">
                <a:solidFill>
                  <a:srgbClr val="002060"/>
                </a:solidFill>
                <a:latin typeface="仿宋" panose="02010609060101010101" pitchFamily="49" charset="-122"/>
                <a:ea typeface="仿宋" panose="02010609060101010101" pitchFamily="49" charset="-122"/>
              </a:rPr>
              <a:t>年</a:t>
            </a:r>
            <a:r>
              <a:rPr lang="en-US" altLang="zh-CN" sz="1800" b="1" dirty="0">
                <a:solidFill>
                  <a:srgbClr val="002060"/>
                </a:solidFill>
                <a:latin typeface="仿宋" panose="02010609060101010101" pitchFamily="49" charset="-122"/>
                <a:ea typeface="仿宋" panose="02010609060101010101" pitchFamily="49" charset="-122"/>
              </a:rPr>
              <a:t>4</a:t>
            </a:r>
            <a:r>
              <a:rPr lang="zh-CN" altLang="en-US" sz="1800" b="1" dirty="0">
                <a:solidFill>
                  <a:srgbClr val="002060"/>
                </a:solidFill>
                <a:latin typeface="仿宋" panose="02010609060101010101" pitchFamily="49" charset="-122"/>
                <a:ea typeface="仿宋" panose="02010609060101010101" pitchFamily="49" charset="-122"/>
              </a:rPr>
              <a:t>月</a:t>
            </a:r>
            <a:r>
              <a:rPr lang="en-US" altLang="zh-CN" sz="1800" b="1" dirty="0">
                <a:solidFill>
                  <a:srgbClr val="002060"/>
                </a:solidFill>
                <a:latin typeface="仿宋" panose="02010609060101010101" pitchFamily="49" charset="-122"/>
                <a:ea typeface="仿宋" panose="02010609060101010101" pitchFamily="49" charset="-122"/>
              </a:rPr>
              <a:t>30</a:t>
            </a:r>
            <a:r>
              <a:rPr lang="zh-CN" altLang="en-US" sz="1800" b="1" dirty="0">
                <a:solidFill>
                  <a:srgbClr val="002060"/>
                </a:solidFill>
                <a:latin typeface="仿宋" panose="02010609060101010101" pitchFamily="49" charset="-122"/>
                <a:ea typeface="仿宋" panose="02010609060101010101" pitchFamily="49" charset="-122"/>
              </a:rPr>
              <a:t>日，南京理工大学校园内正在拆迁的实验室发生爆炸，引发近</a:t>
            </a:r>
            <a:r>
              <a:rPr lang="en-US" altLang="zh-CN" sz="1800" b="1" dirty="0">
                <a:solidFill>
                  <a:srgbClr val="002060"/>
                </a:solidFill>
                <a:latin typeface="仿宋" panose="02010609060101010101" pitchFamily="49" charset="-122"/>
                <a:ea typeface="仿宋" panose="02010609060101010101" pitchFamily="49" charset="-122"/>
              </a:rPr>
              <a:t>120</a:t>
            </a:r>
            <a:r>
              <a:rPr lang="zh-CN" altLang="en-US" sz="1800" b="1" dirty="0" smtClean="0">
                <a:solidFill>
                  <a:srgbClr val="002060"/>
                </a:solidFill>
                <a:latin typeface="仿宋" panose="02010609060101010101" pitchFamily="49" charset="-122"/>
                <a:ea typeface="仿宋" panose="02010609060101010101" pitchFamily="49" charset="-122"/>
              </a:rPr>
              <a:t>平米</a:t>
            </a:r>
            <a:r>
              <a:rPr lang="zh-CN" altLang="en-US" sz="1800" b="1" dirty="0">
                <a:solidFill>
                  <a:srgbClr val="002060"/>
                </a:solidFill>
                <a:latin typeface="仿宋" panose="02010609060101010101" pitchFamily="49" charset="-122"/>
                <a:ea typeface="仿宋" panose="02010609060101010101" pitchFamily="49" charset="-122"/>
              </a:rPr>
              <a:t>平房坍塌，人员被埋，</a:t>
            </a:r>
            <a:r>
              <a:rPr lang="zh-CN" altLang="en-US" sz="1800" b="1" dirty="0" smtClean="0">
                <a:solidFill>
                  <a:srgbClr val="002060"/>
                </a:solidFill>
                <a:latin typeface="仿宋" panose="02010609060101010101" pitchFamily="49" charset="-122"/>
                <a:ea typeface="仿宋" panose="02010609060101010101" pitchFamily="49" charset="-122"/>
              </a:rPr>
              <a:t>造成</a:t>
            </a:r>
            <a:r>
              <a:rPr lang="en-US" altLang="zh-CN" sz="1800" b="1" dirty="0" smtClean="0">
                <a:solidFill>
                  <a:srgbClr val="FF0000"/>
                </a:solidFill>
                <a:latin typeface="仿宋" panose="02010609060101010101" pitchFamily="49" charset="-122"/>
                <a:ea typeface="仿宋" panose="02010609060101010101" pitchFamily="49" charset="-122"/>
              </a:rPr>
              <a:t>1</a:t>
            </a:r>
            <a:r>
              <a:rPr lang="zh-CN" altLang="en-US" sz="1800" b="1" dirty="0" smtClean="0">
                <a:solidFill>
                  <a:srgbClr val="FF0000"/>
                </a:solidFill>
                <a:latin typeface="仿宋" panose="02010609060101010101" pitchFamily="49" charset="-122"/>
                <a:ea typeface="仿宋" panose="02010609060101010101" pitchFamily="49" charset="-122"/>
              </a:rPr>
              <a:t>死</a:t>
            </a:r>
            <a:r>
              <a:rPr lang="en-US" altLang="zh-CN" sz="1800" b="1" dirty="0" smtClean="0">
                <a:solidFill>
                  <a:srgbClr val="FF0000"/>
                </a:solidFill>
                <a:latin typeface="仿宋" panose="02010609060101010101" pitchFamily="49" charset="-122"/>
                <a:ea typeface="仿宋" panose="02010609060101010101" pitchFamily="49" charset="-122"/>
              </a:rPr>
              <a:t>3</a:t>
            </a:r>
            <a:r>
              <a:rPr lang="zh-CN" altLang="en-US" sz="1800" b="1" dirty="0" smtClean="0">
                <a:solidFill>
                  <a:srgbClr val="FF0000"/>
                </a:solidFill>
                <a:latin typeface="仿宋" panose="02010609060101010101" pitchFamily="49" charset="-122"/>
                <a:ea typeface="仿宋" panose="02010609060101010101" pitchFamily="49" charset="-122"/>
              </a:rPr>
              <a:t>伤</a:t>
            </a:r>
            <a:r>
              <a:rPr lang="zh-CN" altLang="en-US" sz="1800" b="1" dirty="0" smtClean="0">
                <a:solidFill>
                  <a:srgbClr val="002060"/>
                </a:solidFill>
                <a:latin typeface="仿宋" panose="02010609060101010101" pitchFamily="49" charset="-122"/>
                <a:ea typeface="仿宋" panose="02010609060101010101" pitchFamily="49" charset="-122"/>
              </a:rPr>
              <a:t>。</a:t>
            </a:r>
            <a:endParaRPr lang="zh-CN" altLang="en-US" sz="1800" b="1" dirty="0">
              <a:solidFill>
                <a:srgbClr val="002060"/>
              </a:solidFill>
              <a:latin typeface="仿宋" panose="02010609060101010101" pitchFamily="49" charset="-122"/>
              <a:ea typeface="仿宋" panose="02010609060101010101" pitchFamily="49" charset="-122"/>
            </a:endParaRPr>
          </a:p>
          <a:p>
            <a:pPr marL="266700" indent="-266700">
              <a:lnSpc>
                <a:spcPct val="150000"/>
              </a:lnSpc>
              <a:spcBef>
                <a:spcPts val="0"/>
              </a:spcBef>
              <a:buFont typeface="Wingdings" panose="05000000000000000000" pitchFamily="2" charset="2"/>
              <a:buChar char="Ø"/>
            </a:pPr>
            <a:r>
              <a:rPr lang="zh-CN" altLang="en-US" sz="1800" b="1" dirty="0" smtClean="0">
                <a:solidFill>
                  <a:srgbClr val="002060"/>
                </a:solidFill>
                <a:latin typeface="Times New Roman" panose="02020603050405020304" pitchFamily="18" charset="0"/>
                <a:ea typeface="黑体" pitchFamily="2" charset="-122"/>
                <a:cs typeface="Times New Roman" panose="02020603050405020304" pitchFamily="18" charset="0"/>
              </a:rPr>
              <a:t>事故原因</a:t>
            </a:r>
            <a:r>
              <a:rPr lang="zh-CN" altLang="en-US" sz="1800" b="1" dirty="0" smtClean="0">
                <a:solidFill>
                  <a:srgbClr val="002060"/>
                </a:solidFill>
                <a:latin typeface="仿宋" panose="02010609060101010101" pitchFamily="49" charset="-122"/>
                <a:ea typeface="仿宋" panose="02010609060101010101" pitchFamily="49" charset="-122"/>
              </a:rPr>
              <a:t>：事发</a:t>
            </a:r>
            <a:r>
              <a:rPr lang="zh-CN" altLang="en-US" sz="1800" b="1" dirty="0">
                <a:solidFill>
                  <a:srgbClr val="002060"/>
                </a:solidFill>
                <a:latin typeface="仿宋" panose="02010609060101010101" pitchFamily="49" charset="-122"/>
                <a:ea typeface="仿宋" panose="02010609060101010101" pitchFamily="49" charset="-122"/>
              </a:rPr>
              <a:t>实验室曾用于</a:t>
            </a:r>
            <a:r>
              <a:rPr lang="zh-CN" altLang="en-US" sz="1800" b="1" dirty="0">
                <a:solidFill>
                  <a:srgbClr val="FF0000"/>
                </a:solidFill>
                <a:latin typeface="仿宋" panose="02010609060101010101" pitchFamily="49" charset="-122"/>
                <a:ea typeface="仿宋" panose="02010609060101010101" pitchFamily="49" charset="-122"/>
              </a:rPr>
              <a:t>炸药</a:t>
            </a:r>
            <a:r>
              <a:rPr lang="zh-CN" altLang="en-US" sz="1800" b="1" dirty="0">
                <a:solidFill>
                  <a:srgbClr val="002060"/>
                </a:solidFill>
                <a:latin typeface="仿宋" panose="02010609060101010101" pitchFamily="49" charset="-122"/>
                <a:ea typeface="仿宋" panose="02010609060101010101" pitchFamily="49" charset="-122"/>
              </a:rPr>
              <a:t>实验</a:t>
            </a:r>
            <a:r>
              <a:rPr lang="zh-CN" altLang="en-US" sz="1800" b="1" dirty="0" smtClean="0">
                <a:solidFill>
                  <a:srgbClr val="002060"/>
                </a:solidFill>
                <a:latin typeface="仿宋" panose="02010609060101010101" pitchFamily="49" charset="-122"/>
                <a:ea typeface="仿宋" panose="02010609060101010101" pitchFamily="49" charset="-122"/>
              </a:rPr>
              <a:t>，</a:t>
            </a:r>
            <a:r>
              <a:rPr lang="zh-CN" altLang="en-US" sz="1800" b="1" dirty="0" smtClean="0">
                <a:solidFill>
                  <a:srgbClr val="FF0000"/>
                </a:solidFill>
                <a:latin typeface="仿宋" panose="02010609060101010101" pitchFamily="49" charset="-122"/>
                <a:ea typeface="仿宋" panose="02010609060101010101" pitchFamily="49" charset="-122"/>
              </a:rPr>
              <a:t>炸药残留物</a:t>
            </a:r>
            <a:r>
              <a:rPr lang="zh-CN" altLang="en-US" sz="1800" b="1" dirty="0" smtClean="0">
                <a:solidFill>
                  <a:srgbClr val="002060"/>
                </a:solidFill>
                <a:latin typeface="仿宋" panose="02010609060101010101" pitchFamily="49" charset="-122"/>
                <a:ea typeface="仿宋" panose="02010609060101010101" pitchFamily="49" charset="-122"/>
              </a:rPr>
              <a:t>在</a:t>
            </a:r>
            <a:r>
              <a:rPr lang="zh-CN" altLang="en-US" sz="1800" b="1" dirty="0">
                <a:solidFill>
                  <a:srgbClr val="002060"/>
                </a:solidFill>
                <a:latin typeface="仿宋" panose="02010609060101010101" pitchFamily="49" charset="-122"/>
                <a:ea typeface="仿宋" panose="02010609060101010101" pitchFamily="49" charset="-122"/>
              </a:rPr>
              <a:t>设备、设施及周边墙壁、土壤</a:t>
            </a:r>
            <a:r>
              <a:rPr lang="zh-CN" altLang="en-US" sz="1800" b="1" dirty="0" smtClean="0">
                <a:solidFill>
                  <a:srgbClr val="002060"/>
                </a:solidFill>
                <a:latin typeface="仿宋" panose="02010609060101010101" pitchFamily="49" charset="-122"/>
                <a:ea typeface="仿宋" panose="02010609060101010101" pitchFamily="49" charset="-122"/>
              </a:rPr>
              <a:t>里均有</a:t>
            </a:r>
            <a:r>
              <a:rPr lang="zh-CN" altLang="en-US" sz="1800" b="1" dirty="0" smtClean="0">
                <a:solidFill>
                  <a:srgbClr val="FF0000"/>
                </a:solidFill>
                <a:latin typeface="仿宋" panose="02010609060101010101" pitchFamily="49" charset="-122"/>
                <a:ea typeface="仿宋" panose="02010609060101010101" pitchFamily="49" charset="-122"/>
              </a:rPr>
              <a:t>沉积</a:t>
            </a:r>
            <a:r>
              <a:rPr lang="zh-CN" altLang="en-US" sz="1800" b="1" dirty="0" smtClean="0">
                <a:solidFill>
                  <a:srgbClr val="002060"/>
                </a:solidFill>
                <a:latin typeface="仿宋" panose="02010609060101010101" pitchFamily="49" charset="-122"/>
                <a:ea typeface="仿宋" panose="02010609060101010101" pitchFamily="49" charset="-122"/>
              </a:rPr>
              <a:t>；</a:t>
            </a:r>
            <a:r>
              <a:rPr lang="zh-CN" altLang="en-US" sz="1800" b="1" dirty="0">
                <a:solidFill>
                  <a:srgbClr val="002060"/>
                </a:solidFill>
                <a:latin typeface="仿宋" panose="02010609060101010101" pitchFamily="49" charset="-122"/>
                <a:ea typeface="仿宋" panose="02010609060101010101" pitchFamily="49" charset="-122"/>
              </a:rPr>
              <a:t>外来施工人员私自撬开实验室大门</a:t>
            </a:r>
            <a:r>
              <a:rPr lang="zh-CN" altLang="en-US" sz="1800" b="1" dirty="0" smtClean="0">
                <a:solidFill>
                  <a:srgbClr val="002060"/>
                </a:solidFill>
                <a:latin typeface="仿宋" panose="02010609060101010101" pitchFamily="49" charset="-122"/>
                <a:ea typeface="仿宋" panose="02010609060101010101" pitchFamily="49" charset="-122"/>
              </a:rPr>
              <a:t>，用</a:t>
            </a:r>
            <a:r>
              <a:rPr lang="zh-CN" altLang="en-US" sz="1800" b="1" dirty="0">
                <a:solidFill>
                  <a:srgbClr val="FF0000"/>
                </a:solidFill>
                <a:latin typeface="仿宋" panose="02010609060101010101" pitchFamily="49" charset="-122"/>
                <a:ea typeface="仿宋" panose="02010609060101010101" pitchFamily="49" charset="-122"/>
              </a:rPr>
              <a:t>明火</a:t>
            </a:r>
            <a:r>
              <a:rPr lang="zh-CN" altLang="en-US" sz="1800" b="1" dirty="0" smtClean="0">
                <a:solidFill>
                  <a:srgbClr val="FF0000"/>
                </a:solidFill>
                <a:latin typeface="仿宋" panose="02010609060101010101" pitchFamily="49" charset="-122"/>
                <a:ea typeface="仿宋" panose="02010609060101010101" pitchFamily="49" charset="-122"/>
              </a:rPr>
              <a:t>切割</a:t>
            </a:r>
            <a:r>
              <a:rPr lang="zh-CN" altLang="en-US" sz="1800" b="1" dirty="0" smtClean="0">
                <a:solidFill>
                  <a:srgbClr val="002060"/>
                </a:solidFill>
                <a:latin typeface="仿宋" panose="02010609060101010101" pitchFamily="49" charset="-122"/>
                <a:ea typeface="仿宋" panose="02010609060101010101" pitchFamily="49" charset="-122"/>
              </a:rPr>
              <a:t>金属</a:t>
            </a:r>
            <a:r>
              <a:rPr lang="zh-CN" altLang="en-US" sz="1800" b="1" dirty="0">
                <a:solidFill>
                  <a:srgbClr val="002060"/>
                </a:solidFill>
                <a:latin typeface="仿宋" panose="02010609060101010101" pitchFamily="49" charset="-122"/>
                <a:ea typeface="仿宋" panose="02010609060101010101" pitchFamily="49" charset="-122"/>
              </a:rPr>
              <a:t>构件引起爆炸</a:t>
            </a:r>
            <a:r>
              <a:rPr lang="zh-CN" altLang="en-US" sz="1800" b="1" dirty="0" smtClean="0">
                <a:solidFill>
                  <a:srgbClr val="002060"/>
                </a:solidFill>
                <a:latin typeface="仿宋" panose="02010609060101010101" pitchFamily="49" charset="-122"/>
                <a:ea typeface="仿宋" panose="02010609060101010101" pitchFamily="49" charset="-122"/>
              </a:rPr>
              <a:t>。</a:t>
            </a:r>
            <a:endParaRPr lang="zh-CN" altLang="en-US" sz="1800" b="1" dirty="0">
              <a:solidFill>
                <a:srgbClr val="002060"/>
              </a:solidFill>
              <a:latin typeface="仿宋" panose="02010609060101010101" pitchFamily="49" charset="-122"/>
              <a:ea typeface="仿宋" panose="02010609060101010101" pitchFamily="49" charset="-122"/>
            </a:endParaRPr>
          </a:p>
          <a:p>
            <a:pPr marL="266700" indent="-266700">
              <a:lnSpc>
                <a:spcPct val="150000"/>
              </a:lnSpc>
              <a:spcBef>
                <a:spcPts val="0"/>
              </a:spcBef>
              <a:buFont typeface="Wingdings" panose="05000000000000000000" pitchFamily="2" charset="2"/>
              <a:buChar char="Ø"/>
            </a:pPr>
            <a:r>
              <a:rPr lang="zh-CN" altLang="zh-CN" sz="1800" b="1" dirty="0" smtClean="0">
                <a:solidFill>
                  <a:srgbClr val="002060"/>
                </a:solidFill>
                <a:latin typeface="Times New Roman" panose="02020603050405020304" pitchFamily="18" charset="0"/>
                <a:ea typeface="黑体" pitchFamily="2" charset="-122"/>
                <a:cs typeface="Times New Roman" panose="02020603050405020304" pitchFamily="18" charset="0"/>
              </a:rPr>
              <a:t>安全</a:t>
            </a:r>
            <a:r>
              <a:rPr lang="zh-CN" altLang="zh-CN" sz="1800" b="1" dirty="0">
                <a:solidFill>
                  <a:srgbClr val="002060"/>
                </a:solidFill>
                <a:latin typeface="Times New Roman" panose="02020603050405020304" pitchFamily="18" charset="0"/>
                <a:ea typeface="黑体" pitchFamily="2" charset="-122"/>
                <a:cs typeface="Times New Roman" panose="02020603050405020304" pitchFamily="18" charset="0"/>
              </a:rPr>
              <a:t>警示</a:t>
            </a:r>
            <a:r>
              <a:rPr lang="zh-CN" altLang="zh-CN" sz="1800" b="1" dirty="0" smtClean="0">
                <a:solidFill>
                  <a:srgbClr val="002060"/>
                </a:solidFill>
                <a:latin typeface="Times New Roman" panose="02020603050405020304" pitchFamily="18" charset="0"/>
                <a:ea typeface="黑体" pitchFamily="2" charset="-122"/>
                <a:cs typeface="Times New Roman" panose="02020603050405020304" pitchFamily="18" charset="0"/>
              </a:rPr>
              <a:t>：</a:t>
            </a:r>
            <a:r>
              <a:rPr lang="zh-CN" altLang="en-US" sz="1800" b="1" dirty="0">
                <a:solidFill>
                  <a:srgbClr val="002060"/>
                </a:solidFill>
                <a:latin typeface="仿宋" panose="02010609060101010101" pitchFamily="49" charset="-122"/>
                <a:ea typeface="仿宋" panose="02010609060101010101" pitchFamily="49" charset="-122"/>
              </a:rPr>
              <a:t>废弃实验室是否有</a:t>
            </a:r>
            <a:r>
              <a:rPr lang="zh-CN" altLang="en-US" sz="1800" b="1" dirty="0" smtClean="0">
                <a:solidFill>
                  <a:srgbClr val="FF0000"/>
                </a:solidFill>
                <a:latin typeface="仿宋" panose="02010609060101010101" pitchFamily="49" charset="-122"/>
                <a:ea typeface="仿宋" panose="02010609060101010101" pitchFamily="49" charset="-122"/>
              </a:rPr>
              <a:t>危化品残留物</a:t>
            </a:r>
            <a:r>
              <a:rPr lang="zh-CN" altLang="en-US" sz="1800" b="1" dirty="0" smtClean="0">
                <a:solidFill>
                  <a:srgbClr val="002060"/>
                </a:solidFill>
                <a:latin typeface="仿宋" panose="02010609060101010101" pitchFamily="49" charset="-122"/>
                <a:ea typeface="仿宋" panose="02010609060101010101" pitchFamily="49" charset="-122"/>
              </a:rPr>
              <a:t>，</a:t>
            </a:r>
            <a:r>
              <a:rPr lang="zh-CN" altLang="en-US" sz="1800" b="1" dirty="0">
                <a:solidFill>
                  <a:srgbClr val="002060"/>
                </a:solidFill>
                <a:latin typeface="仿宋" panose="02010609060101010101" pitchFamily="49" charset="-122"/>
                <a:ea typeface="仿宋" panose="02010609060101010101" pitchFamily="49" charset="-122"/>
              </a:rPr>
              <a:t>拆迁方案是否合理，施工项目人员是否有相关资质，拆迁施工期间是否严格</a:t>
            </a:r>
            <a:r>
              <a:rPr lang="zh-CN" altLang="en-US" sz="1800" b="1" dirty="0" smtClean="0">
                <a:solidFill>
                  <a:srgbClr val="002060"/>
                </a:solidFill>
                <a:latin typeface="仿宋" panose="02010609060101010101" pitchFamily="49" charset="-122"/>
                <a:ea typeface="仿宋" panose="02010609060101010101" pitchFamily="49" charset="-122"/>
              </a:rPr>
              <a:t>管理等，任何</a:t>
            </a:r>
            <a:r>
              <a:rPr lang="zh-CN" altLang="en-US" sz="1800" b="1" dirty="0">
                <a:solidFill>
                  <a:srgbClr val="002060"/>
                </a:solidFill>
                <a:latin typeface="仿宋" panose="02010609060101010101" pitchFamily="49" charset="-122"/>
                <a:ea typeface="仿宋" panose="02010609060101010101" pitchFamily="49" charset="-122"/>
              </a:rPr>
              <a:t>细节的疏忽都有可能酿成大错。 </a:t>
            </a:r>
            <a:endParaRPr lang="en-US" altLang="zh-CN"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endParaRPr>
          </a:p>
        </p:txBody>
      </p:sp>
      <p:sp>
        <p:nvSpPr>
          <p:cNvPr id="19" name="标题 4"/>
          <p:cNvSpPr txBox="1">
            <a:spLocks/>
          </p:cNvSpPr>
          <p:nvPr/>
        </p:nvSpPr>
        <p:spPr>
          <a:xfrm>
            <a:off x="407368" y="332657"/>
            <a:ext cx="10369152"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一、危化品</a:t>
            </a:r>
            <a:r>
              <a:rPr lang="zh-CN" altLang="en-US" sz="2200" b="1" dirty="0">
                <a:solidFill>
                  <a:srgbClr val="002060"/>
                </a:solidFill>
                <a:latin typeface="黑体" panose="02010609060101010101" pitchFamily="49" charset="-122"/>
                <a:ea typeface="黑体" panose="02010609060101010101" pitchFamily="49" charset="-122"/>
              </a:rPr>
              <a:t>典型事故</a:t>
            </a:r>
            <a:r>
              <a:rPr lang="zh-CN" altLang="en-US" sz="2200" b="1" dirty="0" smtClean="0">
                <a:solidFill>
                  <a:srgbClr val="002060"/>
                </a:solidFill>
                <a:latin typeface="黑体" panose="02010609060101010101" pitchFamily="49" charset="-122"/>
                <a:ea typeface="黑体" panose="02010609060101010101" pitchFamily="49" charset="-122"/>
              </a:rPr>
              <a:t>案例┃</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典型案例（</a:t>
            </a:r>
            <a:r>
              <a:rPr lang="en-US" altLang="zh-CN" sz="2000" b="1" dirty="0" smtClean="0">
                <a:solidFill>
                  <a:srgbClr val="FF0000"/>
                </a:solidFill>
                <a:latin typeface="楷体" panose="02010609060101010101" pitchFamily="49" charset="-122"/>
                <a:ea typeface="楷体" panose="02010609060101010101" pitchFamily="49" charset="-122"/>
              </a:rPr>
              <a:t>8</a:t>
            </a:r>
            <a:r>
              <a:rPr lang="zh-CN" altLang="en-US" sz="2000" b="1" dirty="0" smtClean="0">
                <a:solidFill>
                  <a:srgbClr val="FF0000"/>
                </a:solidFill>
                <a:latin typeface="楷体" panose="02010609060101010101" pitchFamily="49" charset="-122"/>
                <a:ea typeface="楷体" panose="02010609060101010101" pitchFamily="49" charset="-122"/>
              </a:rPr>
              <a:t>）</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5" name="图片 4" descr="http://p2.so.qhmsg.com/bdr/_240_/t01364734499a28814c.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0176" y="1052736"/>
            <a:ext cx="3096344" cy="2227329"/>
          </a:xfrm>
          <a:prstGeom prst="rect">
            <a:avLst/>
          </a:prstGeom>
          <a:noFill/>
          <a:ln>
            <a:noFill/>
          </a:ln>
        </p:spPr>
      </p:pic>
      <p:pic>
        <p:nvPicPr>
          <p:cNvPr id="7" name="图片 6" descr="http://www.wzsr.net/uploadfile/2013/0501/2013050109090150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8623" y="3789040"/>
            <a:ext cx="3097735" cy="2282540"/>
          </a:xfrm>
          <a:prstGeom prst="rect">
            <a:avLst/>
          </a:prstGeom>
          <a:noFill/>
          <a:ln>
            <a:noFill/>
          </a:ln>
        </p:spPr>
      </p:pic>
      <p:sp>
        <p:nvSpPr>
          <p:cNvPr id="6" name="内容占位符 2"/>
          <p:cNvSpPr txBox="1">
            <a:spLocks/>
          </p:cNvSpPr>
          <p:nvPr/>
        </p:nvSpPr>
        <p:spPr>
          <a:xfrm>
            <a:off x="1199456" y="6021288"/>
            <a:ext cx="6120680" cy="432048"/>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800" dirty="0" smtClean="0">
                <a:solidFill>
                  <a:srgbClr val="FF0000"/>
                </a:solidFill>
                <a:latin typeface="仿宋" panose="02010609060101010101" pitchFamily="49" charset="-122"/>
                <a:ea typeface="仿宋" panose="02010609060101010101" pitchFamily="49" charset="-122"/>
              </a:rPr>
              <a:t>事故的发生都是各种隐患组合的结果！</a:t>
            </a:r>
            <a:r>
              <a:rPr lang="zh-CN" altLang="en-US" sz="1800" dirty="0" smtClean="0">
                <a:solidFill>
                  <a:srgbClr val="FF0000"/>
                </a:solidFill>
              </a:rPr>
              <a:t>      奶酪模型</a:t>
            </a:r>
            <a:endParaRPr lang="zh-CN" altLang="zh-CN" sz="1800" dirty="0">
              <a:solidFill>
                <a:srgbClr val="FF0000"/>
              </a:solidFill>
            </a:endParaRPr>
          </a:p>
        </p:txBody>
      </p:sp>
    </p:spTree>
    <p:extLst>
      <p:ext uri="{BB962C8B-B14F-4D97-AF65-F5344CB8AC3E}">
        <p14:creationId xmlns:p14="http://schemas.microsoft.com/office/powerpoint/2010/main" val="427689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3" end="3"/>
                                            </p:txEl>
                                          </p:spTgt>
                                        </p:tgtEl>
                                        <p:attrNameLst>
                                          <p:attrName>style.visibility</p:attrName>
                                        </p:attrNameLst>
                                      </p:cBhvr>
                                      <p:to>
                                        <p:strVal val="visible"/>
                                      </p:to>
                                    </p:set>
                                    <p:animEffect transition="in" filter="wipe(up)">
                                      <p:cBhvr>
                                        <p:cTn id="7" dur="500"/>
                                        <p:tgtEl>
                                          <p:spTgt spid="1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880145"/>
            <a:ext cx="5688631" cy="5573191"/>
          </a:xfrm>
        </p:spPr>
        <p:txBody>
          <a:bodyPr>
            <a:normAutofit/>
          </a:bodyPr>
          <a:lstStyle/>
          <a:p>
            <a:pPr lvl="0">
              <a:lnSpc>
                <a:spcPct val="150000"/>
              </a:lnSpc>
              <a:spcBef>
                <a:spcPts val="0"/>
              </a:spcBef>
              <a:buFont typeface="Wingdings" panose="05000000000000000000" pitchFamily="2" charset="2"/>
              <a:buChar char="p"/>
            </a:pP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奶酪模型 </a:t>
            </a:r>
            <a:endParaRPr lang="zh-CN" altLang="en-US" sz="1800" b="1" dirty="0">
              <a:solidFill>
                <a:srgbClr val="002060"/>
              </a:solidFill>
              <a:latin typeface="Times New Roman" panose="02020603050405020304" pitchFamily="18" charset="0"/>
              <a:ea typeface="黑体" pitchFamily="2" charset="-122"/>
              <a:cs typeface="Times New Roman" panose="02020603050405020304" pitchFamily="18" charset="0"/>
            </a:endParaRPr>
          </a:p>
        </p:txBody>
      </p:sp>
      <p:sp>
        <p:nvSpPr>
          <p:cNvPr id="19" name="标题 4"/>
          <p:cNvSpPr txBox="1">
            <a:spLocks/>
          </p:cNvSpPr>
          <p:nvPr/>
        </p:nvSpPr>
        <p:spPr>
          <a:xfrm>
            <a:off x="407368" y="332657"/>
            <a:ext cx="10369152"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一、危化品</a:t>
            </a:r>
            <a:r>
              <a:rPr lang="zh-CN" altLang="en-US" sz="2200" b="1" dirty="0">
                <a:solidFill>
                  <a:srgbClr val="002060"/>
                </a:solidFill>
                <a:latin typeface="黑体" panose="02010609060101010101" pitchFamily="49" charset="-122"/>
                <a:ea typeface="黑体" panose="02010609060101010101" pitchFamily="49" charset="-122"/>
              </a:rPr>
              <a:t>典型事故</a:t>
            </a:r>
            <a:r>
              <a:rPr lang="zh-CN" altLang="en-US" sz="2200" b="1" dirty="0" smtClean="0">
                <a:solidFill>
                  <a:srgbClr val="002060"/>
                </a:solidFill>
                <a:latin typeface="黑体" panose="02010609060101010101" pitchFamily="49" charset="-122"/>
                <a:ea typeface="黑体" panose="02010609060101010101" pitchFamily="49" charset="-122"/>
              </a:rPr>
              <a:t>案例┃</a:t>
            </a:r>
            <a:r>
              <a:rPr lang="en-US" altLang="zh-CN" sz="2000" b="1" dirty="0" smtClean="0">
                <a:solidFill>
                  <a:srgbClr val="FF0000"/>
                </a:solidFill>
                <a:latin typeface="楷体" panose="02010609060101010101" pitchFamily="49" charset="-122"/>
                <a:ea typeface="楷体" panose="02010609060101010101" pitchFamily="49" charset="-122"/>
              </a:rPr>
              <a:t> </a:t>
            </a:r>
            <a:r>
              <a:rPr lang="en-US" altLang="zh-CN" sz="2000" b="1" dirty="0">
                <a:solidFill>
                  <a:srgbClr val="FF0000"/>
                </a:solidFill>
                <a:latin typeface="楷体" panose="02010609060101010101" pitchFamily="49" charset="-122"/>
                <a:ea typeface="楷体" panose="02010609060101010101" pitchFamily="49" charset="-122"/>
              </a:rPr>
              <a:t>3.</a:t>
            </a:r>
            <a:r>
              <a:rPr lang="zh-CN" altLang="en-US" sz="2000" b="1" dirty="0">
                <a:solidFill>
                  <a:srgbClr val="FF0000"/>
                </a:solidFill>
                <a:latin typeface="楷体" panose="02010609060101010101" pitchFamily="49" charset="-122"/>
                <a:ea typeface="楷体" panose="02010609060101010101" pitchFamily="49" charset="-122"/>
              </a:rPr>
              <a:t>事故与</a:t>
            </a:r>
            <a:r>
              <a:rPr lang="zh-CN" altLang="en-US" sz="2000" b="1" dirty="0" smtClean="0">
                <a:solidFill>
                  <a:srgbClr val="FF0000"/>
                </a:solidFill>
                <a:latin typeface="楷体" panose="02010609060101010101" pitchFamily="49" charset="-122"/>
                <a:ea typeface="楷体" panose="02010609060101010101" pitchFamily="49" charset="-122"/>
              </a:rPr>
              <a:t>隐患</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8" name="内容占位符 6">
            <a:extLst>
              <a:ext uri="{FF2B5EF4-FFF2-40B4-BE49-F238E27FC236}">
                <a16:creationId xmlns="" xmlns:a16="http://schemas.microsoft.com/office/drawing/2014/main" id="{41222324-3C9F-4E1E-B5D7-D565148AA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85" y="1700808"/>
            <a:ext cx="6789305" cy="4419587"/>
          </a:xfrm>
          <a:prstGeom prst="rect">
            <a:avLst/>
          </a:prstGeom>
          <a:ln>
            <a:noFill/>
          </a:ln>
          <a:effectLst>
            <a:softEdge rad="112500"/>
          </a:effectLst>
        </p:spPr>
      </p:pic>
      <p:sp>
        <p:nvSpPr>
          <p:cNvPr id="9" name="文本框 8">
            <a:extLst>
              <a:ext uri="{FF2B5EF4-FFF2-40B4-BE49-F238E27FC236}">
                <a16:creationId xmlns="" xmlns:a16="http://schemas.microsoft.com/office/drawing/2014/main" id="{95933403-CDD6-42CB-B0AB-17C804712CBB}"/>
              </a:ext>
            </a:extLst>
          </p:cNvPr>
          <p:cNvSpPr txBox="1"/>
          <p:nvPr/>
        </p:nvSpPr>
        <p:spPr>
          <a:xfrm>
            <a:off x="5298295" y="1899940"/>
            <a:ext cx="1571652" cy="430887"/>
          </a:xfrm>
          <a:prstGeom prst="rect">
            <a:avLst/>
          </a:prstGeom>
          <a:noFill/>
        </p:spPr>
        <p:txBody>
          <a:bodyPr wrap="square" rtlCol="0">
            <a:spAutoFit/>
          </a:bodyPr>
          <a:lstStyle/>
          <a:p>
            <a:r>
              <a:rPr lang="zh-CN" altLang="en-US" sz="2200" b="1" i="1" dirty="0">
                <a:solidFill>
                  <a:srgbClr val="0066FF"/>
                </a:solidFill>
                <a:effectLst>
                  <a:outerShdw blurRad="38100" dist="38100" dir="2700000" algn="tl">
                    <a:srgbClr val="000000">
                      <a:alpha val="43137"/>
                    </a:srgbClr>
                  </a:outerShdw>
                </a:effectLst>
              </a:rPr>
              <a:t>规章制度</a:t>
            </a:r>
            <a:endParaRPr lang="zh-CN" altLang="en-US" sz="1600" b="1" i="1" dirty="0">
              <a:solidFill>
                <a:srgbClr val="0066FF"/>
              </a:solidFill>
              <a:effectLst>
                <a:outerShdw blurRad="38100" dist="38100" dir="2700000" algn="tl">
                  <a:srgbClr val="000000">
                    <a:alpha val="43137"/>
                  </a:srgbClr>
                </a:outerShdw>
              </a:effectLst>
            </a:endParaRPr>
          </a:p>
        </p:txBody>
      </p:sp>
      <p:sp>
        <p:nvSpPr>
          <p:cNvPr id="10" name="文本框 9">
            <a:extLst>
              <a:ext uri="{FF2B5EF4-FFF2-40B4-BE49-F238E27FC236}">
                <a16:creationId xmlns="" xmlns:a16="http://schemas.microsoft.com/office/drawing/2014/main" id="{9EBF7A0C-AFCE-4A7C-9E6A-109B53BC12AA}"/>
              </a:ext>
            </a:extLst>
          </p:cNvPr>
          <p:cNvSpPr txBox="1"/>
          <p:nvPr/>
        </p:nvSpPr>
        <p:spPr>
          <a:xfrm>
            <a:off x="4833624" y="4437112"/>
            <a:ext cx="1604275" cy="461665"/>
          </a:xfrm>
          <a:prstGeom prst="rect">
            <a:avLst/>
          </a:prstGeom>
          <a:noFill/>
        </p:spPr>
        <p:txBody>
          <a:bodyPr wrap="square" rtlCol="0">
            <a:spAutoFit/>
          </a:bodyPr>
          <a:lstStyle/>
          <a:p>
            <a:r>
              <a:rPr lang="zh-CN" altLang="en-US" sz="2400" b="1" i="1" dirty="0">
                <a:solidFill>
                  <a:srgbClr val="0066FF"/>
                </a:solidFill>
                <a:effectLst>
                  <a:outerShdw blurRad="38100" dist="38100" dir="2700000" algn="tl">
                    <a:srgbClr val="000000">
                      <a:alpha val="43137"/>
                    </a:srgbClr>
                  </a:outerShdw>
                </a:effectLst>
              </a:rPr>
              <a:t>安全管理</a:t>
            </a:r>
          </a:p>
        </p:txBody>
      </p:sp>
      <p:sp>
        <p:nvSpPr>
          <p:cNvPr id="11" name="文本框 10">
            <a:extLst>
              <a:ext uri="{FF2B5EF4-FFF2-40B4-BE49-F238E27FC236}">
                <a16:creationId xmlns="" xmlns:a16="http://schemas.microsoft.com/office/drawing/2014/main" id="{BB2EB5A4-CB78-4333-AE1B-4C6882466D18}"/>
              </a:ext>
            </a:extLst>
          </p:cNvPr>
          <p:cNvSpPr txBox="1"/>
          <p:nvPr/>
        </p:nvSpPr>
        <p:spPr>
          <a:xfrm>
            <a:off x="3133881" y="2199585"/>
            <a:ext cx="1909777" cy="492443"/>
          </a:xfrm>
          <a:prstGeom prst="rect">
            <a:avLst/>
          </a:prstGeom>
          <a:noFill/>
        </p:spPr>
        <p:txBody>
          <a:bodyPr wrap="square" rtlCol="0">
            <a:spAutoFit/>
          </a:bodyPr>
          <a:lstStyle/>
          <a:p>
            <a:r>
              <a:rPr lang="zh-CN" altLang="en-US" sz="2600" b="1" i="1" dirty="0">
                <a:solidFill>
                  <a:srgbClr val="0066FF"/>
                </a:solidFill>
                <a:effectLst>
                  <a:outerShdw blurRad="38100" dist="38100" dir="2700000" algn="tl">
                    <a:srgbClr val="000000">
                      <a:alpha val="43137"/>
                    </a:srgbClr>
                  </a:outerShdw>
                </a:effectLst>
              </a:rPr>
              <a:t>安全设施</a:t>
            </a:r>
          </a:p>
        </p:txBody>
      </p:sp>
      <p:sp>
        <p:nvSpPr>
          <p:cNvPr id="12" name="文本框 11">
            <a:extLst>
              <a:ext uri="{FF2B5EF4-FFF2-40B4-BE49-F238E27FC236}">
                <a16:creationId xmlns="" xmlns:a16="http://schemas.microsoft.com/office/drawing/2014/main" id="{8D65DE43-B39C-485A-893E-F8F60699BB76}"/>
              </a:ext>
            </a:extLst>
          </p:cNvPr>
          <p:cNvSpPr txBox="1"/>
          <p:nvPr/>
        </p:nvSpPr>
        <p:spPr>
          <a:xfrm>
            <a:off x="1181315" y="5471811"/>
            <a:ext cx="4906982" cy="405461"/>
          </a:xfrm>
          <a:prstGeom prst="rect">
            <a:avLst/>
          </a:prstGeom>
          <a:noFill/>
        </p:spPr>
        <p:txBody>
          <a:bodyPr wrap="square" rtlCol="0">
            <a:spAutoFit/>
          </a:bodyPr>
          <a:lstStyle/>
          <a:p>
            <a:r>
              <a:rPr lang="zh-CN" altLang="en-US" sz="2400" b="1" i="1" dirty="0">
                <a:solidFill>
                  <a:srgbClr val="0066FF"/>
                </a:solidFill>
                <a:effectLst>
                  <a:outerShdw blurRad="38100" dist="38100" dir="2700000" algn="tl">
                    <a:srgbClr val="000000">
                      <a:alpha val="43137"/>
                    </a:srgbClr>
                  </a:outerShdw>
                </a:effectLst>
                <a:latin typeface="+mn-ea"/>
              </a:rPr>
              <a:t>操作人员安全意识 知识 技能</a:t>
            </a:r>
          </a:p>
        </p:txBody>
      </p:sp>
      <p:pic>
        <p:nvPicPr>
          <p:cNvPr id="13" name="图片 12">
            <a:extLst>
              <a:ext uri="{FF2B5EF4-FFF2-40B4-BE49-F238E27FC236}">
                <a16:creationId xmlns="" xmlns:a16="http://schemas.microsoft.com/office/drawing/2014/main" id="{B443C2C7-77D3-4A03-AEAC-6E52FA8B52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236" y="3068960"/>
            <a:ext cx="1194185" cy="1177466"/>
          </a:xfrm>
          <a:prstGeom prst="rect">
            <a:avLst/>
          </a:prstGeom>
          <a:ln>
            <a:noFill/>
          </a:ln>
          <a:effectLst>
            <a:glow rad="127000">
              <a:srgbClr val="00B0F0">
                <a:alpha val="13000"/>
              </a:srgbClr>
            </a:glow>
            <a:softEdge rad="112500"/>
          </a:effectLst>
        </p:spPr>
      </p:pic>
      <p:sp>
        <p:nvSpPr>
          <p:cNvPr id="14" name="任意多边形: 形状 2">
            <a:extLst>
              <a:ext uri="{FF2B5EF4-FFF2-40B4-BE49-F238E27FC236}">
                <a16:creationId xmlns="" xmlns:a16="http://schemas.microsoft.com/office/drawing/2014/main" id="{513F748E-BBE6-4F1E-A4C7-4736DCA7F9D8}"/>
              </a:ext>
            </a:extLst>
          </p:cNvPr>
          <p:cNvSpPr/>
          <p:nvPr/>
        </p:nvSpPr>
        <p:spPr>
          <a:xfrm>
            <a:off x="8095289" y="1929250"/>
            <a:ext cx="1540195" cy="1499750"/>
          </a:xfrm>
          <a:custGeom>
            <a:avLst/>
            <a:gdLst>
              <a:gd name="connsiteX0" fmla="*/ 0 w 2635492"/>
              <a:gd name="connsiteY0" fmla="*/ 1317746 h 2635492"/>
              <a:gd name="connsiteX1" fmla="*/ 1317746 w 2635492"/>
              <a:gd name="connsiteY1" fmla="*/ 0 h 2635492"/>
              <a:gd name="connsiteX2" fmla="*/ 2635492 w 2635492"/>
              <a:gd name="connsiteY2" fmla="*/ 1317746 h 2635492"/>
              <a:gd name="connsiteX3" fmla="*/ 1317746 w 2635492"/>
              <a:gd name="connsiteY3" fmla="*/ 2635492 h 2635492"/>
              <a:gd name="connsiteX4" fmla="*/ 0 w 2635492"/>
              <a:gd name="connsiteY4" fmla="*/ 1317746 h 263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492" h="2635492">
                <a:moveTo>
                  <a:pt x="0" y="1317746"/>
                </a:moveTo>
                <a:cubicBezTo>
                  <a:pt x="0" y="589975"/>
                  <a:pt x="589975" y="0"/>
                  <a:pt x="1317746" y="0"/>
                </a:cubicBezTo>
                <a:cubicBezTo>
                  <a:pt x="2045517" y="0"/>
                  <a:pt x="2635492" y="589975"/>
                  <a:pt x="2635492" y="1317746"/>
                </a:cubicBezTo>
                <a:cubicBezTo>
                  <a:pt x="2635492" y="2045517"/>
                  <a:pt x="2045517" y="2635492"/>
                  <a:pt x="1317746" y="2635492"/>
                </a:cubicBezTo>
                <a:cubicBezTo>
                  <a:pt x="589975" y="2635492"/>
                  <a:pt x="0" y="2045517"/>
                  <a:pt x="0" y="1317746"/>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5">
              <a:alpha val="50000"/>
              <a:hueOff val="0"/>
              <a:satOff val="0"/>
              <a:lumOff val="0"/>
              <a:alphaOff val="0"/>
            </a:schemeClr>
          </a:fillRef>
          <a:effectRef idx="1">
            <a:schemeClr val="accent5">
              <a:alpha val="50000"/>
              <a:hueOff val="0"/>
              <a:satOff val="0"/>
              <a:lumOff val="0"/>
              <a:alphaOff val="0"/>
            </a:schemeClr>
          </a:effectRef>
          <a:fontRef idx="minor">
            <a:schemeClr val="tx1"/>
          </a:fontRef>
        </p:style>
        <p:txBody>
          <a:bodyPr spcFirstLastPara="0" vert="horz" wrap="square" lIns="351399" tIns="461211" rIns="351399" bIns="988310" numCol="1" spcCol="1270" anchor="ctr" anchorCtr="0">
            <a:noAutofit/>
          </a:bodyPr>
          <a:lstStyle/>
          <a:p>
            <a:pPr marL="0" lvl="0" indent="0" algn="ctr" defTabSz="1066800">
              <a:lnSpc>
                <a:spcPct val="90000"/>
              </a:lnSpc>
              <a:spcBef>
                <a:spcPct val="0"/>
              </a:spcBef>
              <a:spcAft>
                <a:spcPct val="35000"/>
              </a:spcAft>
              <a:buNone/>
            </a:pPr>
            <a:endParaRPr lang="zh-CN" altLang="en-US" b="1" kern="1200" dirty="0">
              <a:solidFill>
                <a:srgbClr val="FF0000"/>
              </a:solidFill>
              <a:latin typeface="+mn-ea"/>
              <a:ea typeface="+mn-ea"/>
            </a:endParaRPr>
          </a:p>
        </p:txBody>
      </p:sp>
      <p:sp>
        <p:nvSpPr>
          <p:cNvPr id="15" name="任意多边形: 形状 4">
            <a:extLst>
              <a:ext uri="{FF2B5EF4-FFF2-40B4-BE49-F238E27FC236}">
                <a16:creationId xmlns="" xmlns:a16="http://schemas.microsoft.com/office/drawing/2014/main" id="{B411B79C-D705-4699-B8F6-D6E357FF9B53}"/>
              </a:ext>
            </a:extLst>
          </p:cNvPr>
          <p:cNvSpPr/>
          <p:nvPr/>
        </p:nvSpPr>
        <p:spPr>
          <a:xfrm>
            <a:off x="10067532" y="3789040"/>
            <a:ext cx="1573084" cy="1512168"/>
          </a:xfrm>
          <a:custGeom>
            <a:avLst/>
            <a:gdLst>
              <a:gd name="connsiteX0" fmla="*/ 0 w 2635492"/>
              <a:gd name="connsiteY0" fmla="*/ 1317746 h 2635492"/>
              <a:gd name="connsiteX1" fmla="*/ 1317746 w 2635492"/>
              <a:gd name="connsiteY1" fmla="*/ 0 h 2635492"/>
              <a:gd name="connsiteX2" fmla="*/ 2635492 w 2635492"/>
              <a:gd name="connsiteY2" fmla="*/ 1317746 h 2635492"/>
              <a:gd name="connsiteX3" fmla="*/ 1317746 w 2635492"/>
              <a:gd name="connsiteY3" fmla="*/ 2635492 h 2635492"/>
              <a:gd name="connsiteX4" fmla="*/ 0 w 2635492"/>
              <a:gd name="connsiteY4" fmla="*/ 1317746 h 263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492" h="2635492">
                <a:moveTo>
                  <a:pt x="0" y="1317746"/>
                </a:moveTo>
                <a:cubicBezTo>
                  <a:pt x="0" y="589975"/>
                  <a:pt x="589975" y="0"/>
                  <a:pt x="1317746" y="0"/>
                </a:cubicBezTo>
                <a:cubicBezTo>
                  <a:pt x="2045517" y="0"/>
                  <a:pt x="2635492" y="589975"/>
                  <a:pt x="2635492" y="1317746"/>
                </a:cubicBezTo>
                <a:cubicBezTo>
                  <a:pt x="2635492" y="2045517"/>
                  <a:pt x="2045517" y="2635492"/>
                  <a:pt x="1317746" y="2635492"/>
                </a:cubicBezTo>
                <a:cubicBezTo>
                  <a:pt x="589975" y="2635492"/>
                  <a:pt x="0" y="2045517"/>
                  <a:pt x="0" y="1317746"/>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5">
              <a:alpha val="50000"/>
              <a:hueOff val="-4966938"/>
              <a:satOff val="19906"/>
              <a:lumOff val="4314"/>
              <a:alphaOff val="0"/>
            </a:schemeClr>
          </a:fillRef>
          <a:effectRef idx="1">
            <a:schemeClr val="accent5">
              <a:alpha val="50000"/>
              <a:hueOff val="-4966938"/>
              <a:satOff val="19906"/>
              <a:lumOff val="4314"/>
              <a:alphaOff val="0"/>
            </a:schemeClr>
          </a:effectRef>
          <a:fontRef idx="minor">
            <a:schemeClr val="tx1"/>
          </a:fontRef>
        </p:style>
        <p:txBody>
          <a:bodyPr spcFirstLastPara="0" vert="horz" wrap="square" lIns="806021" tIns="680835" rIns="248176" bIns="505136" numCol="1" spcCol="1270" anchor="ctr" anchorCtr="0">
            <a:noAutofit/>
          </a:bodyPr>
          <a:lstStyle/>
          <a:p>
            <a:pPr marL="0" lvl="0" indent="0" defTabSz="1066800">
              <a:lnSpc>
                <a:spcPct val="90000"/>
              </a:lnSpc>
              <a:spcBef>
                <a:spcPct val="0"/>
              </a:spcBef>
              <a:spcAft>
                <a:spcPct val="35000"/>
              </a:spcAft>
              <a:buNone/>
            </a:pPr>
            <a:endParaRPr lang="zh-CN" altLang="en-US" sz="2000" b="1" kern="1200" dirty="0">
              <a:solidFill>
                <a:srgbClr val="FF0000"/>
              </a:solidFill>
              <a:latin typeface="+mn-ea"/>
              <a:ea typeface="+mn-ea"/>
            </a:endParaRPr>
          </a:p>
        </p:txBody>
      </p:sp>
      <p:sp>
        <p:nvSpPr>
          <p:cNvPr id="16" name="任意多边形: 形状 5">
            <a:extLst>
              <a:ext uri="{FF2B5EF4-FFF2-40B4-BE49-F238E27FC236}">
                <a16:creationId xmlns="" xmlns:a16="http://schemas.microsoft.com/office/drawing/2014/main" id="{2C9E465E-3EEE-43FE-84F3-2F3B9F624937}"/>
              </a:ext>
            </a:extLst>
          </p:cNvPr>
          <p:cNvSpPr/>
          <p:nvPr/>
        </p:nvSpPr>
        <p:spPr>
          <a:xfrm>
            <a:off x="8081837" y="3800097"/>
            <a:ext cx="1553647" cy="1501111"/>
          </a:xfrm>
          <a:custGeom>
            <a:avLst/>
            <a:gdLst>
              <a:gd name="connsiteX0" fmla="*/ 0 w 2635492"/>
              <a:gd name="connsiteY0" fmla="*/ 1317746 h 2635492"/>
              <a:gd name="connsiteX1" fmla="*/ 1317746 w 2635492"/>
              <a:gd name="connsiteY1" fmla="*/ 0 h 2635492"/>
              <a:gd name="connsiteX2" fmla="*/ 2635492 w 2635492"/>
              <a:gd name="connsiteY2" fmla="*/ 1317746 h 2635492"/>
              <a:gd name="connsiteX3" fmla="*/ 1317746 w 2635492"/>
              <a:gd name="connsiteY3" fmla="*/ 2635492 h 2635492"/>
              <a:gd name="connsiteX4" fmla="*/ 0 w 2635492"/>
              <a:gd name="connsiteY4" fmla="*/ 1317746 h 263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492" h="2635492">
                <a:moveTo>
                  <a:pt x="0" y="1317746"/>
                </a:moveTo>
                <a:cubicBezTo>
                  <a:pt x="0" y="589975"/>
                  <a:pt x="589975" y="0"/>
                  <a:pt x="1317746" y="0"/>
                </a:cubicBezTo>
                <a:cubicBezTo>
                  <a:pt x="2045517" y="0"/>
                  <a:pt x="2635492" y="589975"/>
                  <a:pt x="2635492" y="1317746"/>
                </a:cubicBezTo>
                <a:cubicBezTo>
                  <a:pt x="2635492" y="2045517"/>
                  <a:pt x="2045517" y="2635492"/>
                  <a:pt x="1317746" y="2635492"/>
                </a:cubicBezTo>
                <a:cubicBezTo>
                  <a:pt x="589975" y="2635492"/>
                  <a:pt x="0" y="2045517"/>
                  <a:pt x="0" y="1317746"/>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5">
              <a:alpha val="50000"/>
              <a:hueOff val="-9933876"/>
              <a:satOff val="39811"/>
              <a:lumOff val="8628"/>
              <a:alphaOff val="0"/>
            </a:schemeClr>
          </a:fillRef>
          <a:effectRef idx="1">
            <a:schemeClr val="accent5">
              <a:alpha val="50000"/>
              <a:hueOff val="-9933876"/>
              <a:satOff val="39811"/>
              <a:lumOff val="8628"/>
              <a:alphaOff val="0"/>
            </a:schemeClr>
          </a:effectRef>
          <a:fontRef idx="minor">
            <a:schemeClr val="tx1"/>
          </a:fontRef>
        </p:style>
        <p:txBody>
          <a:bodyPr spcFirstLastPara="0" vert="horz" wrap="square" lIns="248176" tIns="680835" rIns="806021" bIns="505136" numCol="1" spcCol="1270" anchor="ctr" anchorCtr="1">
            <a:noAutofit/>
          </a:bodyPr>
          <a:lstStyle/>
          <a:p>
            <a:pPr marL="0" lvl="0" indent="0" algn="ctr" defTabSz="1066800">
              <a:lnSpc>
                <a:spcPct val="90000"/>
              </a:lnSpc>
              <a:spcBef>
                <a:spcPct val="0"/>
              </a:spcBef>
              <a:spcAft>
                <a:spcPct val="35000"/>
              </a:spcAft>
              <a:buNone/>
            </a:pPr>
            <a:endParaRPr lang="zh-CN" altLang="en-US" sz="2000" b="1" kern="1200" dirty="0">
              <a:solidFill>
                <a:srgbClr val="FF0000"/>
              </a:solidFill>
              <a:latin typeface="+mn-ea"/>
              <a:ea typeface="+mn-ea"/>
            </a:endParaRPr>
          </a:p>
        </p:txBody>
      </p:sp>
      <p:sp>
        <p:nvSpPr>
          <p:cNvPr id="17" name="任意多边形: 形状 2">
            <a:extLst>
              <a:ext uri="{FF2B5EF4-FFF2-40B4-BE49-F238E27FC236}">
                <a16:creationId xmlns="" xmlns:a16="http://schemas.microsoft.com/office/drawing/2014/main" id="{513F748E-BBE6-4F1E-A4C7-4736DCA7F9D8}"/>
              </a:ext>
            </a:extLst>
          </p:cNvPr>
          <p:cNvSpPr/>
          <p:nvPr/>
        </p:nvSpPr>
        <p:spPr>
          <a:xfrm>
            <a:off x="10067532" y="1916832"/>
            <a:ext cx="1532753" cy="1515944"/>
          </a:xfrm>
          <a:custGeom>
            <a:avLst/>
            <a:gdLst>
              <a:gd name="connsiteX0" fmla="*/ 0 w 2635492"/>
              <a:gd name="connsiteY0" fmla="*/ 1317746 h 2635492"/>
              <a:gd name="connsiteX1" fmla="*/ 1317746 w 2635492"/>
              <a:gd name="connsiteY1" fmla="*/ 0 h 2635492"/>
              <a:gd name="connsiteX2" fmla="*/ 2635492 w 2635492"/>
              <a:gd name="connsiteY2" fmla="*/ 1317746 h 2635492"/>
              <a:gd name="connsiteX3" fmla="*/ 1317746 w 2635492"/>
              <a:gd name="connsiteY3" fmla="*/ 2635492 h 2635492"/>
              <a:gd name="connsiteX4" fmla="*/ 0 w 2635492"/>
              <a:gd name="connsiteY4" fmla="*/ 1317746 h 2635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492" h="2635492">
                <a:moveTo>
                  <a:pt x="0" y="1317746"/>
                </a:moveTo>
                <a:cubicBezTo>
                  <a:pt x="0" y="589975"/>
                  <a:pt x="589975" y="0"/>
                  <a:pt x="1317746" y="0"/>
                </a:cubicBezTo>
                <a:cubicBezTo>
                  <a:pt x="2045517" y="0"/>
                  <a:pt x="2635492" y="589975"/>
                  <a:pt x="2635492" y="1317746"/>
                </a:cubicBezTo>
                <a:cubicBezTo>
                  <a:pt x="2635492" y="2045517"/>
                  <a:pt x="2045517" y="2635492"/>
                  <a:pt x="1317746" y="2635492"/>
                </a:cubicBezTo>
                <a:cubicBezTo>
                  <a:pt x="589975" y="2635492"/>
                  <a:pt x="0" y="2045517"/>
                  <a:pt x="0" y="1317746"/>
                </a:cubicBezTo>
                <a:close/>
              </a:path>
            </a:pathLst>
          </a:custGeom>
          <a:solidFill>
            <a:schemeClr val="accent6">
              <a:lumMod val="40000"/>
              <a:lumOff val="60000"/>
              <a:alpha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5">
              <a:alpha val="50000"/>
              <a:hueOff val="0"/>
              <a:satOff val="0"/>
              <a:lumOff val="0"/>
              <a:alphaOff val="0"/>
            </a:schemeClr>
          </a:fillRef>
          <a:effectRef idx="1">
            <a:schemeClr val="accent5">
              <a:alpha val="50000"/>
              <a:hueOff val="0"/>
              <a:satOff val="0"/>
              <a:lumOff val="0"/>
              <a:alphaOff val="0"/>
            </a:schemeClr>
          </a:effectRef>
          <a:fontRef idx="minor">
            <a:schemeClr val="tx1"/>
          </a:fontRef>
        </p:style>
        <p:txBody>
          <a:bodyPr spcFirstLastPara="0" vert="horz" wrap="square" lIns="351399" tIns="461211" rIns="351399" bIns="988310" numCol="1" spcCol="1270" anchor="ctr" anchorCtr="0">
            <a:noAutofit/>
          </a:bodyPr>
          <a:lstStyle/>
          <a:p>
            <a:pPr marL="0" lvl="0" indent="0" algn="ctr" defTabSz="1066800">
              <a:lnSpc>
                <a:spcPct val="90000"/>
              </a:lnSpc>
              <a:spcBef>
                <a:spcPct val="0"/>
              </a:spcBef>
              <a:spcAft>
                <a:spcPct val="35000"/>
              </a:spcAft>
              <a:buNone/>
            </a:pPr>
            <a:endParaRPr lang="zh-CN" altLang="en-US" sz="2000" b="1" kern="1200" dirty="0">
              <a:solidFill>
                <a:srgbClr val="FF0000"/>
              </a:solidFill>
              <a:latin typeface="+mn-ea"/>
              <a:ea typeface="+mn-ea"/>
            </a:endParaRPr>
          </a:p>
        </p:txBody>
      </p:sp>
      <p:sp>
        <p:nvSpPr>
          <p:cNvPr id="20" name="矩形 19"/>
          <p:cNvSpPr/>
          <p:nvPr/>
        </p:nvSpPr>
        <p:spPr>
          <a:xfrm>
            <a:off x="10262690" y="2336179"/>
            <a:ext cx="1160293" cy="687881"/>
          </a:xfrm>
          <a:prstGeom prst="rect">
            <a:avLst/>
          </a:prstGeom>
        </p:spPr>
        <p:txBody>
          <a:bodyPr wrap="square">
            <a:spAutoFit/>
          </a:bodyPr>
          <a:lstStyle/>
          <a:p>
            <a:pPr lvl="0" algn="ctr" defTabSz="1066800">
              <a:lnSpc>
                <a:spcPct val="90000"/>
              </a:lnSpc>
              <a:spcBef>
                <a:spcPct val="0"/>
              </a:spcBef>
              <a:spcAft>
                <a:spcPct val="35000"/>
              </a:spcAft>
            </a:pPr>
            <a:r>
              <a:rPr lang="zh-CN" altLang="en-US" b="1" dirty="0">
                <a:solidFill>
                  <a:srgbClr val="FF0000"/>
                </a:solidFill>
                <a:latin typeface="+mn-ea"/>
              </a:rPr>
              <a:t>管理上的</a:t>
            </a:r>
            <a:endParaRPr lang="en-US" altLang="zh-CN" b="1" dirty="0">
              <a:solidFill>
                <a:srgbClr val="FF0000"/>
              </a:solidFill>
              <a:latin typeface="+mn-ea"/>
            </a:endParaRPr>
          </a:p>
          <a:p>
            <a:pPr lvl="0" algn="ctr" defTabSz="1066800">
              <a:lnSpc>
                <a:spcPct val="90000"/>
              </a:lnSpc>
              <a:spcBef>
                <a:spcPct val="0"/>
              </a:spcBef>
              <a:spcAft>
                <a:spcPct val="35000"/>
              </a:spcAft>
            </a:pPr>
            <a:r>
              <a:rPr lang="zh-CN" altLang="en-US" b="1" dirty="0">
                <a:solidFill>
                  <a:srgbClr val="FF0000"/>
                </a:solidFill>
                <a:latin typeface="+mn-ea"/>
              </a:rPr>
              <a:t>缺陷</a:t>
            </a:r>
          </a:p>
        </p:txBody>
      </p:sp>
      <p:sp>
        <p:nvSpPr>
          <p:cNvPr id="21" name="矩形 20"/>
          <p:cNvSpPr/>
          <p:nvPr/>
        </p:nvSpPr>
        <p:spPr>
          <a:xfrm>
            <a:off x="10299177" y="4172011"/>
            <a:ext cx="1119912" cy="687881"/>
          </a:xfrm>
          <a:prstGeom prst="rect">
            <a:avLst/>
          </a:prstGeom>
        </p:spPr>
        <p:txBody>
          <a:bodyPr wrap="square">
            <a:spAutoFit/>
          </a:bodyPr>
          <a:lstStyle/>
          <a:p>
            <a:pPr lvl="0" algn="ctr" defTabSz="1066800">
              <a:lnSpc>
                <a:spcPct val="90000"/>
              </a:lnSpc>
              <a:spcBef>
                <a:spcPct val="0"/>
              </a:spcBef>
              <a:spcAft>
                <a:spcPct val="35000"/>
              </a:spcAft>
            </a:pPr>
            <a:r>
              <a:rPr lang="zh-CN" altLang="en-US" b="1" dirty="0">
                <a:solidFill>
                  <a:srgbClr val="FF0000"/>
                </a:solidFill>
                <a:latin typeface="+mn-ea"/>
              </a:rPr>
              <a:t>物的不</a:t>
            </a:r>
            <a:endParaRPr lang="en-US" altLang="zh-CN" b="1" dirty="0">
              <a:solidFill>
                <a:srgbClr val="FF0000"/>
              </a:solidFill>
              <a:latin typeface="+mn-ea"/>
            </a:endParaRPr>
          </a:p>
          <a:p>
            <a:pPr lvl="0" algn="ctr" defTabSz="1066800">
              <a:lnSpc>
                <a:spcPct val="90000"/>
              </a:lnSpc>
              <a:spcBef>
                <a:spcPct val="0"/>
              </a:spcBef>
              <a:spcAft>
                <a:spcPct val="35000"/>
              </a:spcAft>
            </a:pPr>
            <a:r>
              <a:rPr lang="zh-CN" altLang="en-US" b="1" dirty="0">
                <a:solidFill>
                  <a:srgbClr val="FF0000"/>
                </a:solidFill>
                <a:latin typeface="+mn-ea"/>
              </a:rPr>
              <a:t>安全状态</a:t>
            </a:r>
          </a:p>
        </p:txBody>
      </p:sp>
      <p:sp>
        <p:nvSpPr>
          <p:cNvPr id="22" name="矩形 21"/>
          <p:cNvSpPr/>
          <p:nvPr/>
        </p:nvSpPr>
        <p:spPr>
          <a:xfrm>
            <a:off x="8272814" y="4198950"/>
            <a:ext cx="1151291" cy="687881"/>
          </a:xfrm>
          <a:prstGeom prst="rect">
            <a:avLst/>
          </a:prstGeom>
        </p:spPr>
        <p:txBody>
          <a:bodyPr wrap="square">
            <a:spAutoFit/>
          </a:bodyPr>
          <a:lstStyle/>
          <a:p>
            <a:pPr lvl="0" algn="ctr" defTabSz="1066800">
              <a:lnSpc>
                <a:spcPct val="90000"/>
              </a:lnSpc>
              <a:spcBef>
                <a:spcPct val="0"/>
              </a:spcBef>
              <a:spcAft>
                <a:spcPct val="35000"/>
              </a:spcAft>
            </a:pPr>
            <a:r>
              <a:rPr lang="zh-CN" altLang="en-US" b="1" dirty="0">
                <a:solidFill>
                  <a:srgbClr val="FF0000"/>
                </a:solidFill>
                <a:latin typeface="+mn-ea"/>
              </a:rPr>
              <a:t>环境的不</a:t>
            </a:r>
            <a:endParaRPr lang="en-US" altLang="zh-CN" b="1" dirty="0">
              <a:solidFill>
                <a:srgbClr val="FF0000"/>
              </a:solidFill>
              <a:latin typeface="+mn-ea"/>
            </a:endParaRPr>
          </a:p>
          <a:p>
            <a:pPr lvl="0" algn="ctr" defTabSz="1066800">
              <a:lnSpc>
                <a:spcPct val="90000"/>
              </a:lnSpc>
              <a:spcBef>
                <a:spcPct val="0"/>
              </a:spcBef>
              <a:spcAft>
                <a:spcPct val="35000"/>
              </a:spcAft>
            </a:pPr>
            <a:r>
              <a:rPr lang="zh-CN" altLang="en-US" b="1" dirty="0">
                <a:solidFill>
                  <a:srgbClr val="FF0000"/>
                </a:solidFill>
                <a:latin typeface="+mn-ea"/>
              </a:rPr>
              <a:t>安全条件</a:t>
            </a:r>
          </a:p>
        </p:txBody>
      </p:sp>
      <p:sp>
        <p:nvSpPr>
          <p:cNvPr id="23" name="矩形 22"/>
          <p:cNvSpPr/>
          <p:nvPr/>
        </p:nvSpPr>
        <p:spPr>
          <a:xfrm>
            <a:off x="8287806" y="2286784"/>
            <a:ext cx="1160293" cy="687881"/>
          </a:xfrm>
          <a:prstGeom prst="rect">
            <a:avLst/>
          </a:prstGeom>
        </p:spPr>
        <p:txBody>
          <a:bodyPr wrap="square">
            <a:spAutoFit/>
          </a:bodyPr>
          <a:lstStyle/>
          <a:p>
            <a:pPr lvl="0" algn="ctr" defTabSz="1066800">
              <a:lnSpc>
                <a:spcPct val="90000"/>
              </a:lnSpc>
              <a:spcBef>
                <a:spcPct val="0"/>
              </a:spcBef>
              <a:spcAft>
                <a:spcPct val="35000"/>
              </a:spcAft>
            </a:pPr>
            <a:r>
              <a:rPr lang="zh-CN" altLang="en-US" b="1" dirty="0">
                <a:solidFill>
                  <a:srgbClr val="FF0000"/>
                </a:solidFill>
                <a:latin typeface="+mn-ea"/>
              </a:rPr>
              <a:t>人的不</a:t>
            </a:r>
            <a:endParaRPr lang="en-US" altLang="zh-CN" b="1" dirty="0">
              <a:solidFill>
                <a:srgbClr val="FF0000"/>
              </a:solidFill>
              <a:latin typeface="+mn-ea"/>
            </a:endParaRPr>
          </a:p>
          <a:p>
            <a:pPr lvl="0" algn="ctr" defTabSz="1066800">
              <a:lnSpc>
                <a:spcPct val="90000"/>
              </a:lnSpc>
              <a:spcBef>
                <a:spcPct val="0"/>
              </a:spcBef>
              <a:spcAft>
                <a:spcPct val="35000"/>
              </a:spcAft>
            </a:pPr>
            <a:r>
              <a:rPr lang="zh-CN" altLang="en-US" b="1" dirty="0">
                <a:solidFill>
                  <a:srgbClr val="FF0000"/>
                </a:solidFill>
                <a:latin typeface="+mn-ea"/>
              </a:rPr>
              <a:t>安全行为</a:t>
            </a:r>
          </a:p>
        </p:txBody>
      </p:sp>
      <p:sp>
        <p:nvSpPr>
          <p:cNvPr id="24" name="椭圆 23">
            <a:extLst>
              <a:ext uri="{FF2B5EF4-FFF2-40B4-BE49-F238E27FC236}">
                <a16:creationId xmlns="" xmlns:a16="http://schemas.microsoft.com/office/drawing/2014/main" id="{6E2EE6C1-1755-4C1C-82BC-BC132DD7A490}"/>
              </a:ext>
            </a:extLst>
          </p:cNvPr>
          <p:cNvSpPr/>
          <p:nvPr/>
        </p:nvSpPr>
        <p:spPr>
          <a:xfrm>
            <a:off x="9084820" y="2767033"/>
            <a:ext cx="1657737" cy="1610771"/>
          </a:xfrm>
          <a:prstGeom prst="ellipse">
            <a:avLst/>
          </a:prstGeom>
          <a:ln>
            <a:noFill/>
          </a:ln>
          <a:effectLst>
            <a:glow rad="127000">
              <a:schemeClr val="accent1"/>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zh-CN" altLang="en-US" sz="2500" b="1" i="1" dirty="0">
                <a:effectLst>
                  <a:outerShdw blurRad="38100" dist="38100" dir="2700000" algn="tl">
                    <a:srgbClr val="000000">
                      <a:alpha val="43137"/>
                    </a:srgbClr>
                  </a:outerShdw>
                </a:effectLst>
              </a:rPr>
              <a:t>实验室</a:t>
            </a:r>
            <a:endParaRPr lang="en-US" altLang="zh-CN" sz="2500" b="1" i="1" dirty="0">
              <a:effectLst>
                <a:outerShdw blurRad="38100" dist="38100" dir="2700000" algn="tl">
                  <a:srgbClr val="000000">
                    <a:alpha val="43137"/>
                  </a:srgbClr>
                </a:outerShdw>
              </a:effectLst>
            </a:endParaRPr>
          </a:p>
          <a:p>
            <a:pPr algn="ctr"/>
            <a:r>
              <a:rPr lang="zh-CN" altLang="en-US" sz="2500" b="1" i="1" dirty="0">
                <a:effectLst>
                  <a:outerShdw blurRad="38100" dist="38100" dir="2700000" algn="tl">
                    <a:srgbClr val="000000">
                      <a:alpha val="43137"/>
                    </a:srgbClr>
                  </a:outerShdw>
                </a:effectLst>
              </a:rPr>
              <a:t>事故</a:t>
            </a:r>
          </a:p>
        </p:txBody>
      </p:sp>
      <p:sp>
        <p:nvSpPr>
          <p:cNvPr id="2" name="矩形 1"/>
          <p:cNvSpPr/>
          <p:nvPr/>
        </p:nvSpPr>
        <p:spPr>
          <a:xfrm>
            <a:off x="8669616" y="1052736"/>
            <a:ext cx="2132315" cy="455253"/>
          </a:xfrm>
          <a:prstGeom prst="rect">
            <a:avLst/>
          </a:prstGeom>
        </p:spPr>
        <p:txBody>
          <a:bodyPr wrap="none">
            <a:spAutoFit/>
          </a:bodyPr>
          <a:lstStyle/>
          <a:p>
            <a:pPr lvl="0">
              <a:lnSpc>
                <a:spcPct val="150000"/>
              </a:lnSpc>
              <a:spcBef>
                <a:spcPts val="0"/>
              </a:spcBef>
              <a:buFont typeface="Wingdings" panose="05000000000000000000" pitchFamily="2" charset="2"/>
              <a:buChar char="p"/>
            </a:pPr>
            <a:r>
              <a:rPr lang="zh-CN" altLang="en-US" b="1" dirty="0" smtClean="0">
                <a:solidFill>
                  <a:srgbClr val="FF0000"/>
                </a:solidFill>
                <a:latin typeface="Times New Roman" panose="02020603050405020304" pitchFamily="18" charset="0"/>
                <a:ea typeface="黑体" pitchFamily="2" charset="-122"/>
                <a:cs typeface="Times New Roman" panose="02020603050405020304" pitchFamily="18" charset="0"/>
              </a:rPr>
              <a:t>  事故隐患</a:t>
            </a:r>
            <a:r>
              <a:rPr lang="zh-CN" altLang="en-US" b="1" dirty="0">
                <a:solidFill>
                  <a:srgbClr val="FF0000"/>
                </a:solidFill>
                <a:latin typeface="Times New Roman" panose="02020603050405020304" pitchFamily="18" charset="0"/>
                <a:ea typeface="黑体" pitchFamily="2" charset="-122"/>
                <a:cs typeface="Times New Roman" panose="02020603050405020304" pitchFamily="18" charset="0"/>
              </a:rPr>
              <a:t>四要素</a:t>
            </a:r>
            <a:endParaRPr lang="zh-CN" altLang="en-US" b="1" dirty="0">
              <a:solidFill>
                <a:srgbClr val="002060"/>
              </a:solidFill>
              <a:latin typeface="Times New Roman" panose="02020603050405020304" pitchFamily="18" charset="0"/>
              <a:ea typeface="黑体" pitchFamily="2" charset="-122"/>
              <a:cs typeface="Times New Roman" panose="02020603050405020304" pitchFamily="18" charset="0"/>
            </a:endParaRPr>
          </a:p>
        </p:txBody>
      </p:sp>
      <p:sp>
        <p:nvSpPr>
          <p:cNvPr id="27" name="内容占位符 2"/>
          <p:cNvSpPr txBox="1">
            <a:spLocks/>
          </p:cNvSpPr>
          <p:nvPr/>
        </p:nvSpPr>
        <p:spPr>
          <a:xfrm>
            <a:off x="7448490" y="5494089"/>
            <a:ext cx="4635266" cy="481162"/>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sz="1800" dirty="0">
                <a:solidFill>
                  <a:srgbClr val="FF0000"/>
                </a:solidFill>
                <a:latin typeface="仿宋" panose="02010609060101010101" pitchFamily="49" charset="-122"/>
                <a:ea typeface="仿宋" panose="02010609060101010101" pitchFamily="49" charset="-122"/>
              </a:rPr>
              <a:t>88%</a:t>
            </a:r>
            <a:r>
              <a:rPr lang="zh-CN" altLang="en-US" sz="1800" dirty="0">
                <a:solidFill>
                  <a:srgbClr val="FF0000"/>
                </a:solidFill>
                <a:latin typeface="仿宋" panose="02010609060101010101" pitchFamily="49" charset="-122"/>
                <a:ea typeface="仿宋" panose="02010609060101010101" pitchFamily="49" charset="-122"/>
              </a:rPr>
              <a:t>的实验室安全事故</a:t>
            </a:r>
            <a:r>
              <a:rPr lang="zh-CN" altLang="en-US" sz="1800" dirty="0" smtClean="0">
                <a:solidFill>
                  <a:srgbClr val="FF0000"/>
                </a:solidFill>
                <a:latin typeface="仿宋" panose="02010609060101010101" pitchFamily="49" charset="-122"/>
                <a:ea typeface="仿宋" panose="02010609060101010101" pitchFamily="49" charset="-122"/>
              </a:rPr>
              <a:t>是人为</a:t>
            </a:r>
            <a:r>
              <a:rPr lang="zh-CN" altLang="en-US" sz="1800" dirty="0">
                <a:solidFill>
                  <a:srgbClr val="FF0000"/>
                </a:solidFill>
                <a:latin typeface="仿宋" panose="02010609060101010101" pitchFamily="49" charset="-122"/>
                <a:ea typeface="仿宋" panose="02010609060101010101" pitchFamily="49" charset="-122"/>
              </a:rPr>
              <a:t>因素造成的</a:t>
            </a:r>
            <a:r>
              <a:rPr lang="zh-CN" altLang="en-US" sz="1800" dirty="0" smtClean="0">
                <a:solidFill>
                  <a:srgbClr val="FF0000"/>
                </a:solidFill>
                <a:latin typeface="仿宋" panose="02010609060101010101" pitchFamily="49" charset="-122"/>
                <a:ea typeface="仿宋" panose="02010609060101010101" pitchFamily="49" charset="-122"/>
              </a:rPr>
              <a:t>！</a:t>
            </a:r>
            <a:endParaRPr lang="en-US" altLang="zh-CN" sz="1800" dirty="0" smtClean="0">
              <a:solidFill>
                <a:srgbClr val="FF0000"/>
              </a:solidFill>
              <a:latin typeface="仿宋" panose="02010609060101010101" pitchFamily="49" charset="-122"/>
              <a:ea typeface="仿宋" panose="02010609060101010101" pitchFamily="49" charset="-122"/>
            </a:endParaRPr>
          </a:p>
        </p:txBody>
      </p:sp>
      <p:sp>
        <p:nvSpPr>
          <p:cNvPr id="28" name="内容占位符 2"/>
          <p:cNvSpPr txBox="1">
            <a:spLocks/>
          </p:cNvSpPr>
          <p:nvPr/>
        </p:nvSpPr>
        <p:spPr>
          <a:xfrm>
            <a:off x="3133881" y="6177833"/>
            <a:ext cx="5950939" cy="535070"/>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800" dirty="0">
                <a:solidFill>
                  <a:srgbClr val="FF0000"/>
                </a:solidFill>
                <a:latin typeface="仿宋" panose="02010609060101010101" pitchFamily="49" charset="-122"/>
                <a:ea typeface="仿宋" panose="02010609060101010101" pitchFamily="49" charset="-122"/>
              </a:rPr>
              <a:t>在数量</a:t>
            </a:r>
            <a:r>
              <a:rPr lang="zh-CN" altLang="en-US" sz="1800" dirty="0" smtClean="0">
                <a:solidFill>
                  <a:srgbClr val="FF0000"/>
                </a:solidFill>
                <a:latin typeface="仿宋" panose="02010609060101010101" pitchFamily="49" charset="-122"/>
                <a:ea typeface="仿宋" panose="02010609060101010101" pitchFamily="49" charset="-122"/>
              </a:rPr>
              <a:t>上</a:t>
            </a:r>
            <a:r>
              <a:rPr lang="zh-CN" altLang="en-US" sz="1800" dirty="0" smtClean="0">
                <a:solidFill>
                  <a:srgbClr val="FF0000"/>
                </a:solidFill>
                <a:latin typeface="仿宋" panose="02010609060101010101" pitchFamily="49" charset="-122"/>
                <a:ea typeface="仿宋" panose="02010609060101010101" pitchFamily="49" charset="-122"/>
              </a:rPr>
              <a:t>，</a:t>
            </a:r>
            <a:r>
              <a:rPr lang="zh-CN" altLang="en-US" sz="1800" dirty="0" smtClean="0">
                <a:solidFill>
                  <a:srgbClr val="FF0000"/>
                </a:solidFill>
                <a:latin typeface="仿宋" panose="02010609060101010101" pitchFamily="49" charset="-122"/>
                <a:ea typeface="仿宋" panose="02010609060101010101" pitchFamily="49" charset="-122"/>
              </a:rPr>
              <a:t>隐患与</a:t>
            </a:r>
            <a:r>
              <a:rPr lang="zh-CN" altLang="en-US" sz="1800" dirty="0">
                <a:solidFill>
                  <a:srgbClr val="FF0000"/>
                </a:solidFill>
                <a:latin typeface="仿宋" panose="02010609060101010101" pitchFamily="49" charset="-122"/>
                <a:ea typeface="仿宋" panose="02010609060101010101" pitchFamily="49" charset="-122"/>
              </a:rPr>
              <a:t>事故</a:t>
            </a:r>
            <a:r>
              <a:rPr lang="zh-CN" altLang="en-US" sz="1800" dirty="0" smtClean="0">
                <a:solidFill>
                  <a:srgbClr val="FF0000"/>
                </a:solidFill>
                <a:latin typeface="仿宋" panose="02010609060101010101" pitchFamily="49" charset="-122"/>
                <a:ea typeface="仿宋" panose="02010609060101010101" pitchFamily="49" charset="-122"/>
              </a:rPr>
              <a:t>存在</a:t>
            </a:r>
            <a:r>
              <a:rPr lang="zh-CN" altLang="en-US" sz="1800" dirty="0" smtClean="0">
                <a:solidFill>
                  <a:srgbClr val="FF0000"/>
                </a:solidFill>
                <a:latin typeface="仿宋" panose="02010609060101010101" pitchFamily="49" charset="-122"/>
                <a:ea typeface="仿宋" panose="02010609060101010101" pitchFamily="49" charset="-122"/>
              </a:rPr>
              <a:t>比例关系</a:t>
            </a:r>
            <a:r>
              <a:rPr lang="en-US" altLang="zh-CN" sz="1800" dirty="0" smtClean="0">
                <a:solidFill>
                  <a:srgbClr val="FF0000"/>
                </a:solidFill>
                <a:latin typeface="仿宋" panose="02010609060101010101" pitchFamily="49" charset="-122"/>
                <a:ea typeface="仿宋" panose="02010609060101010101" pitchFamily="49" charset="-122"/>
              </a:rPr>
              <a:t>    </a:t>
            </a:r>
            <a:r>
              <a:rPr lang="zh-CN" altLang="en-US" sz="1800" dirty="0" smtClean="0">
                <a:solidFill>
                  <a:srgbClr val="FF0000"/>
                </a:solidFill>
                <a:latin typeface="仿宋" panose="02010609060101010101" pitchFamily="49" charset="-122"/>
                <a:ea typeface="仿宋" panose="02010609060101010101" pitchFamily="49" charset="-122"/>
              </a:rPr>
              <a:t>海因里希</a:t>
            </a:r>
            <a:r>
              <a:rPr lang="zh-CN" altLang="en-US" sz="1800" dirty="0">
                <a:solidFill>
                  <a:srgbClr val="FF0000"/>
                </a:solidFill>
                <a:latin typeface="仿宋" panose="02010609060101010101" pitchFamily="49" charset="-122"/>
                <a:ea typeface="仿宋" panose="02010609060101010101" pitchFamily="49" charset="-122"/>
              </a:rPr>
              <a:t>法则</a:t>
            </a:r>
            <a:endParaRPr lang="en-US" altLang="zh-CN" sz="1800" dirty="0" smtClean="0">
              <a:solidFill>
                <a:srgbClr val="FF0000"/>
              </a:solidFill>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10766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childTnLst>
                          </p:cTn>
                        </p:par>
                        <p:par>
                          <p:cTn id="38" fill="hold">
                            <p:stCondLst>
                              <p:cond delay="1000"/>
                            </p:stCondLst>
                            <p:childTnLst>
                              <p:par>
                                <p:cTn id="39" presetID="6" presetClass="entr" presetSubtype="16"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500"/>
                                        <p:tgtEl>
                                          <p:spTgt spid="15"/>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par>
                          <p:cTn id="44" fill="hold">
                            <p:stCondLst>
                              <p:cond delay="1500"/>
                            </p:stCondLst>
                            <p:childTnLst>
                              <p:par>
                                <p:cTn id="45" presetID="10" presetClass="entr" presetSubtype="0" fill="hold" grpId="0" nodeType="afterEffect">
                                  <p:stCondLst>
                                    <p:cond delay="100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par>
                          <p:cTn id="48" fill="hold">
                            <p:stCondLst>
                              <p:cond delay="3000"/>
                            </p:stCondLst>
                            <p:childTnLst>
                              <p:par>
                                <p:cTn id="49" presetID="21" presetClass="entr" presetSubtype="1"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heel(1)">
                                      <p:cBhvr>
                                        <p:cTn id="51" dur="500"/>
                                        <p:tgtEl>
                                          <p:spTgt spid="17"/>
                                        </p:tgtEl>
                                      </p:cBhvr>
                                    </p:animEffect>
                                  </p:childTnLst>
                                </p:cTn>
                              </p:par>
                            </p:childTnLst>
                          </p:cTn>
                        </p:par>
                        <p:par>
                          <p:cTn id="52" fill="hold">
                            <p:stCondLst>
                              <p:cond delay="3500"/>
                            </p:stCondLst>
                            <p:childTnLst>
                              <p:par>
                                <p:cTn id="53" presetID="6" presetClass="entr" presetSubtype="32" fill="hold" grpId="0" nodeType="afterEffect">
                                  <p:stCondLst>
                                    <p:cond delay="1000"/>
                                  </p:stCondLst>
                                  <p:childTnLst>
                                    <p:set>
                                      <p:cBhvr>
                                        <p:cTn id="54" dur="1" fill="hold">
                                          <p:stCondLst>
                                            <p:cond delay="0"/>
                                          </p:stCondLst>
                                        </p:cTn>
                                        <p:tgtEl>
                                          <p:spTgt spid="14"/>
                                        </p:tgtEl>
                                        <p:attrNameLst>
                                          <p:attrName>style.visibility</p:attrName>
                                        </p:attrNameLst>
                                      </p:cBhvr>
                                      <p:to>
                                        <p:strVal val="visible"/>
                                      </p:to>
                                    </p:set>
                                    <p:animEffect transition="in" filter="circle(out)">
                                      <p:cBhvr>
                                        <p:cTn id="55" dur="500"/>
                                        <p:tgtEl>
                                          <p:spTgt spid="14"/>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73">
                                          <p:stCondLst>
                                            <p:cond delay="0"/>
                                          </p:stCondLst>
                                        </p:cTn>
                                        <p:tgtEl>
                                          <p:spTgt spid="13"/>
                                        </p:tgtEl>
                                      </p:cBhvr>
                                    </p:animEffect>
                                    <p:anim calcmode="lin" valueType="num">
                                      <p:cBhvr>
                                        <p:cTn id="63" dur="228"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4" dur="83"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5" dur="83" tmFilter="0, 0; 0.125,0.2665; 0.25,0.4; 0.375,0.465; 0.5,0.5;  0.625,0.535; 0.75,0.6; 0.875,0.7335; 1,1">
                                          <p:stCondLst>
                                            <p:cond delay="83"/>
                                          </p:stCondLst>
                                        </p:cTn>
                                        <p:tgtEl>
                                          <p:spTgt spid="13"/>
                                        </p:tgtEl>
                                        <p:attrNameLst>
                                          <p:attrName>ppt_y</p:attrName>
                                        </p:attrNameLst>
                                      </p:cBhvr>
                                      <p:tavLst>
                                        <p:tav tm="0" fmla="#ppt_y-sin(pi*$)/9">
                                          <p:val>
                                            <p:fltVal val="0"/>
                                          </p:val>
                                        </p:tav>
                                        <p:tav tm="100000">
                                          <p:val>
                                            <p:fltVal val="1"/>
                                          </p:val>
                                        </p:tav>
                                      </p:tavLst>
                                    </p:anim>
                                    <p:anim calcmode="lin" valueType="num">
                                      <p:cBhvr>
                                        <p:cTn id="66" dur="42" tmFilter="0, 0; 0.125,0.2665; 0.25,0.4; 0.375,0.465; 0.5,0.5;  0.625,0.535; 0.75,0.6; 0.875,0.7335; 1,1">
                                          <p:stCondLst>
                                            <p:cond delay="166"/>
                                          </p:stCondLst>
                                        </p:cTn>
                                        <p:tgtEl>
                                          <p:spTgt spid="13"/>
                                        </p:tgtEl>
                                        <p:attrNameLst>
                                          <p:attrName>ppt_y</p:attrName>
                                        </p:attrNameLst>
                                      </p:cBhvr>
                                      <p:tavLst>
                                        <p:tav tm="0" fmla="#ppt_y-sin(pi*$)/27">
                                          <p:val>
                                            <p:fltVal val="0"/>
                                          </p:val>
                                        </p:tav>
                                        <p:tav tm="100000">
                                          <p:val>
                                            <p:fltVal val="1"/>
                                          </p:val>
                                        </p:tav>
                                      </p:tavLst>
                                    </p:anim>
                                    <p:anim calcmode="lin" valueType="num">
                                      <p:cBhvr>
                                        <p:cTn id="67" dur="21" tmFilter="0, 0; 0.125,0.2665; 0.25,0.4; 0.375,0.465; 0.5,0.5;  0.625,0.535; 0.75,0.6; 0.875,0.7335; 1,1">
                                          <p:stCondLst>
                                            <p:cond delay="207"/>
                                          </p:stCondLst>
                                        </p:cTn>
                                        <p:tgtEl>
                                          <p:spTgt spid="13"/>
                                        </p:tgtEl>
                                        <p:attrNameLst>
                                          <p:attrName>ppt_y</p:attrName>
                                        </p:attrNameLst>
                                      </p:cBhvr>
                                      <p:tavLst>
                                        <p:tav tm="0" fmla="#ppt_y-sin(pi*$)/81">
                                          <p:val>
                                            <p:fltVal val="0"/>
                                          </p:val>
                                        </p:tav>
                                        <p:tav tm="100000">
                                          <p:val>
                                            <p:fltVal val="1"/>
                                          </p:val>
                                        </p:tav>
                                      </p:tavLst>
                                    </p:anim>
                                    <p:animScale>
                                      <p:cBhvr>
                                        <p:cTn id="68" dur="4">
                                          <p:stCondLst>
                                            <p:cond delay="81"/>
                                          </p:stCondLst>
                                        </p:cTn>
                                        <p:tgtEl>
                                          <p:spTgt spid="13"/>
                                        </p:tgtEl>
                                      </p:cBhvr>
                                      <p:to x="100000" y="60000"/>
                                    </p:animScale>
                                    <p:animScale>
                                      <p:cBhvr>
                                        <p:cTn id="69" dur="21" decel="50000">
                                          <p:stCondLst>
                                            <p:cond delay="85"/>
                                          </p:stCondLst>
                                        </p:cTn>
                                        <p:tgtEl>
                                          <p:spTgt spid="13"/>
                                        </p:tgtEl>
                                      </p:cBhvr>
                                      <p:to x="100000" y="100000"/>
                                    </p:animScale>
                                    <p:animScale>
                                      <p:cBhvr>
                                        <p:cTn id="70" dur="4">
                                          <p:stCondLst>
                                            <p:cond delay="164"/>
                                          </p:stCondLst>
                                        </p:cTn>
                                        <p:tgtEl>
                                          <p:spTgt spid="13"/>
                                        </p:tgtEl>
                                      </p:cBhvr>
                                      <p:to x="100000" y="80000"/>
                                    </p:animScale>
                                    <p:animScale>
                                      <p:cBhvr>
                                        <p:cTn id="71" dur="21" decel="50000">
                                          <p:stCondLst>
                                            <p:cond delay="168"/>
                                          </p:stCondLst>
                                        </p:cTn>
                                        <p:tgtEl>
                                          <p:spTgt spid="13"/>
                                        </p:tgtEl>
                                      </p:cBhvr>
                                      <p:to x="100000" y="100000"/>
                                    </p:animScale>
                                    <p:animScale>
                                      <p:cBhvr>
                                        <p:cTn id="72" dur="4">
                                          <p:stCondLst>
                                            <p:cond delay="205"/>
                                          </p:stCondLst>
                                        </p:cTn>
                                        <p:tgtEl>
                                          <p:spTgt spid="13"/>
                                        </p:tgtEl>
                                      </p:cBhvr>
                                      <p:to x="100000" y="90000"/>
                                    </p:animScale>
                                    <p:animScale>
                                      <p:cBhvr>
                                        <p:cTn id="73" dur="21" decel="50000">
                                          <p:stCondLst>
                                            <p:cond delay="209"/>
                                          </p:stCondLst>
                                        </p:cTn>
                                        <p:tgtEl>
                                          <p:spTgt spid="13"/>
                                        </p:tgtEl>
                                      </p:cBhvr>
                                      <p:to x="100000" y="100000"/>
                                    </p:animScale>
                                    <p:animScale>
                                      <p:cBhvr>
                                        <p:cTn id="74" dur="4">
                                          <p:stCondLst>
                                            <p:cond delay="226"/>
                                          </p:stCondLst>
                                        </p:cTn>
                                        <p:tgtEl>
                                          <p:spTgt spid="13"/>
                                        </p:tgtEl>
                                      </p:cBhvr>
                                      <p:to x="100000" y="95000"/>
                                    </p:animScale>
                                    <p:animScale>
                                      <p:cBhvr>
                                        <p:cTn id="75" dur="21" decel="50000">
                                          <p:stCondLst>
                                            <p:cond delay="230"/>
                                          </p:stCondLst>
                                        </p:cTn>
                                        <p:tgtEl>
                                          <p:spTgt spid="13"/>
                                        </p:tgtEl>
                                      </p:cBhvr>
                                      <p:to x="100000" y="100000"/>
                                    </p:animScale>
                                  </p:childTnLst>
                                </p:cTn>
                              </p:par>
                            </p:childTnLst>
                          </p:cTn>
                        </p:par>
                        <p:par>
                          <p:cTn id="76" fill="hold">
                            <p:stCondLst>
                              <p:cond delay="251"/>
                            </p:stCondLst>
                            <p:childTnLst>
                              <p:par>
                                <p:cTn id="77" presetID="6" presetClass="entr" presetSubtype="32" fill="hold" grpId="0" nodeType="afterEffect">
                                  <p:stCondLst>
                                    <p:cond delay="1000"/>
                                  </p:stCondLst>
                                  <p:childTnLst>
                                    <p:set>
                                      <p:cBhvr>
                                        <p:cTn id="78" dur="1" fill="hold">
                                          <p:stCondLst>
                                            <p:cond delay="0"/>
                                          </p:stCondLst>
                                        </p:cTn>
                                        <p:tgtEl>
                                          <p:spTgt spid="24"/>
                                        </p:tgtEl>
                                        <p:attrNameLst>
                                          <p:attrName>style.visibility</p:attrName>
                                        </p:attrNameLst>
                                      </p:cBhvr>
                                      <p:to>
                                        <p:strVal val="visible"/>
                                      </p:to>
                                    </p:set>
                                    <p:animEffect transition="in" filter="circle(out)">
                                      <p:cBhvr>
                                        <p:cTn id="79" dur="500"/>
                                        <p:tgtEl>
                                          <p:spTgt spid="24"/>
                                        </p:tgtEl>
                                      </p:cBhvr>
                                    </p:animEffect>
                                  </p:childTnLst>
                                </p:cTn>
                              </p:par>
                            </p:childTnLst>
                          </p:cTn>
                        </p:par>
                        <p:par>
                          <p:cTn id="80" fill="hold">
                            <p:stCondLst>
                              <p:cond delay="1751"/>
                            </p:stCondLst>
                            <p:childTnLst>
                              <p:par>
                                <p:cTn id="81" presetID="22" presetClass="entr" presetSubtype="8" fill="hold" grpId="0" nodeType="after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left)">
                                      <p:cBhvr>
                                        <p:cTn id="83" dur="500"/>
                                        <p:tgtEl>
                                          <p:spTgt spid="2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wipe(left)">
                                      <p:cBhvr>
                                        <p:cTn id="8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animBg="1"/>
      <p:bldP spid="15" grpId="0" animBg="1"/>
      <p:bldP spid="16" grpId="0" animBg="1"/>
      <p:bldP spid="17" grpId="0" animBg="1"/>
      <p:bldP spid="20" grpId="0"/>
      <p:bldP spid="21" grpId="0"/>
      <p:bldP spid="22" grpId="0"/>
      <p:bldP spid="23" grpId="0"/>
      <p:bldP spid="24" grpId="0" animBg="1"/>
      <p:bldP spid="2" grpId="0"/>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880145"/>
            <a:ext cx="6984775" cy="5861223"/>
          </a:xfrm>
        </p:spPr>
        <p:txBody>
          <a:bodyPr>
            <a:normAutofit/>
          </a:bodyPr>
          <a:lstStyle/>
          <a:p>
            <a:pPr lvl="0">
              <a:lnSpc>
                <a:spcPct val="150000"/>
              </a:lnSpc>
              <a:spcBef>
                <a:spcPts val="0"/>
              </a:spcBef>
              <a:buFont typeface="Wingdings" panose="05000000000000000000" pitchFamily="2" charset="2"/>
              <a:buChar char="p"/>
            </a:pP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海因里希</a:t>
            </a:r>
            <a:r>
              <a:rPr lang="zh-CN" altLang="en-US" sz="1800" b="1" dirty="0">
                <a:solidFill>
                  <a:srgbClr val="FF0000"/>
                </a:solidFill>
                <a:latin typeface="Times New Roman" panose="02020603050405020304" pitchFamily="18" charset="0"/>
                <a:ea typeface="黑体" pitchFamily="2" charset="-122"/>
                <a:cs typeface="Times New Roman" panose="02020603050405020304" pitchFamily="18" charset="0"/>
              </a:rPr>
              <a:t>法则</a:t>
            </a:r>
          </a:p>
          <a:p>
            <a:pPr marL="266700" indent="-266700">
              <a:lnSpc>
                <a:spcPct val="150000"/>
              </a:lnSpc>
              <a:spcBef>
                <a:spcPts val="0"/>
              </a:spcBef>
              <a:buFont typeface="Wingdings" panose="05000000000000000000" pitchFamily="2" charset="2"/>
              <a:buChar char="Ø"/>
            </a:pPr>
            <a:r>
              <a:rPr lang="zh-CN" altLang="en-US" sz="1800" b="1" dirty="0" smtClean="0">
                <a:solidFill>
                  <a:srgbClr val="002060"/>
                </a:solidFill>
                <a:latin typeface="仿宋" panose="02010609060101010101" pitchFamily="49" charset="-122"/>
                <a:ea typeface="仿宋" panose="02010609060101010101" pitchFamily="49" charset="-122"/>
              </a:rPr>
              <a:t>美国著名安全工程师海因里希（</a:t>
            </a:r>
            <a:r>
              <a:rPr lang="en-US" altLang="zh-CN" sz="1800" b="1" dirty="0" smtClean="0">
                <a:solidFill>
                  <a:srgbClr val="002060"/>
                </a:solidFill>
                <a:latin typeface="仿宋" panose="02010609060101010101" pitchFamily="49" charset="-122"/>
                <a:ea typeface="仿宋" panose="02010609060101010101" pitchFamily="49" charset="-122"/>
              </a:rPr>
              <a:t>Herbert William Heinrich</a:t>
            </a:r>
            <a:r>
              <a:rPr lang="zh-CN" altLang="en-US" sz="1800" b="1" dirty="0" smtClean="0">
                <a:solidFill>
                  <a:srgbClr val="002060"/>
                </a:solidFill>
                <a:latin typeface="仿宋" panose="02010609060101010101" pitchFamily="49" charset="-122"/>
                <a:ea typeface="仿宋" panose="02010609060101010101" pitchFamily="49" charset="-122"/>
              </a:rPr>
              <a:t>）提出的</a:t>
            </a:r>
            <a:r>
              <a:rPr lang="en-US" altLang="zh-CN" sz="1800" b="1" dirty="0" smtClean="0">
                <a:solidFill>
                  <a:srgbClr val="002060"/>
                </a:solidFill>
                <a:latin typeface="仿宋" panose="02010609060101010101" pitchFamily="49" charset="-122"/>
                <a:ea typeface="仿宋" panose="02010609060101010101" pitchFamily="49" charset="-122"/>
              </a:rPr>
              <a:t>1:29:300</a:t>
            </a:r>
            <a:r>
              <a:rPr lang="zh-CN" altLang="en-US" sz="1800" b="1" dirty="0" smtClean="0">
                <a:solidFill>
                  <a:srgbClr val="002060"/>
                </a:solidFill>
                <a:latin typeface="仿宋" panose="02010609060101010101" pitchFamily="49" charset="-122"/>
                <a:ea typeface="仿宋" panose="02010609060101010101" pitchFamily="49" charset="-122"/>
              </a:rPr>
              <a:t>法则，是经过统计事故的数量得到的比例关系。</a:t>
            </a:r>
            <a:endParaRPr lang="en-US" altLang="zh-CN" sz="1800" b="1" dirty="0" smtClean="0">
              <a:solidFill>
                <a:srgbClr val="002060"/>
              </a:solidFill>
              <a:latin typeface="仿宋" panose="02010609060101010101" pitchFamily="49" charset="-122"/>
              <a:ea typeface="仿宋" panose="02010609060101010101" pitchFamily="49" charset="-122"/>
            </a:endParaRPr>
          </a:p>
          <a:p>
            <a:pPr marL="0" indent="0">
              <a:lnSpc>
                <a:spcPct val="150000"/>
              </a:lnSpc>
              <a:spcBef>
                <a:spcPts val="0"/>
              </a:spcBef>
              <a:buNone/>
            </a:pPr>
            <a:r>
              <a:rPr lang="en-US" altLang="zh-CN" sz="1800" b="1" dirty="0">
                <a:solidFill>
                  <a:srgbClr val="002060"/>
                </a:solidFill>
                <a:latin typeface="仿宋" panose="02010609060101010101" pitchFamily="49" charset="-122"/>
                <a:ea typeface="仿宋" panose="02010609060101010101" pitchFamily="49" charset="-122"/>
              </a:rPr>
              <a:t> </a:t>
            </a:r>
            <a:r>
              <a:rPr lang="en-US" altLang="zh-CN" sz="1800" b="1" dirty="0" smtClean="0">
                <a:solidFill>
                  <a:srgbClr val="002060"/>
                </a:solidFill>
                <a:latin typeface="仿宋" panose="02010609060101010101" pitchFamily="49" charset="-122"/>
                <a:ea typeface="仿宋" panose="02010609060101010101" pitchFamily="49" charset="-122"/>
              </a:rPr>
              <a:t>          1   ——</a:t>
            </a:r>
            <a:r>
              <a:rPr lang="zh-CN" altLang="en-US" sz="1800" b="1" dirty="0" smtClean="0">
                <a:solidFill>
                  <a:srgbClr val="002060"/>
                </a:solidFill>
                <a:latin typeface="仿宋" panose="02010609060101010101" pitchFamily="49" charset="-122"/>
                <a:ea typeface="仿宋" panose="02010609060101010101" pitchFamily="49" charset="-122"/>
              </a:rPr>
              <a:t>重伤、死亡或重大事故</a:t>
            </a:r>
            <a:endParaRPr lang="en-US" altLang="zh-CN" sz="1800" b="1" dirty="0" smtClean="0">
              <a:solidFill>
                <a:srgbClr val="002060"/>
              </a:solidFill>
              <a:latin typeface="仿宋" panose="02010609060101010101" pitchFamily="49" charset="-122"/>
              <a:ea typeface="仿宋" panose="02010609060101010101" pitchFamily="49" charset="-122"/>
            </a:endParaRPr>
          </a:p>
          <a:p>
            <a:pPr marL="0" indent="0">
              <a:lnSpc>
                <a:spcPct val="150000"/>
              </a:lnSpc>
              <a:spcBef>
                <a:spcPts val="0"/>
              </a:spcBef>
              <a:buNone/>
            </a:pPr>
            <a:r>
              <a:rPr lang="en-US" altLang="zh-CN" sz="1800" b="1" dirty="0">
                <a:solidFill>
                  <a:srgbClr val="002060"/>
                </a:solidFill>
                <a:latin typeface="仿宋" panose="02010609060101010101" pitchFamily="49" charset="-122"/>
                <a:ea typeface="仿宋" panose="02010609060101010101" pitchFamily="49" charset="-122"/>
              </a:rPr>
              <a:t> </a:t>
            </a:r>
            <a:r>
              <a:rPr lang="en-US" altLang="zh-CN" sz="1800" b="1" dirty="0" smtClean="0">
                <a:solidFill>
                  <a:srgbClr val="002060"/>
                </a:solidFill>
                <a:latin typeface="仿宋" panose="02010609060101010101" pitchFamily="49" charset="-122"/>
                <a:ea typeface="仿宋" panose="02010609060101010101" pitchFamily="49" charset="-122"/>
              </a:rPr>
              <a:t>         29   ——</a:t>
            </a:r>
            <a:r>
              <a:rPr lang="zh-CN" altLang="en-US" sz="1800" b="1" dirty="0" smtClean="0">
                <a:solidFill>
                  <a:srgbClr val="002060"/>
                </a:solidFill>
                <a:latin typeface="仿宋" panose="02010609060101010101" pitchFamily="49" charset="-122"/>
                <a:ea typeface="仿宋" panose="02010609060101010101" pitchFamily="49" charset="-122"/>
              </a:rPr>
              <a:t>轻伤</a:t>
            </a:r>
            <a:endParaRPr lang="en-US" altLang="zh-CN" sz="1800" b="1" dirty="0" smtClean="0">
              <a:solidFill>
                <a:srgbClr val="002060"/>
              </a:solidFill>
              <a:latin typeface="仿宋" panose="02010609060101010101" pitchFamily="49" charset="-122"/>
              <a:ea typeface="仿宋" panose="02010609060101010101" pitchFamily="49" charset="-122"/>
            </a:endParaRPr>
          </a:p>
          <a:p>
            <a:pPr marL="0" indent="0">
              <a:lnSpc>
                <a:spcPct val="150000"/>
              </a:lnSpc>
              <a:spcBef>
                <a:spcPts val="0"/>
              </a:spcBef>
              <a:spcAft>
                <a:spcPts val="600"/>
              </a:spcAft>
              <a:buNone/>
            </a:pPr>
            <a:r>
              <a:rPr lang="en-US" altLang="zh-CN" sz="1800" b="1" dirty="0">
                <a:solidFill>
                  <a:srgbClr val="002060"/>
                </a:solidFill>
                <a:latin typeface="仿宋" panose="02010609060101010101" pitchFamily="49" charset="-122"/>
                <a:ea typeface="仿宋" panose="02010609060101010101" pitchFamily="49" charset="-122"/>
              </a:rPr>
              <a:t> </a:t>
            </a:r>
            <a:r>
              <a:rPr lang="en-US" altLang="zh-CN" sz="1800" b="1" dirty="0" smtClean="0">
                <a:solidFill>
                  <a:srgbClr val="002060"/>
                </a:solidFill>
                <a:latin typeface="仿宋" panose="02010609060101010101" pitchFamily="49" charset="-122"/>
                <a:ea typeface="仿宋" panose="02010609060101010101" pitchFamily="49" charset="-122"/>
              </a:rPr>
              <a:t>        300   ——</a:t>
            </a:r>
            <a:r>
              <a:rPr lang="zh-CN" altLang="en-US" sz="1800" b="1" dirty="0" smtClean="0">
                <a:solidFill>
                  <a:srgbClr val="002060"/>
                </a:solidFill>
                <a:latin typeface="仿宋" panose="02010609060101010101" pitchFamily="49" charset="-122"/>
                <a:ea typeface="仿宋" panose="02010609060101010101" pitchFamily="49" charset="-122"/>
              </a:rPr>
              <a:t>未遂事故</a:t>
            </a:r>
            <a:endParaRPr lang="en-US" altLang="zh-CN" sz="1800" b="1" dirty="0" smtClean="0">
              <a:solidFill>
                <a:srgbClr val="002060"/>
              </a:solidFill>
              <a:latin typeface="仿宋" panose="02010609060101010101" pitchFamily="49" charset="-122"/>
              <a:ea typeface="仿宋" panose="02010609060101010101" pitchFamily="49" charset="-122"/>
            </a:endParaRPr>
          </a:p>
          <a:p>
            <a:pPr marL="0" indent="0">
              <a:lnSpc>
                <a:spcPct val="150000"/>
              </a:lnSpc>
              <a:spcBef>
                <a:spcPts val="0"/>
              </a:spcBef>
              <a:buNone/>
            </a:pPr>
            <a:r>
              <a:rPr lang="en-US" altLang="zh-CN" sz="1800" b="1" dirty="0" smtClean="0">
                <a:solidFill>
                  <a:srgbClr val="002060"/>
                </a:solidFill>
                <a:latin typeface="仿宋" panose="02010609060101010101" pitchFamily="49" charset="-122"/>
                <a:ea typeface="仿宋" panose="02010609060101010101" pitchFamily="49" charset="-122"/>
              </a:rPr>
              <a:t>        1000… ——</a:t>
            </a:r>
            <a:r>
              <a:rPr lang="zh-CN" altLang="en-US" sz="1800" b="1" dirty="0">
                <a:solidFill>
                  <a:srgbClr val="002060"/>
                </a:solidFill>
                <a:latin typeface="仿宋" panose="02010609060101010101" pitchFamily="49" charset="-122"/>
                <a:ea typeface="仿宋" panose="02010609060101010101" pitchFamily="49" charset="-122"/>
              </a:rPr>
              <a:t>人</a:t>
            </a:r>
            <a:r>
              <a:rPr lang="zh-CN" altLang="en-US" sz="1800" b="1" dirty="0" smtClean="0">
                <a:solidFill>
                  <a:srgbClr val="002060"/>
                </a:solidFill>
                <a:latin typeface="仿宋" panose="02010609060101010101" pitchFamily="49" charset="-122"/>
                <a:ea typeface="仿宋" panose="02010609060101010101" pitchFamily="49" charset="-122"/>
              </a:rPr>
              <a:t>的不安全行为和物的不安全状态（</a:t>
            </a:r>
            <a:r>
              <a:rPr lang="zh-CN" altLang="en-US" sz="1800" b="1" dirty="0" smtClean="0">
                <a:solidFill>
                  <a:srgbClr val="FF0000"/>
                </a:solidFill>
                <a:latin typeface="仿宋" panose="02010609060101010101" pitchFamily="49" charset="-122"/>
                <a:ea typeface="仿宋" panose="02010609060101010101" pitchFamily="49" charset="-122"/>
              </a:rPr>
              <a:t>隐患</a:t>
            </a:r>
            <a:r>
              <a:rPr lang="zh-CN" altLang="en-US" sz="1800" b="1" dirty="0" smtClean="0">
                <a:solidFill>
                  <a:srgbClr val="002060"/>
                </a:solidFill>
                <a:latin typeface="仿宋" panose="02010609060101010101" pitchFamily="49" charset="-122"/>
                <a:ea typeface="仿宋" panose="02010609060101010101" pitchFamily="49" charset="-122"/>
              </a:rPr>
              <a:t>）</a:t>
            </a:r>
            <a:r>
              <a:rPr lang="en-US" altLang="zh-CN" sz="1800" b="1" dirty="0" smtClean="0">
                <a:solidFill>
                  <a:srgbClr val="002060"/>
                </a:solidFill>
                <a:latin typeface="仿宋" panose="02010609060101010101" pitchFamily="49" charset="-122"/>
                <a:ea typeface="仿宋" panose="02010609060101010101" pitchFamily="49" charset="-122"/>
              </a:rPr>
              <a:t> </a:t>
            </a:r>
          </a:p>
          <a:p>
            <a:pPr marL="266700" indent="-266700">
              <a:lnSpc>
                <a:spcPct val="150000"/>
              </a:lnSpc>
              <a:spcBef>
                <a:spcPts val="0"/>
              </a:spcBef>
              <a:buFont typeface="Wingdings" panose="05000000000000000000" pitchFamily="2" charset="2"/>
              <a:buChar char="Ø"/>
            </a:pPr>
            <a:r>
              <a:rPr lang="zh-CN" altLang="en-US" sz="1800" b="1" dirty="0" smtClean="0">
                <a:solidFill>
                  <a:srgbClr val="002060"/>
                </a:solidFill>
                <a:latin typeface="仿宋" panose="02010609060101010101" pitchFamily="49" charset="-122"/>
                <a:ea typeface="仿宋" panose="02010609060101010101" pitchFamily="49" charset="-122"/>
              </a:rPr>
              <a:t>两点启示：</a:t>
            </a:r>
            <a:endParaRPr lang="en-US" altLang="zh-CN" sz="1800" b="1" dirty="0" smtClean="0">
              <a:solidFill>
                <a:srgbClr val="002060"/>
              </a:solidFill>
              <a:latin typeface="仿宋" panose="02010609060101010101" pitchFamily="49" charset="-122"/>
              <a:ea typeface="仿宋" panose="02010609060101010101" pitchFamily="49" charset="-122"/>
            </a:endParaRPr>
          </a:p>
          <a:p>
            <a:pPr marL="628650" indent="-285750">
              <a:lnSpc>
                <a:spcPct val="130000"/>
              </a:lnSpc>
              <a:spcBef>
                <a:spcPts val="0"/>
              </a:spcBef>
              <a:buFont typeface="Wingdings" panose="05000000000000000000" pitchFamily="2" charset="2"/>
              <a:buChar char="ü"/>
            </a:pPr>
            <a:r>
              <a:rPr lang="zh-CN" altLang="en-US" sz="1800" b="1" dirty="0">
                <a:solidFill>
                  <a:srgbClr val="FF0000"/>
                </a:solidFill>
                <a:latin typeface="仿宋" panose="02010609060101010101" pitchFamily="49" charset="-122"/>
                <a:ea typeface="仿宋" panose="02010609060101010101" pitchFamily="49" charset="-122"/>
              </a:rPr>
              <a:t>事故</a:t>
            </a:r>
            <a:r>
              <a:rPr lang="zh-CN" altLang="en-US" sz="1800" b="1" dirty="0">
                <a:solidFill>
                  <a:srgbClr val="002060"/>
                </a:solidFill>
                <a:latin typeface="仿宋" panose="02010609060101010101" pitchFamily="49" charset="-122"/>
                <a:ea typeface="仿宋" panose="02010609060101010101" pitchFamily="49" charset="-122"/>
              </a:rPr>
              <a:t>的发生</a:t>
            </a:r>
            <a:r>
              <a:rPr lang="zh-CN" altLang="en-US" sz="1800" b="1" dirty="0" smtClean="0">
                <a:solidFill>
                  <a:srgbClr val="FF0000"/>
                </a:solidFill>
                <a:latin typeface="仿宋" panose="02010609060101010101" pitchFamily="49" charset="-122"/>
                <a:ea typeface="仿宋" panose="02010609060101010101" pitchFamily="49" charset="-122"/>
              </a:rPr>
              <a:t>是隐患数量积累</a:t>
            </a:r>
            <a:r>
              <a:rPr lang="zh-CN" altLang="en-US" sz="1800" b="1" dirty="0">
                <a:solidFill>
                  <a:srgbClr val="002060"/>
                </a:solidFill>
                <a:latin typeface="仿宋" panose="02010609060101010101" pitchFamily="49" charset="-122"/>
                <a:ea typeface="仿宋" panose="02010609060101010101" pitchFamily="49" charset="-122"/>
              </a:rPr>
              <a:t>的结果，一次大事故背后肯定存在着众多的征兆；</a:t>
            </a:r>
          </a:p>
          <a:p>
            <a:pPr marL="628650" indent="-285750">
              <a:lnSpc>
                <a:spcPct val="130000"/>
              </a:lnSpc>
              <a:spcBef>
                <a:spcPts val="0"/>
              </a:spcBef>
              <a:buFont typeface="Wingdings" panose="05000000000000000000" pitchFamily="2" charset="2"/>
              <a:buChar char="ü"/>
            </a:pPr>
            <a:r>
              <a:rPr lang="zh-CN" altLang="en-US" sz="1800" b="1" dirty="0" smtClean="0">
                <a:solidFill>
                  <a:srgbClr val="002060"/>
                </a:solidFill>
                <a:latin typeface="仿宋" panose="02010609060101010101" pitchFamily="49" charset="-122"/>
                <a:ea typeface="仿宋" panose="02010609060101010101" pitchFamily="49" charset="-122"/>
              </a:rPr>
              <a:t>再</a:t>
            </a:r>
            <a:r>
              <a:rPr lang="zh-CN" altLang="en-US" sz="1800" b="1" dirty="0">
                <a:solidFill>
                  <a:srgbClr val="002060"/>
                </a:solidFill>
                <a:latin typeface="仿宋" panose="02010609060101010101" pitchFamily="49" charset="-122"/>
                <a:ea typeface="仿宋" panose="02010609060101010101" pitchFamily="49" charset="-122"/>
              </a:rPr>
              <a:t>好的技术，再完美的规章，在实际操作层面，也无法取代</a:t>
            </a:r>
            <a:r>
              <a:rPr lang="zh-CN" altLang="en-US" sz="1800" b="1" dirty="0" smtClean="0">
                <a:solidFill>
                  <a:srgbClr val="002060"/>
                </a:solidFill>
                <a:latin typeface="仿宋" panose="02010609060101010101" pitchFamily="49" charset="-122"/>
                <a:ea typeface="仿宋" panose="02010609060101010101" pitchFamily="49" charset="-122"/>
              </a:rPr>
              <a:t>人自身的</a:t>
            </a:r>
            <a:r>
              <a:rPr lang="zh-CN" altLang="en-US" sz="1800" b="1" dirty="0" smtClean="0">
                <a:solidFill>
                  <a:srgbClr val="FF0000"/>
                </a:solidFill>
                <a:latin typeface="仿宋" panose="02010609060101010101" pitchFamily="49" charset="-122"/>
                <a:ea typeface="仿宋" panose="02010609060101010101" pitchFamily="49" charset="-122"/>
              </a:rPr>
              <a:t>素质</a:t>
            </a:r>
            <a:r>
              <a:rPr lang="zh-CN" altLang="en-US" sz="1800" b="1" dirty="0">
                <a:solidFill>
                  <a:srgbClr val="002060"/>
                </a:solidFill>
                <a:latin typeface="仿宋" panose="02010609060101010101" pitchFamily="49" charset="-122"/>
                <a:ea typeface="仿宋" panose="02010609060101010101" pitchFamily="49" charset="-122"/>
              </a:rPr>
              <a:t>和</a:t>
            </a:r>
            <a:r>
              <a:rPr lang="zh-CN" altLang="en-US" sz="1800" b="1" dirty="0" smtClean="0">
                <a:solidFill>
                  <a:srgbClr val="FF0000"/>
                </a:solidFill>
                <a:latin typeface="仿宋" panose="02010609060101010101" pitchFamily="49" charset="-122"/>
                <a:ea typeface="仿宋" panose="02010609060101010101" pitchFamily="49" charset="-122"/>
              </a:rPr>
              <a:t>责任心</a:t>
            </a:r>
            <a:r>
              <a:rPr lang="zh-CN" altLang="en-US" sz="1800" b="1" dirty="0">
                <a:solidFill>
                  <a:srgbClr val="002060"/>
                </a:solidFill>
                <a:latin typeface="仿宋" panose="02010609060101010101" pitchFamily="49" charset="-122"/>
                <a:ea typeface="仿宋" panose="02010609060101010101" pitchFamily="49" charset="-122"/>
              </a:rPr>
              <a:t>。</a:t>
            </a:r>
          </a:p>
          <a:p>
            <a:pPr marL="266700" indent="-266700">
              <a:lnSpc>
                <a:spcPct val="150000"/>
              </a:lnSpc>
              <a:spcBef>
                <a:spcPts val="0"/>
              </a:spcBef>
              <a:buFont typeface="Wingdings" panose="05000000000000000000" pitchFamily="2" charset="2"/>
              <a:buChar char="Ø"/>
            </a:pPr>
            <a:r>
              <a:rPr lang="zh-CN" altLang="en-US" sz="1800" b="1" dirty="0" smtClean="0">
                <a:solidFill>
                  <a:srgbClr val="002060"/>
                </a:solidFill>
                <a:latin typeface="仿宋" panose="02010609060101010101" pitchFamily="49" charset="-122"/>
                <a:ea typeface="仿宋" panose="02010609060101010101" pitchFamily="49" charset="-122"/>
              </a:rPr>
              <a:t>隐患积累必然导致事故发生</a:t>
            </a:r>
            <a:r>
              <a:rPr lang="zh-CN" altLang="en-US" sz="1800" b="1" dirty="0" smtClean="0">
                <a:solidFill>
                  <a:srgbClr val="002060"/>
                </a:solidFill>
                <a:latin typeface="仿宋" panose="02010609060101010101" pitchFamily="49" charset="-122"/>
                <a:ea typeface="仿宋" panose="02010609060101010101" pitchFamily="49" charset="-122"/>
              </a:rPr>
              <a:t>，</a:t>
            </a:r>
            <a:r>
              <a:rPr lang="zh-CN" altLang="en-US" sz="1800" b="1" dirty="0" smtClean="0">
                <a:solidFill>
                  <a:srgbClr val="FF0000"/>
                </a:solidFill>
                <a:latin typeface="仿宋" panose="02010609060101010101" pitchFamily="49" charset="-122"/>
                <a:ea typeface="仿宋" panose="02010609060101010101" pitchFamily="49" charset="-122"/>
              </a:rPr>
              <a:t>安防</a:t>
            </a:r>
            <a:r>
              <a:rPr lang="zh-CN" altLang="en-US" sz="1800" b="1" dirty="0" smtClean="0">
                <a:solidFill>
                  <a:srgbClr val="FF0000"/>
                </a:solidFill>
                <a:latin typeface="仿宋" panose="02010609060101010101" pitchFamily="49" charset="-122"/>
                <a:ea typeface="仿宋" panose="02010609060101010101" pitchFamily="49" charset="-122"/>
              </a:rPr>
              <a:t>工作</a:t>
            </a:r>
            <a:r>
              <a:rPr lang="zh-CN" altLang="en-US" sz="1800" b="1" dirty="0" smtClean="0">
                <a:solidFill>
                  <a:srgbClr val="002060"/>
                </a:solidFill>
                <a:latin typeface="仿宋" panose="02010609060101010101" pitchFamily="49" charset="-122"/>
                <a:ea typeface="仿宋" panose="02010609060101010101" pitchFamily="49" charset="-122"/>
              </a:rPr>
              <a:t>非常重要，要</a:t>
            </a:r>
            <a:r>
              <a:rPr lang="zh-CN" altLang="en-US" sz="1800" b="1" dirty="0">
                <a:solidFill>
                  <a:srgbClr val="002060"/>
                </a:solidFill>
                <a:latin typeface="仿宋" panose="02010609060101010101" pitchFamily="49" charset="-122"/>
                <a:ea typeface="仿宋" panose="02010609060101010101" pitchFamily="49" charset="-122"/>
              </a:rPr>
              <a:t>把</a:t>
            </a:r>
            <a:r>
              <a:rPr lang="zh-CN" altLang="en-US" sz="1800" b="1" dirty="0">
                <a:solidFill>
                  <a:srgbClr val="FF0000"/>
                </a:solidFill>
                <a:latin typeface="仿宋" panose="02010609060101010101" pitchFamily="49" charset="-122"/>
                <a:ea typeface="仿宋" panose="02010609060101010101" pitchFamily="49" charset="-122"/>
              </a:rPr>
              <a:t>“事后处理”</a:t>
            </a:r>
            <a:r>
              <a:rPr lang="zh-CN" altLang="en-US" sz="1800" b="1" dirty="0">
                <a:solidFill>
                  <a:srgbClr val="002060"/>
                </a:solidFill>
                <a:latin typeface="仿宋" panose="02010609060101010101" pitchFamily="49" charset="-122"/>
                <a:ea typeface="仿宋" panose="02010609060101010101" pitchFamily="49" charset="-122"/>
              </a:rPr>
              <a:t>转移到</a:t>
            </a:r>
            <a:r>
              <a:rPr lang="zh-CN" altLang="en-US" sz="1800" b="1" dirty="0">
                <a:solidFill>
                  <a:srgbClr val="0000FF"/>
                </a:solidFill>
                <a:latin typeface="仿宋" panose="02010609060101010101" pitchFamily="49" charset="-122"/>
                <a:ea typeface="仿宋" panose="02010609060101010101" pitchFamily="49" charset="-122"/>
              </a:rPr>
              <a:t>“事前预防”</a:t>
            </a:r>
            <a:r>
              <a:rPr lang="zh-CN" altLang="en-US" sz="1800" b="1" dirty="0">
                <a:solidFill>
                  <a:srgbClr val="002060"/>
                </a:solidFill>
                <a:latin typeface="仿宋" panose="02010609060101010101" pitchFamily="49" charset="-122"/>
                <a:ea typeface="仿宋" panose="02010609060101010101" pitchFamily="49" charset="-122"/>
              </a:rPr>
              <a:t>和</a:t>
            </a:r>
            <a:r>
              <a:rPr lang="zh-CN" altLang="en-US" sz="1800" b="1" dirty="0">
                <a:solidFill>
                  <a:srgbClr val="0000FF"/>
                </a:solidFill>
                <a:latin typeface="仿宋" panose="02010609060101010101" pitchFamily="49" charset="-122"/>
                <a:ea typeface="仿宋" panose="02010609060101010101" pitchFamily="49" charset="-122"/>
              </a:rPr>
              <a:t>“事中监督”</a:t>
            </a:r>
            <a:r>
              <a:rPr lang="zh-CN" altLang="en-US" sz="1800" b="1" dirty="0">
                <a:solidFill>
                  <a:srgbClr val="002060"/>
                </a:solidFill>
                <a:latin typeface="仿宋" panose="02010609060101010101" pitchFamily="49" charset="-122"/>
                <a:ea typeface="仿宋" panose="02010609060101010101" pitchFamily="49" charset="-122"/>
              </a:rPr>
              <a:t>上来，</a:t>
            </a:r>
            <a:r>
              <a:rPr lang="zh-CN" altLang="en-US" sz="1800" b="1" dirty="0" smtClean="0">
                <a:solidFill>
                  <a:srgbClr val="002060"/>
                </a:solidFill>
                <a:latin typeface="仿宋" panose="02010609060101010101" pitchFamily="49" charset="-122"/>
                <a:ea typeface="仿宋" panose="02010609060101010101" pitchFamily="49" charset="-122"/>
              </a:rPr>
              <a:t>防患于未然。</a:t>
            </a:r>
            <a:endParaRPr lang="zh-CN" altLang="en-US" sz="18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369152"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一、危化品</a:t>
            </a:r>
            <a:r>
              <a:rPr lang="zh-CN" altLang="en-US" sz="2200" b="1" dirty="0">
                <a:solidFill>
                  <a:srgbClr val="002060"/>
                </a:solidFill>
                <a:latin typeface="黑体" panose="02010609060101010101" pitchFamily="49" charset="-122"/>
                <a:ea typeface="黑体" panose="02010609060101010101" pitchFamily="49" charset="-122"/>
              </a:rPr>
              <a:t>典型事故</a:t>
            </a:r>
            <a:r>
              <a:rPr lang="zh-CN" altLang="en-US" sz="2200" b="1" dirty="0" smtClean="0">
                <a:solidFill>
                  <a:srgbClr val="002060"/>
                </a:solidFill>
                <a:latin typeface="黑体" panose="02010609060101010101" pitchFamily="49" charset="-122"/>
                <a:ea typeface="黑体" panose="02010609060101010101" pitchFamily="49" charset="-122"/>
              </a:rPr>
              <a:t>案例┃</a:t>
            </a:r>
            <a:r>
              <a:rPr lang="en-US" altLang="zh-CN" sz="2000" b="1" dirty="0" smtClean="0">
                <a:solidFill>
                  <a:srgbClr val="FF0000"/>
                </a:solidFill>
                <a:latin typeface="楷体" panose="02010609060101010101" pitchFamily="49" charset="-122"/>
                <a:ea typeface="楷体" panose="02010609060101010101" pitchFamily="49" charset="-122"/>
              </a:rPr>
              <a:t> 3.</a:t>
            </a:r>
            <a:r>
              <a:rPr lang="zh-CN" altLang="en-US" sz="2000" b="1" dirty="0" smtClean="0">
                <a:solidFill>
                  <a:srgbClr val="FF0000"/>
                </a:solidFill>
                <a:latin typeface="楷体" panose="02010609060101010101" pitchFamily="49" charset="-122"/>
                <a:ea typeface="楷体" panose="02010609060101010101" pitchFamily="49" charset="-122"/>
              </a:rPr>
              <a:t>事故与隐患</a:t>
            </a:r>
            <a:endParaRPr lang="zh-CN" altLang="en-US" sz="2000" b="1" dirty="0">
              <a:solidFill>
                <a:srgbClr val="002060"/>
              </a:solidFill>
              <a:latin typeface="黑体" panose="02010609060101010101" pitchFamily="49" charset="-122"/>
              <a:ea typeface="黑体" panose="02010609060101010101" pitchFamily="49" charset="-122"/>
            </a:endParaRPr>
          </a:p>
        </p:txBody>
      </p:sp>
      <p:sp>
        <p:nvSpPr>
          <p:cNvPr id="8" name="内容占位符 2"/>
          <p:cNvSpPr txBox="1">
            <a:spLocks/>
          </p:cNvSpPr>
          <p:nvPr/>
        </p:nvSpPr>
        <p:spPr>
          <a:xfrm>
            <a:off x="8014173" y="4581128"/>
            <a:ext cx="3816423" cy="432048"/>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800" dirty="0" smtClean="0">
                <a:solidFill>
                  <a:srgbClr val="FF0000"/>
                </a:solidFill>
              </a:rPr>
              <a:t>宁可事前被人骂，不可事后让人哭！</a:t>
            </a:r>
            <a:endParaRPr lang="zh-CN" altLang="zh-CN" sz="1800" dirty="0">
              <a:solidFill>
                <a:srgbClr val="FF0000"/>
              </a:solidFill>
            </a:endParaRPr>
          </a:p>
        </p:txBody>
      </p:sp>
      <p:pic>
        <p:nvPicPr>
          <p:cNvPr id="6" name="Picture 4"/>
          <p:cNvPicPr>
            <a:picLocks noChangeAspect="1" noChangeArrowheads="1"/>
          </p:cNvPicPr>
          <p:nvPr/>
        </p:nvPicPr>
        <p:blipFill>
          <a:blip r:embed="rId2" cstate="print"/>
          <a:srcRect/>
          <a:stretch>
            <a:fillRect/>
          </a:stretch>
        </p:blipFill>
        <p:spPr bwMode="auto">
          <a:xfrm>
            <a:off x="8014173" y="1052736"/>
            <a:ext cx="3650781" cy="3240360"/>
          </a:xfrm>
          <a:prstGeom prst="rect">
            <a:avLst/>
          </a:prstGeom>
          <a:noFill/>
          <a:ln w="9525">
            <a:noFill/>
            <a:miter lim="800000"/>
            <a:headEnd/>
            <a:tailEnd/>
          </a:ln>
          <a:effectLst/>
        </p:spPr>
      </p:pic>
      <p:sp>
        <p:nvSpPr>
          <p:cNvPr id="7" name="内容占位符 2"/>
          <p:cNvSpPr txBox="1">
            <a:spLocks/>
          </p:cNvSpPr>
          <p:nvPr/>
        </p:nvSpPr>
        <p:spPr>
          <a:xfrm>
            <a:off x="8243218" y="5517232"/>
            <a:ext cx="3358332" cy="864096"/>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800" dirty="0" smtClean="0">
                <a:solidFill>
                  <a:srgbClr val="0000FF"/>
                </a:solidFill>
              </a:rPr>
              <a:t>事前预防</a:t>
            </a:r>
            <a:r>
              <a:rPr lang="en-US" altLang="zh-CN" sz="1800" dirty="0" smtClean="0">
                <a:solidFill>
                  <a:srgbClr val="FF0000"/>
                </a:solidFill>
              </a:rPr>
              <a:t>—  </a:t>
            </a:r>
            <a:r>
              <a:rPr lang="zh-CN" altLang="en-US" sz="1800" dirty="0" smtClean="0">
                <a:solidFill>
                  <a:srgbClr val="FF0000"/>
                </a:solidFill>
              </a:rPr>
              <a:t>风险分级管控</a:t>
            </a:r>
            <a:endParaRPr lang="en-US" altLang="zh-CN" sz="1800" dirty="0" smtClean="0">
              <a:solidFill>
                <a:srgbClr val="FF0000"/>
              </a:solidFill>
            </a:endParaRPr>
          </a:p>
          <a:p>
            <a:r>
              <a:rPr lang="zh-CN" altLang="en-US" sz="1800" dirty="0" smtClean="0">
                <a:solidFill>
                  <a:srgbClr val="0000FF"/>
                </a:solidFill>
              </a:rPr>
              <a:t>事</a:t>
            </a:r>
            <a:r>
              <a:rPr lang="zh-CN" altLang="en-US" sz="1800" dirty="0">
                <a:solidFill>
                  <a:srgbClr val="0000FF"/>
                </a:solidFill>
              </a:rPr>
              <a:t>中</a:t>
            </a:r>
            <a:r>
              <a:rPr lang="zh-CN" altLang="en-US" sz="1800" dirty="0" smtClean="0">
                <a:solidFill>
                  <a:srgbClr val="0000FF"/>
                </a:solidFill>
              </a:rPr>
              <a:t>监督 </a:t>
            </a:r>
            <a:r>
              <a:rPr lang="en-US" altLang="zh-CN" sz="1800" dirty="0" smtClean="0">
                <a:solidFill>
                  <a:srgbClr val="FF0000"/>
                </a:solidFill>
              </a:rPr>
              <a:t>— </a:t>
            </a:r>
            <a:r>
              <a:rPr lang="zh-CN" altLang="en-US" sz="1800" dirty="0" smtClean="0">
                <a:solidFill>
                  <a:srgbClr val="FF0000"/>
                </a:solidFill>
              </a:rPr>
              <a:t>隐患排查治理</a:t>
            </a:r>
            <a:endParaRPr lang="zh-CN" altLang="zh-CN" sz="1800" dirty="0">
              <a:solidFill>
                <a:srgbClr val="FF0000"/>
              </a:solidFill>
            </a:endParaRPr>
          </a:p>
        </p:txBody>
      </p:sp>
    </p:spTree>
    <p:extLst>
      <p:ext uri="{BB962C8B-B14F-4D97-AF65-F5344CB8AC3E}">
        <p14:creationId xmlns:p14="http://schemas.microsoft.com/office/powerpoint/2010/main" val="68597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6" end="6"/>
                                            </p:txEl>
                                          </p:spTgt>
                                        </p:tgtEl>
                                        <p:attrNameLst>
                                          <p:attrName>style.visibility</p:attrName>
                                        </p:attrNameLst>
                                      </p:cBhvr>
                                      <p:to>
                                        <p:strVal val="visible"/>
                                      </p:to>
                                    </p:set>
                                    <p:animEffect transition="in" filter="wipe(up)">
                                      <p:cBhvr>
                                        <p:cTn id="7" dur="500"/>
                                        <p:tgtEl>
                                          <p:spTgt spid="18">
                                            <p:txEl>
                                              <p:pRg st="6" end="6"/>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xEl>
                                              <p:pRg st="7" end="7"/>
                                            </p:txEl>
                                          </p:spTgt>
                                        </p:tgtEl>
                                        <p:attrNameLst>
                                          <p:attrName>style.visibility</p:attrName>
                                        </p:attrNameLst>
                                      </p:cBhvr>
                                      <p:to>
                                        <p:strVal val="visible"/>
                                      </p:to>
                                    </p:set>
                                    <p:animEffect transition="in" filter="wipe(up)">
                                      <p:cBhvr>
                                        <p:cTn id="11" dur="500"/>
                                        <p:tgtEl>
                                          <p:spTgt spid="18">
                                            <p:txEl>
                                              <p:pRg st="7" end="7"/>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8">
                                            <p:txEl>
                                              <p:pRg st="8" end="8"/>
                                            </p:txEl>
                                          </p:spTgt>
                                        </p:tgtEl>
                                        <p:attrNameLst>
                                          <p:attrName>style.visibility</p:attrName>
                                        </p:attrNameLst>
                                      </p:cBhvr>
                                      <p:to>
                                        <p:strVal val="visible"/>
                                      </p:to>
                                    </p:set>
                                    <p:animEffect transition="in" filter="wipe(up)">
                                      <p:cBhvr>
                                        <p:cTn id="15" dur="500"/>
                                        <p:tgtEl>
                                          <p:spTgt spid="18">
                                            <p:txEl>
                                              <p:pRg st="8" end="8"/>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8">
                                            <p:txEl>
                                              <p:pRg st="9" end="9"/>
                                            </p:txEl>
                                          </p:spTgt>
                                        </p:tgtEl>
                                        <p:attrNameLst>
                                          <p:attrName>style.visibility</p:attrName>
                                        </p:attrNameLst>
                                      </p:cBhvr>
                                      <p:to>
                                        <p:strVal val="visible"/>
                                      </p:to>
                                    </p:set>
                                    <p:animEffect transition="in" filter="wipe(up)">
                                      <p:cBhvr>
                                        <p:cTn id="20" dur="500"/>
                                        <p:tgtEl>
                                          <p:spTgt spid="18">
                                            <p:txEl>
                                              <p:pRg st="9" end="9"/>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657183" cy="3600400"/>
          </a:xfrm>
        </p:spPr>
        <p:txBody>
          <a:bodyPr>
            <a:normAutofit/>
          </a:bodyPr>
          <a:lstStyle/>
          <a:p>
            <a:pPr>
              <a:lnSpc>
                <a:spcPct val="170000"/>
              </a:lnSpc>
              <a:spcBef>
                <a:spcPts val="0"/>
              </a:spcBef>
              <a:buFont typeface="Wingdings" panose="05000000000000000000" pitchFamily="2" charset="2"/>
              <a:buChar char="p"/>
            </a:pPr>
            <a:r>
              <a:rPr lang="zh-CN" altLang="en-US" sz="1800" b="1" dirty="0">
                <a:solidFill>
                  <a:srgbClr val="FF0000"/>
                </a:solidFill>
                <a:latin typeface="Times New Roman" panose="02020603050405020304" pitchFamily="18" charset="0"/>
                <a:ea typeface="黑体" pitchFamily="2" charset="-122"/>
                <a:cs typeface="Times New Roman" panose="02020603050405020304" pitchFamily="18" charset="0"/>
              </a:rPr>
              <a:t>教育部高校实验室安全督查概况</a:t>
            </a:r>
          </a:p>
          <a:p>
            <a:pPr>
              <a:lnSpc>
                <a:spcPct val="130000"/>
              </a:lnSpc>
              <a:spcBef>
                <a:spcPts val="0"/>
              </a:spcBef>
              <a:buFont typeface="Wingdings" panose="05000000000000000000" pitchFamily="2" charset="2"/>
              <a:buChar char="Ø"/>
            </a:pPr>
            <a:r>
              <a:rPr lang="zh-CN" altLang="en-US" sz="1600" b="1" dirty="0" smtClean="0">
                <a:solidFill>
                  <a:srgbClr val="002060"/>
                </a:solidFill>
                <a:latin typeface="仿宋" panose="02010609060101010101" pitchFamily="49" charset="-122"/>
                <a:ea typeface="仿宋" panose="02010609060101010101" pitchFamily="49" charset="-122"/>
              </a:rPr>
              <a:t>始终</a:t>
            </a:r>
            <a:r>
              <a:rPr lang="zh-CN" altLang="en-US" sz="1600" b="1" dirty="0" smtClean="0">
                <a:solidFill>
                  <a:srgbClr val="002060"/>
                </a:solidFill>
                <a:latin typeface="仿宋" panose="02010609060101010101" pitchFamily="49" charset="-122"/>
                <a:ea typeface="仿宋" panose="02010609060101010101" pitchFamily="49" charset="-122"/>
              </a:rPr>
              <a:t>占据高校实验室现场</a:t>
            </a:r>
            <a:r>
              <a:rPr lang="zh-CN" altLang="en-US" sz="1600" b="1" dirty="0" smtClean="0">
                <a:solidFill>
                  <a:srgbClr val="FF0000"/>
                </a:solidFill>
                <a:latin typeface="仿宋" panose="02010609060101010101" pitchFamily="49" charset="-122"/>
                <a:ea typeface="仿宋" panose="02010609060101010101" pitchFamily="49" charset="-122"/>
              </a:rPr>
              <a:t>检查不符合项的首位</a:t>
            </a:r>
            <a:r>
              <a:rPr lang="zh-CN" altLang="en-US" sz="1600" b="1" dirty="0" smtClean="0">
                <a:solidFill>
                  <a:srgbClr val="002060"/>
                </a:solidFill>
                <a:latin typeface="仿宋" panose="02010609060101010101" pitchFamily="49" charset="-122"/>
                <a:ea typeface="仿宋" panose="02010609060101010101" pitchFamily="49" charset="-122"/>
              </a:rPr>
              <a:t>，包括多个分项。</a:t>
            </a:r>
            <a:endParaRPr lang="en-US" altLang="zh-CN" sz="1600" b="1" dirty="0" smtClean="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二</a:t>
            </a:r>
            <a:r>
              <a:rPr lang="zh-CN" altLang="en-US" sz="2200" b="1" dirty="0" smtClean="0">
                <a:solidFill>
                  <a:srgbClr val="002060"/>
                </a:solidFill>
                <a:latin typeface="黑体" panose="02010609060101010101" pitchFamily="49" charset="-122"/>
                <a:ea typeface="黑体" panose="02010609060101010101" pitchFamily="49" charset="-122"/>
              </a:rPr>
              <a:t>、实验室</a:t>
            </a:r>
            <a:r>
              <a:rPr lang="zh-CN" altLang="en-US" sz="2200" b="1" dirty="0">
                <a:solidFill>
                  <a:srgbClr val="002060"/>
                </a:solidFill>
                <a:latin typeface="黑体" panose="02010609060101010101" pitchFamily="49" charset="-122"/>
                <a:ea typeface="黑体" panose="02010609060101010101" pitchFamily="49" charset="-122"/>
              </a:rPr>
              <a:t>危化品常见</a:t>
            </a:r>
            <a:r>
              <a:rPr lang="zh-CN" altLang="en-US" sz="2200" b="1" dirty="0" smtClean="0">
                <a:solidFill>
                  <a:srgbClr val="002060"/>
                </a:solidFill>
                <a:latin typeface="黑体" panose="02010609060101010101" pitchFamily="49" charset="-122"/>
                <a:ea typeface="黑体" panose="02010609060101010101" pitchFamily="49" charset="-122"/>
              </a:rPr>
              <a:t>隐患┃</a:t>
            </a:r>
            <a:r>
              <a:rPr lang="en-US" altLang="zh-CN" sz="2000" b="1" dirty="0" smtClean="0">
                <a:solidFill>
                  <a:srgbClr val="FF0000"/>
                </a:solidFill>
                <a:latin typeface="楷体" panose="02010609060101010101" pitchFamily="49" charset="-122"/>
                <a:ea typeface="楷体" panose="02010609060101010101" pitchFamily="49" charset="-122"/>
              </a:rPr>
              <a:t> 1.</a:t>
            </a:r>
            <a:r>
              <a:rPr lang="zh-CN" altLang="en-US" sz="2000" b="1" dirty="0" smtClean="0">
                <a:solidFill>
                  <a:srgbClr val="FF0000"/>
                </a:solidFill>
                <a:latin typeface="楷体" panose="02010609060101010101" pitchFamily="49" charset="-122"/>
                <a:ea typeface="楷体" panose="02010609060101010101" pitchFamily="49" charset="-122"/>
              </a:rPr>
              <a:t>数量占比高</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2"/>
          <a:stretch>
            <a:fillRect/>
          </a:stretch>
        </p:blipFill>
        <p:spPr>
          <a:xfrm>
            <a:off x="565885" y="1988840"/>
            <a:ext cx="6005081" cy="2888231"/>
          </a:xfrm>
          <a:prstGeom prst="rect">
            <a:avLst/>
          </a:prstGeom>
        </p:spPr>
      </p:pic>
      <p:pic>
        <p:nvPicPr>
          <p:cNvPr id="23" name="图片 22"/>
          <p:cNvPicPr>
            <a:picLocks noChangeAspect="1"/>
          </p:cNvPicPr>
          <p:nvPr/>
        </p:nvPicPr>
        <p:blipFill>
          <a:blip r:embed="rId3"/>
          <a:stretch>
            <a:fillRect/>
          </a:stretch>
        </p:blipFill>
        <p:spPr>
          <a:xfrm>
            <a:off x="7404858" y="1196752"/>
            <a:ext cx="4221214" cy="2780050"/>
          </a:xfrm>
          <a:prstGeom prst="rect">
            <a:avLst/>
          </a:prstGeom>
        </p:spPr>
      </p:pic>
      <p:sp>
        <p:nvSpPr>
          <p:cNvPr id="38" name="内容占位符 2"/>
          <p:cNvSpPr txBox="1">
            <a:spLocks/>
          </p:cNvSpPr>
          <p:nvPr/>
        </p:nvSpPr>
        <p:spPr>
          <a:xfrm>
            <a:off x="263352" y="4934934"/>
            <a:ext cx="8064895" cy="1654555"/>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sz="1800" b="0" dirty="0" smtClean="0">
                <a:solidFill>
                  <a:srgbClr val="FF0000"/>
                </a:solidFill>
                <a:latin typeface="Arial" panose="020B0604020202020204" pitchFamily="34" charset="0"/>
                <a:cs typeface="Arial" panose="020B0604020202020204" pitchFamily="34" charset="0"/>
              </a:rPr>
              <a:t>2015-2019</a:t>
            </a:r>
            <a:r>
              <a:rPr lang="zh-CN" altLang="en-US" sz="1800" dirty="0" smtClean="0">
                <a:latin typeface="Arial" panose="020B0604020202020204" pitchFamily="34" charset="0"/>
                <a:cs typeface="Arial" panose="020B0604020202020204" pitchFamily="34" charset="0"/>
              </a:rPr>
              <a:t>年，现场检查不符合中化学占 </a:t>
            </a:r>
            <a:r>
              <a:rPr lang="en-US" altLang="zh-CN" sz="1800" dirty="0" smtClean="0">
                <a:solidFill>
                  <a:srgbClr val="FF0000"/>
                </a:solidFill>
                <a:latin typeface="Arial" panose="020B0604020202020204" pitchFamily="34" charset="0"/>
                <a:cs typeface="Arial" panose="020B0604020202020204" pitchFamily="34" charset="0"/>
              </a:rPr>
              <a:t>35%</a:t>
            </a:r>
          </a:p>
          <a:p>
            <a:r>
              <a:rPr lang="en-US" altLang="zh-CN" sz="1800" b="0" dirty="0" smtClean="0">
                <a:solidFill>
                  <a:srgbClr val="FF0000"/>
                </a:solidFill>
                <a:latin typeface="Arial" panose="020B0604020202020204" pitchFamily="34" charset="0"/>
                <a:cs typeface="Arial" panose="020B0604020202020204" pitchFamily="34" charset="0"/>
              </a:rPr>
              <a:t>         2020</a:t>
            </a:r>
            <a:r>
              <a:rPr lang="zh-CN" altLang="en-US" sz="1800" dirty="0" smtClean="0">
                <a:latin typeface="Arial" panose="020B0604020202020204" pitchFamily="34" charset="0"/>
                <a:cs typeface="Arial" panose="020B0604020202020204" pitchFamily="34" charset="0"/>
              </a:rPr>
              <a:t>年</a:t>
            </a:r>
            <a:r>
              <a:rPr lang="zh-CN" altLang="en-US" sz="1800" dirty="0">
                <a:latin typeface="Arial" panose="020B0604020202020204" pitchFamily="34" charset="0"/>
                <a:cs typeface="Arial" panose="020B0604020202020204" pitchFamily="34" charset="0"/>
              </a:rPr>
              <a:t>，现场检查不符合中化学占 </a:t>
            </a:r>
            <a:r>
              <a:rPr lang="en-US" altLang="zh-CN" sz="1800" dirty="0" smtClean="0">
                <a:solidFill>
                  <a:srgbClr val="FF0000"/>
                </a:solidFill>
                <a:latin typeface="Arial" panose="020B0604020202020204" pitchFamily="34" charset="0"/>
                <a:cs typeface="Arial" panose="020B0604020202020204" pitchFamily="34" charset="0"/>
              </a:rPr>
              <a:t>34%</a:t>
            </a:r>
          </a:p>
          <a:p>
            <a:r>
              <a:rPr lang="en-US" altLang="zh-CN" sz="1800" b="0" dirty="0">
                <a:solidFill>
                  <a:srgbClr val="FF0000"/>
                </a:solidFill>
                <a:latin typeface="Arial" panose="020B0604020202020204" pitchFamily="34" charset="0"/>
                <a:cs typeface="Arial" panose="020B0604020202020204" pitchFamily="34" charset="0"/>
              </a:rPr>
              <a:t> </a:t>
            </a:r>
            <a:r>
              <a:rPr lang="en-US" altLang="zh-CN" sz="1800" b="0" dirty="0" smtClean="0">
                <a:solidFill>
                  <a:srgbClr val="FF0000"/>
                </a:solidFill>
                <a:latin typeface="Arial" panose="020B0604020202020204" pitchFamily="34" charset="0"/>
                <a:cs typeface="Arial" panose="020B0604020202020204" pitchFamily="34" charset="0"/>
              </a:rPr>
              <a:t>        2021</a:t>
            </a:r>
            <a:r>
              <a:rPr lang="zh-CN" altLang="en-US" sz="1800" dirty="0" smtClean="0">
                <a:latin typeface="Arial" panose="020B0604020202020204" pitchFamily="34" charset="0"/>
                <a:cs typeface="Arial" panose="020B0604020202020204" pitchFamily="34" charset="0"/>
              </a:rPr>
              <a:t>年</a:t>
            </a:r>
            <a:r>
              <a:rPr lang="zh-CN" altLang="en-US" sz="1800" dirty="0">
                <a:latin typeface="Arial" panose="020B0604020202020204" pitchFamily="34" charset="0"/>
                <a:cs typeface="Arial" panose="020B0604020202020204" pitchFamily="34" charset="0"/>
              </a:rPr>
              <a:t>，现场检查不符合中化学占 </a:t>
            </a:r>
            <a:r>
              <a:rPr lang="en-US" altLang="zh-CN" sz="1800" dirty="0" smtClean="0">
                <a:solidFill>
                  <a:srgbClr val="FF0000"/>
                </a:solidFill>
                <a:latin typeface="Arial" panose="020B0604020202020204" pitchFamily="34" charset="0"/>
                <a:cs typeface="Arial" panose="020B0604020202020204" pitchFamily="34" charset="0"/>
              </a:rPr>
              <a:t>33%</a:t>
            </a:r>
          </a:p>
          <a:p>
            <a:pPr algn="l"/>
            <a:r>
              <a:rPr lang="zh-CN" altLang="en-US" sz="1800" dirty="0" smtClean="0">
                <a:latin typeface="Arial" panose="020B0604020202020204" pitchFamily="34" charset="0"/>
                <a:cs typeface="Arial" panose="020B0604020202020204" pitchFamily="34" charset="0"/>
              </a:rPr>
              <a:t>无论是社会还是高校，危化品事故造成的伤亡和损失，一直是最</a:t>
            </a:r>
            <a:r>
              <a:rPr lang="zh-CN" altLang="en-US" sz="1800" dirty="0" smtClean="0">
                <a:solidFill>
                  <a:srgbClr val="FF0000"/>
                </a:solidFill>
                <a:latin typeface="Arial" panose="020B0604020202020204" pitchFamily="34" charset="0"/>
                <a:cs typeface="Arial" panose="020B0604020202020204" pitchFamily="34" charset="0"/>
              </a:rPr>
              <a:t>触目惊心的！</a:t>
            </a:r>
            <a:endParaRPr lang="en-US" altLang="zh-CN" sz="1800" dirty="0" smtClean="0">
              <a:solidFill>
                <a:srgbClr val="FF0000"/>
              </a:solidFill>
              <a:latin typeface="Arial" panose="020B0604020202020204" pitchFamily="34" charset="0"/>
              <a:cs typeface="Arial" panose="020B0604020202020204" pitchFamily="34" charset="0"/>
            </a:endParaRPr>
          </a:p>
          <a:p>
            <a:endParaRPr lang="en-US" altLang="zh-CN" sz="1800" dirty="0" smtClean="0">
              <a:solidFill>
                <a:srgbClr val="FF0000"/>
              </a:solidFill>
              <a:latin typeface="Arial" panose="020B0604020202020204" pitchFamily="34" charset="0"/>
              <a:cs typeface="Arial" panose="020B0604020202020204" pitchFamily="34" charset="0"/>
            </a:endParaRPr>
          </a:p>
        </p:txBody>
      </p:sp>
      <p:pic>
        <p:nvPicPr>
          <p:cNvPr id="22" name="图片 21"/>
          <p:cNvPicPr>
            <a:picLocks noChangeAspect="1"/>
          </p:cNvPicPr>
          <p:nvPr/>
        </p:nvPicPr>
        <p:blipFill>
          <a:blip r:embed="rId4"/>
          <a:stretch>
            <a:fillRect/>
          </a:stretch>
        </p:blipFill>
        <p:spPr>
          <a:xfrm>
            <a:off x="8430921" y="3717032"/>
            <a:ext cx="3209695" cy="29131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884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wipe(left)">
                                      <p:cBhvr>
                                        <p:cTn id="7" dur="500"/>
                                        <p:tgtEl>
                                          <p:spTgt spid="18">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up)">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7560839" cy="5616624"/>
          </a:xfrm>
        </p:spPr>
        <p:txBody>
          <a:bodyPr>
            <a:normAutofit/>
          </a:bodyPr>
          <a:lstStyle/>
          <a:p>
            <a:pPr>
              <a:lnSpc>
                <a:spcPct val="170000"/>
              </a:lnSpc>
              <a:spcBef>
                <a:spcPts val="0"/>
              </a:spcBef>
              <a:buFont typeface="Wingdings" panose="05000000000000000000" pitchFamily="2" charset="2"/>
              <a:buChar char="p"/>
            </a:pP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重点隐患</a:t>
            </a:r>
            <a:endParaRPr lang="zh-CN" altLang="en-US" sz="1800" b="1" dirty="0">
              <a:solidFill>
                <a:srgbClr val="FF0000"/>
              </a:solidFill>
              <a:latin typeface="Times New Roman" panose="02020603050405020304" pitchFamily="18" charset="0"/>
              <a:ea typeface="黑体" pitchFamily="2" charset="-122"/>
              <a:cs typeface="Times New Roman" panose="02020603050405020304" pitchFamily="18" charset="0"/>
            </a:endParaRPr>
          </a:p>
          <a:p>
            <a:pPr>
              <a:lnSpc>
                <a:spcPct val="130000"/>
              </a:lnSpc>
              <a:spcBef>
                <a:spcPts val="0"/>
              </a:spcBef>
              <a:buFont typeface="Wingdings" panose="05000000000000000000" pitchFamily="2" charset="2"/>
              <a:buChar char="l"/>
            </a:pPr>
            <a:r>
              <a:rPr lang="zh-CN" altLang="en-US" sz="1600" b="1" dirty="0">
                <a:solidFill>
                  <a:srgbClr val="002060"/>
                </a:solidFill>
                <a:latin typeface="仿宋" panose="02010609060101010101" pitchFamily="49" charset="-122"/>
                <a:ea typeface="仿宋" panose="02010609060101010101" pitchFamily="49" charset="-122"/>
              </a:rPr>
              <a:t>聚焦</a:t>
            </a:r>
            <a:r>
              <a:rPr lang="zh-CN" altLang="en-US" sz="1600" b="1" dirty="0">
                <a:solidFill>
                  <a:srgbClr val="FF0000"/>
                </a:solidFill>
                <a:latin typeface="仿宋" panose="02010609060101010101" pitchFamily="49" charset="-122"/>
                <a:ea typeface="仿宋" panose="02010609060101010101" pitchFamily="49" charset="-122"/>
              </a:rPr>
              <a:t>核心</a:t>
            </a:r>
            <a:r>
              <a:rPr lang="zh-CN" altLang="en-US" sz="1600" b="1" dirty="0" smtClean="0">
                <a:solidFill>
                  <a:srgbClr val="FF0000"/>
                </a:solidFill>
                <a:latin typeface="仿宋" panose="02010609060101010101" pitchFamily="49" charset="-122"/>
                <a:ea typeface="仿宋" panose="02010609060101010101" pitchFamily="49" charset="-122"/>
              </a:rPr>
              <a:t>：危化品全流程管理的规范性</a:t>
            </a:r>
            <a:endParaRPr lang="en-US" altLang="zh-CN" sz="1600" b="1" dirty="0" smtClean="0">
              <a:solidFill>
                <a:srgbClr val="FF0000"/>
              </a:solidFill>
              <a:latin typeface="仿宋" panose="02010609060101010101" pitchFamily="49" charset="-122"/>
              <a:ea typeface="仿宋" panose="02010609060101010101" pitchFamily="49" charset="-122"/>
            </a:endParaRPr>
          </a:p>
          <a:p>
            <a:pPr>
              <a:lnSpc>
                <a:spcPct val="15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管制品购买</a:t>
            </a:r>
            <a:r>
              <a:rPr lang="zh-CN" altLang="en-US" sz="1600" b="1" dirty="0" smtClean="0">
                <a:solidFill>
                  <a:srgbClr val="002060"/>
                </a:solidFill>
                <a:latin typeface="仿宋" panose="02010609060101010101" pitchFamily="49" charset="-122"/>
                <a:ea typeface="仿宋" panose="02010609060101010101" pitchFamily="49" charset="-122"/>
              </a:rPr>
              <a:t>是否经过学校</a:t>
            </a:r>
            <a:r>
              <a:rPr lang="zh-CN" altLang="en-US" sz="1600" b="1" dirty="0" smtClean="0">
                <a:solidFill>
                  <a:srgbClr val="FF0000"/>
                </a:solidFill>
                <a:latin typeface="仿宋" panose="02010609060101010101" pitchFamily="49" charset="-122"/>
                <a:ea typeface="仿宋" panose="02010609060101010101" pitchFamily="49" charset="-122"/>
              </a:rPr>
              <a:t>审批</a:t>
            </a:r>
            <a:r>
              <a:rPr lang="zh-CN" altLang="en-US" sz="1600" b="1" dirty="0" smtClean="0">
                <a:solidFill>
                  <a:srgbClr val="002060"/>
                </a:solidFill>
                <a:latin typeface="仿宋" panose="02010609060101010101" pitchFamily="49" charset="-122"/>
                <a:ea typeface="仿宋" panose="02010609060101010101" pitchFamily="49" charset="-122"/>
              </a:rPr>
              <a:t>、销售单位是否有相应资质。</a:t>
            </a:r>
            <a:endParaRPr lang="en-US" altLang="zh-CN" sz="1600" b="1" dirty="0" smtClean="0">
              <a:solidFill>
                <a:srgbClr val="002060"/>
              </a:solidFill>
              <a:latin typeface="仿宋" panose="02010609060101010101" pitchFamily="49" charset="-122"/>
              <a:ea typeface="仿宋" panose="02010609060101010101" pitchFamily="49" charset="-122"/>
            </a:endParaRPr>
          </a:p>
          <a:p>
            <a:pPr marL="628650" indent="-285750">
              <a:lnSpc>
                <a:spcPct val="130000"/>
              </a:lnSpc>
              <a:spcBef>
                <a:spcPts val="0"/>
              </a:spcBef>
              <a:buFont typeface="Wingdings" panose="05000000000000000000" pitchFamily="2" charset="2"/>
              <a:buChar char="ü"/>
            </a:pPr>
            <a:r>
              <a:rPr lang="zh-CN" altLang="en-US" sz="1600" b="1" dirty="0" smtClean="0">
                <a:solidFill>
                  <a:srgbClr val="002060"/>
                </a:solidFill>
                <a:latin typeface="仿宋" panose="02010609060101010101" pitchFamily="49" charset="-122"/>
                <a:ea typeface="仿宋" panose="02010609060101010101" pitchFamily="49" charset="-122"/>
              </a:rPr>
              <a:t>个别网购</a:t>
            </a:r>
            <a:r>
              <a:rPr lang="zh-CN" altLang="en-US" sz="1600" b="1" dirty="0" smtClean="0">
                <a:solidFill>
                  <a:srgbClr val="FF0000"/>
                </a:solidFill>
                <a:latin typeface="仿宋" panose="02010609060101010101" pitchFamily="49" charset="-122"/>
                <a:ea typeface="仿宋" panose="02010609060101010101" pitchFamily="49" charset="-122"/>
              </a:rPr>
              <a:t>事前规避校内审查</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事后被公安部门追查</a:t>
            </a: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002060"/>
                </a:solidFill>
                <a:latin typeface="仿宋" panose="02010609060101010101" pitchFamily="49" charset="-122"/>
                <a:ea typeface="仿宋" panose="02010609060101010101" pitchFamily="49" charset="-122"/>
              </a:rPr>
              <a:t>PI</a:t>
            </a:r>
            <a:r>
              <a:rPr lang="zh-CN" altLang="en-US" sz="1600" b="1" dirty="0" smtClean="0">
                <a:solidFill>
                  <a:srgbClr val="002060"/>
                </a:solidFill>
                <a:latin typeface="仿宋" panose="02010609060101010101" pitchFamily="49" charset="-122"/>
                <a:ea typeface="仿宋" panose="02010609060101010101" pitchFamily="49" charset="-122"/>
              </a:rPr>
              <a:t>检讨、书记笔录。</a:t>
            </a: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70000"/>
              </a:lnSpc>
              <a:spcBef>
                <a:spcPts val="0"/>
              </a:spcBef>
              <a:buFont typeface="Wingdings" panose="05000000000000000000" pitchFamily="2" charset="2"/>
              <a:buChar char="Ø"/>
            </a:pPr>
            <a:r>
              <a:rPr lang="zh-CN" altLang="en-US" sz="1600" b="1" dirty="0">
                <a:solidFill>
                  <a:srgbClr val="002060"/>
                </a:solidFill>
                <a:latin typeface="仿宋" panose="02010609060101010101" pitchFamily="49" charset="-122"/>
                <a:ea typeface="仿宋" panose="02010609060101010101" pitchFamily="49" charset="-122"/>
              </a:rPr>
              <a:t>存储</a:t>
            </a:r>
            <a:r>
              <a:rPr lang="zh-CN" altLang="en-US" sz="1600" b="1" dirty="0" smtClean="0">
                <a:solidFill>
                  <a:srgbClr val="002060"/>
                </a:solidFill>
                <a:latin typeface="仿宋" panose="02010609060101010101" pitchFamily="49" charset="-122"/>
                <a:ea typeface="仿宋" panose="02010609060101010101" pitchFamily="49" charset="-122"/>
              </a:rPr>
              <a:t>量、分类是否得当</a:t>
            </a:r>
            <a:endParaRPr lang="en-US" altLang="zh-CN" sz="1600" b="1" dirty="0" smtClean="0">
              <a:solidFill>
                <a:srgbClr val="002060"/>
              </a:solidFill>
              <a:latin typeface="仿宋" panose="02010609060101010101" pitchFamily="49" charset="-122"/>
              <a:ea typeface="仿宋" panose="02010609060101010101" pitchFamily="49" charset="-122"/>
            </a:endParaRPr>
          </a:p>
          <a:p>
            <a:pPr marL="628650" indent="-285750">
              <a:lnSpc>
                <a:spcPct val="130000"/>
              </a:lnSpc>
              <a:spcBef>
                <a:spcPts val="0"/>
              </a:spcBef>
              <a:buFont typeface="Wingdings" panose="05000000000000000000" pitchFamily="2" charset="2"/>
              <a:buChar char="ü"/>
            </a:pPr>
            <a:r>
              <a:rPr lang="zh-CN" altLang="en-US" sz="1600" b="1" dirty="0" smtClean="0">
                <a:solidFill>
                  <a:srgbClr val="002060"/>
                </a:solidFill>
                <a:latin typeface="仿宋" panose="02010609060101010101" pitchFamily="49" charset="-122"/>
                <a:ea typeface="仿宋" panose="02010609060101010101" pitchFamily="49" charset="-122"/>
              </a:rPr>
              <a:t>少数课题组</a:t>
            </a:r>
            <a:r>
              <a:rPr lang="zh-CN" altLang="en-US" sz="1600" b="1" dirty="0" smtClean="0">
                <a:solidFill>
                  <a:srgbClr val="FF0000"/>
                </a:solidFill>
                <a:latin typeface="仿宋" panose="02010609060101010101" pitchFamily="49" charset="-122"/>
                <a:ea typeface="仿宋" panose="02010609060101010101" pitchFamily="49" charset="-122"/>
              </a:rPr>
              <a:t>中</a:t>
            </a:r>
            <a:r>
              <a:rPr lang="zh-CN" altLang="en-US" sz="1600" b="1" dirty="0">
                <a:solidFill>
                  <a:srgbClr val="FF0000"/>
                </a:solidFill>
                <a:latin typeface="仿宋" panose="02010609060101010101" pitchFamily="49" charset="-122"/>
                <a:ea typeface="仿宋" panose="02010609060101010101" pitchFamily="49" charset="-122"/>
              </a:rPr>
              <a:t>试实验</a:t>
            </a:r>
            <a:r>
              <a:rPr lang="zh-CN" altLang="en-US" sz="1600" b="1" dirty="0">
                <a:solidFill>
                  <a:srgbClr val="002060"/>
                </a:solidFill>
                <a:latin typeface="仿宋" panose="02010609060101010101" pitchFamily="49" charset="-122"/>
                <a:ea typeface="仿宋" panose="02010609060101010101" pitchFamily="49" charset="-122"/>
              </a:rPr>
              <a:t>，大量危化品堆放楼道或</a:t>
            </a:r>
            <a:r>
              <a:rPr lang="zh-CN" altLang="en-US" sz="1600" b="1" dirty="0" smtClean="0">
                <a:solidFill>
                  <a:srgbClr val="002060"/>
                </a:solidFill>
                <a:latin typeface="仿宋" panose="02010609060101010101" pitchFamily="49" charset="-122"/>
                <a:ea typeface="仿宋" panose="02010609060101010101" pitchFamily="49" charset="-122"/>
              </a:rPr>
              <a:t>实验室。</a:t>
            </a:r>
            <a:endParaRPr lang="en-US" altLang="zh-CN" sz="1600" b="1" dirty="0">
              <a:solidFill>
                <a:srgbClr val="002060"/>
              </a:solidFill>
              <a:latin typeface="仿宋" panose="02010609060101010101" pitchFamily="49" charset="-122"/>
              <a:ea typeface="仿宋" panose="02010609060101010101" pitchFamily="49" charset="-122"/>
            </a:endParaRPr>
          </a:p>
          <a:p>
            <a:pPr>
              <a:lnSpc>
                <a:spcPct val="170000"/>
              </a:lnSpc>
              <a:spcBef>
                <a:spcPts val="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管</a:t>
            </a:r>
            <a:r>
              <a:rPr lang="zh-CN" altLang="en-US" sz="1600" b="1" dirty="0" smtClean="0">
                <a:solidFill>
                  <a:srgbClr val="FF0000"/>
                </a:solidFill>
                <a:latin typeface="仿宋" panose="02010609060101010101" pitchFamily="49" charset="-122"/>
                <a:ea typeface="仿宋" panose="02010609060101010101" pitchFamily="49" charset="-122"/>
              </a:rPr>
              <a:t>制品</a:t>
            </a:r>
            <a:r>
              <a:rPr lang="zh-CN" altLang="en-US" sz="1600" b="1" dirty="0">
                <a:solidFill>
                  <a:srgbClr val="FF0000"/>
                </a:solidFill>
                <a:latin typeface="仿宋" panose="02010609060101010101" pitchFamily="49" charset="-122"/>
                <a:ea typeface="仿宋" panose="02010609060101010101" pitchFamily="49" charset="-122"/>
              </a:rPr>
              <a:t>存放</a:t>
            </a:r>
            <a:r>
              <a:rPr lang="zh-CN" altLang="en-US" sz="1600" b="1" dirty="0">
                <a:solidFill>
                  <a:srgbClr val="002060"/>
                </a:solidFill>
                <a:latin typeface="仿宋" panose="02010609060101010101" pitchFamily="49" charset="-122"/>
                <a:ea typeface="仿宋" panose="02010609060101010101" pitchFamily="49" charset="-122"/>
              </a:rPr>
              <a:t>是否</a:t>
            </a:r>
            <a:r>
              <a:rPr lang="zh-CN" altLang="en-US" sz="1600" b="1" dirty="0" smtClean="0">
                <a:solidFill>
                  <a:srgbClr val="002060"/>
                </a:solidFill>
                <a:latin typeface="仿宋" panose="02010609060101010101" pitchFamily="49" charset="-122"/>
                <a:ea typeface="仿宋" panose="02010609060101010101" pitchFamily="49" charset="-122"/>
              </a:rPr>
              <a:t>严格执行标准</a:t>
            </a:r>
            <a:endParaRPr lang="en-US" altLang="zh-CN" sz="1600" b="1" dirty="0" smtClean="0">
              <a:solidFill>
                <a:srgbClr val="002060"/>
              </a:solidFill>
              <a:latin typeface="仿宋" panose="02010609060101010101" pitchFamily="49" charset="-122"/>
              <a:ea typeface="仿宋" panose="02010609060101010101" pitchFamily="49" charset="-122"/>
            </a:endParaRPr>
          </a:p>
          <a:p>
            <a:pPr marL="628650" indent="-285750">
              <a:lnSpc>
                <a:spcPct val="130000"/>
              </a:lnSpc>
              <a:spcBef>
                <a:spcPts val="0"/>
              </a:spcBef>
              <a:buFont typeface="Wingdings" panose="05000000000000000000" pitchFamily="2" charset="2"/>
              <a:buChar char="ü"/>
            </a:pPr>
            <a:r>
              <a:rPr lang="zh-CN" altLang="en-US" sz="1600" b="1" dirty="0" smtClean="0">
                <a:solidFill>
                  <a:srgbClr val="002060"/>
                </a:solidFill>
                <a:latin typeface="仿宋" panose="02010609060101010101" pitchFamily="49" charset="-122"/>
                <a:ea typeface="仿宋" panose="02010609060101010101" pitchFamily="49" charset="-122"/>
              </a:rPr>
              <a:t>防盗门、防盗锁、上</a:t>
            </a:r>
            <a:r>
              <a:rPr lang="zh-CN" altLang="en-US" sz="1600" b="1" dirty="0">
                <a:solidFill>
                  <a:srgbClr val="002060"/>
                </a:solidFill>
                <a:latin typeface="仿宋" panose="02010609060101010101" pitchFamily="49" charset="-122"/>
                <a:ea typeface="仿宋" panose="02010609060101010101" pitchFamily="49" charset="-122"/>
              </a:rPr>
              <a:t>单锁、上双锁等</a:t>
            </a:r>
            <a:endParaRPr lang="en-US" altLang="zh-CN" sz="1600" b="1" dirty="0">
              <a:solidFill>
                <a:srgbClr val="002060"/>
              </a:solidFill>
              <a:latin typeface="仿宋" panose="02010609060101010101" pitchFamily="49" charset="-122"/>
              <a:ea typeface="仿宋" panose="02010609060101010101" pitchFamily="49" charset="-122"/>
            </a:endParaRPr>
          </a:p>
          <a:p>
            <a:pPr>
              <a:lnSpc>
                <a:spcPct val="170000"/>
              </a:lnSpc>
              <a:spcBef>
                <a:spcPts val="0"/>
              </a:spcBef>
              <a:buFont typeface="Wingdings" panose="05000000000000000000" pitchFamily="2" charset="2"/>
              <a:buChar char="Ø"/>
            </a:pPr>
            <a:r>
              <a:rPr lang="zh-CN" altLang="en-US" sz="1600" b="1" dirty="0" smtClean="0">
                <a:solidFill>
                  <a:srgbClr val="002060"/>
                </a:solidFill>
                <a:latin typeface="仿宋" panose="02010609060101010101" pitchFamily="49" charset="-122"/>
                <a:ea typeface="仿宋" panose="02010609060101010101" pitchFamily="49" charset="-122"/>
              </a:rPr>
              <a:t>实验气体是否混放、气路是否正确</a:t>
            </a:r>
            <a:endParaRPr lang="en-US" altLang="zh-CN" sz="1600" b="1" dirty="0" smtClean="0">
              <a:solidFill>
                <a:srgbClr val="002060"/>
              </a:solidFill>
              <a:latin typeface="仿宋" panose="02010609060101010101" pitchFamily="49" charset="-122"/>
              <a:ea typeface="仿宋" panose="02010609060101010101" pitchFamily="49" charset="-122"/>
            </a:endParaRPr>
          </a:p>
          <a:p>
            <a:pPr marL="628650" indent="-285750">
              <a:lnSpc>
                <a:spcPct val="130000"/>
              </a:lnSpc>
              <a:spcBef>
                <a:spcPts val="0"/>
              </a:spcBef>
              <a:buFont typeface="Wingdings" panose="05000000000000000000" pitchFamily="2" charset="2"/>
              <a:buChar char="ü"/>
            </a:pPr>
            <a:r>
              <a:rPr lang="zh-CN" altLang="en-US" sz="1600" b="1" dirty="0">
                <a:solidFill>
                  <a:srgbClr val="002060"/>
                </a:solidFill>
                <a:latin typeface="仿宋" panose="02010609060101010101" pitchFamily="49" charset="-122"/>
                <a:ea typeface="仿宋" panose="02010609060101010101" pitchFamily="49" charset="-122"/>
              </a:rPr>
              <a:t>可燃气与氧气气瓶混放，可燃气缺少排空管、防回火阀等关键配置。</a:t>
            </a:r>
            <a:endParaRPr lang="en-US" altLang="zh-CN" sz="1600" b="1" dirty="0">
              <a:solidFill>
                <a:srgbClr val="002060"/>
              </a:solidFill>
              <a:latin typeface="仿宋" panose="02010609060101010101" pitchFamily="49" charset="-122"/>
              <a:ea typeface="仿宋" panose="02010609060101010101" pitchFamily="49" charset="-122"/>
            </a:endParaRPr>
          </a:p>
          <a:p>
            <a:pPr>
              <a:lnSpc>
                <a:spcPct val="170000"/>
              </a:lnSpc>
              <a:spcBef>
                <a:spcPts val="0"/>
              </a:spcBef>
              <a:buFont typeface="Wingdings" panose="05000000000000000000" pitchFamily="2" charset="2"/>
              <a:buChar char="Ø"/>
            </a:pPr>
            <a:r>
              <a:rPr lang="zh-CN" altLang="en-US" sz="1600" b="1" dirty="0">
                <a:solidFill>
                  <a:srgbClr val="002060"/>
                </a:solidFill>
                <a:latin typeface="仿宋" panose="02010609060101010101" pitchFamily="49" charset="-122"/>
                <a:ea typeface="仿宋" panose="02010609060101010101" pitchFamily="49" charset="-122"/>
              </a:rPr>
              <a:t>危</a:t>
            </a:r>
            <a:r>
              <a:rPr lang="zh-CN" altLang="en-US" sz="1600" b="1" dirty="0" smtClean="0">
                <a:solidFill>
                  <a:srgbClr val="002060"/>
                </a:solidFill>
                <a:latin typeface="仿宋" panose="02010609060101010101" pitchFamily="49" charset="-122"/>
                <a:ea typeface="仿宋" panose="02010609060101010101" pitchFamily="49" charset="-122"/>
              </a:rPr>
              <a:t>化废弃物是否合规处置</a:t>
            </a:r>
            <a:endParaRPr lang="en-US" altLang="zh-CN" sz="1600" b="1" dirty="0" smtClean="0">
              <a:solidFill>
                <a:srgbClr val="002060"/>
              </a:solidFill>
              <a:latin typeface="仿宋" panose="02010609060101010101" pitchFamily="49" charset="-122"/>
              <a:ea typeface="仿宋" panose="02010609060101010101" pitchFamily="49" charset="-122"/>
            </a:endParaRPr>
          </a:p>
          <a:p>
            <a:pPr marL="628650" indent="-285750">
              <a:lnSpc>
                <a:spcPct val="130000"/>
              </a:lnSpc>
              <a:spcBef>
                <a:spcPts val="0"/>
              </a:spcBef>
              <a:buFont typeface="Wingdings" panose="05000000000000000000" pitchFamily="2" charset="2"/>
              <a:buChar char="ü"/>
            </a:pPr>
            <a:r>
              <a:rPr lang="zh-CN" altLang="en-US" sz="1600" b="1" dirty="0">
                <a:solidFill>
                  <a:srgbClr val="FF0000"/>
                </a:solidFill>
                <a:latin typeface="仿宋" panose="02010609060101010101" pitchFamily="49" charset="-122"/>
                <a:ea typeface="仿宋" panose="02010609060101010101" pitchFamily="49" charset="-122"/>
              </a:rPr>
              <a:t>无</a:t>
            </a:r>
            <a:r>
              <a:rPr lang="zh-CN" altLang="en-US" sz="1600" b="1" dirty="0" smtClean="0">
                <a:solidFill>
                  <a:srgbClr val="FF0000"/>
                </a:solidFill>
                <a:latin typeface="仿宋" panose="02010609060101010101" pitchFamily="49" charset="-122"/>
                <a:ea typeface="仿宋" panose="02010609060101010101" pitchFamily="49" charset="-122"/>
              </a:rPr>
              <a:t>标签</a:t>
            </a:r>
            <a:r>
              <a:rPr lang="zh-CN" altLang="en-US" sz="1600" b="1" dirty="0" smtClean="0">
                <a:solidFill>
                  <a:srgbClr val="002060"/>
                </a:solidFill>
                <a:latin typeface="仿宋" panose="02010609060101010101" pitchFamily="49" charset="-122"/>
                <a:ea typeface="仿宋" panose="02010609060101010101" pitchFamily="49" charset="-122"/>
              </a:rPr>
              <a:t>混</a:t>
            </a:r>
            <a:r>
              <a:rPr lang="zh-CN" altLang="en-US" sz="1600" b="1" dirty="0">
                <a:solidFill>
                  <a:srgbClr val="002060"/>
                </a:solidFill>
                <a:latin typeface="仿宋" panose="02010609060101010101" pitchFamily="49" charset="-122"/>
                <a:ea typeface="仿宋" panose="02010609060101010101" pitchFamily="49" charset="-122"/>
              </a:rPr>
              <a:t>放、</a:t>
            </a:r>
            <a:r>
              <a:rPr lang="zh-CN" altLang="en-US" sz="1600" b="1" dirty="0">
                <a:solidFill>
                  <a:srgbClr val="FF0000"/>
                </a:solidFill>
                <a:latin typeface="仿宋" panose="02010609060101010101" pitchFamily="49" charset="-122"/>
                <a:ea typeface="仿宋" panose="02010609060101010101" pitchFamily="49" charset="-122"/>
              </a:rPr>
              <a:t>违反禁忌</a:t>
            </a:r>
            <a:r>
              <a:rPr lang="zh-CN" altLang="en-US" sz="1600" b="1" dirty="0" smtClean="0">
                <a:solidFill>
                  <a:srgbClr val="FF0000"/>
                </a:solidFill>
                <a:latin typeface="仿宋" panose="02010609060101010101" pitchFamily="49" charset="-122"/>
                <a:ea typeface="仿宋" panose="02010609060101010101" pitchFamily="49" charset="-122"/>
              </a:rPr>
              <a:t>混装</a:t>
            </a:r>
            <a:endParaRPr lang="en-US" altLang="zh-CN" sz="1600" b="1" dirty="0">
              <a:solidFill>
                <a:srgbClr val="FF0000"/>
              </a:solidFill>
              <a:latin typeface="仿宋" panose="02010609060101010101" pitchFamily="49" charset="-122"/>
              <a:ea typeface="仿宋" panose="02010609060101010101" pitchFamily="49" charset="-122"/>
            </a:endParaRPr>
          </a:p>
          <a:p>
            <a:pPr>
              <a:lnSpc>
                <a:spcPct val="170000"/>
              </a:lnSpc>
              <a:spcBef>
                <a:spcPts val="0"/>
              </a:spcBef>
              <a:buFont typeface="Wingdings" panose="05000000000000000000" pitchFamily="2" charset="2"/>
              <a:buChar char="Ø"/>
            </a:pPr>
            <a:r>
              <a:rPr lang="zh-CN" altLang="en-US" sz="1600" b="1" dirty="0" smtClean="0">
                <a:solidFill>
                  <a:srgbClr val="002060"/>
                </a:solidFill>
                <a:latin typeface="仿宋" panose="02010609060101010101" pitchFamily="49" charset="-122"/>
                <a:ea typeface="仿宋" panose="02010609060101010101" pitchFamily="49" charset="-122"/>
              </a:rPr>
              <a:t>危化品库房、暂存间的技防是否到位</a:t>
            </a:r>
            <a:endParaRPr lang="en-US" altLang="zh-CN" sz="1600" b="1" dirty="0" smtClean="0">
              <a:solidFill>
                <a:srgbClr val="002060"/>
              </a:solidFill>
              <a:latin typeface="仿宋" panose="02010609060101010101" pitchFamily="49" charset="-122"/>
              <a:ea typeface="仿宋" panose="02010609060101010101" pitchFamily="49" charset="-122"/>
            </a:endParaRPr>
          </a:p>
          <a:p>
            <a:pPr marL="628650" indent="-285750">
              <a:lnSpc>
                <a:spcPct val="130000"/>
              </a:lnSpc>
              <a:spcBef>
                <a:spcPts val="0"/>
              </a:spcBef>
              <a:buFont typeface="Wingdings" panose="05000000000000000000" pitchFamily="2" charset="2"/>
              <a:buChar char="ü"/>
            </a:pPr>
            <a:r>
              <a:rPr lang="zh-CN" altLang="en-US" sz="1600" b="1" dirty="0">
                <a:solidFill>
                  <a:srgbClr val="002060"/>
                </a:solidFill>
                <a:latin typeface="仿宋" panose="02010609060101010101" pitchFamily="49" charset="-122"/>
                <a:ea typeface="仿宋" panose="02010609060101010101" pitchFamily="49" charset="-122"/>
              </a:rPr>
              <a:t>防爆要求</a:t>
            </a:r>
            <a:r>
              <a:rPr lang="zh-CN" altLang="en-US" sz="1600" b="1" dirty="0" smtClean="0">
                <a:solidFill>
                  <a:srgbClr val="002060"/>
                </a:solidFill>
                <a:latin typeface="仿宋" panose="02010609060101010101" pitchFamily="49" charset="-122"/>
                <a:ea typeface="仿宋" panose="02010609060101010101" pitchFamily="49" charset="-122"/>
              </a:rPr>
              <a:t>、风量压差合理、噪声</a:t>
            </a:r>
            <a:r>
              <a:rPr lang="zh-CN" altLang="en-US" sz="1600" b="1" dirty="0">
                <a:solidFill>
                  <a:srgbClr val="002060"/>
                </a:solidFill>
                <a:latin typeface="仿宋" panose="02010609060101010101" pitchFamily="49" charset="-122"/>
                <a:ea typeface="仿宋" panose="02010609060101010101" pitchFamily="49" charset="-122"/>
              </a:rPr>
              <a:t>符合</a:t>
            </a:r>
            <a:r>
              <a:rPr lang="zh-CN" altLang="en-US" sz="1600" b="1" dirty="0" smtClean="0">
                <a:solidFill>
                  <a:srgbClr val="002060"/>
                </a:solidFill>
                <a:latin typeface="仿宋" panose="02010609060101010101" pitchFamily="49" charset="-122"/>
                <a:ea typeface="仿宋" panose="02010609060101010101" pitchFamily="49" charset="-122"/>
              </a:rPr>
              <a:t>要求等</a:t>
            </a:r>
            <a:endParaRPr lang="en-US" altLang="zh-CN" sz="16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二</a:t>
            </a:r>
            <a:r>
              <a:rPr lang="zh-CN" altLang="en-US" sz="2200" b="1" dirty="0" smtClean="0">
                <a:solidFill>
                  <a:srgbClr val="002060"/>
                </a:solidFill>
                <a:latin typeface="黑体" panose="02010609060101010101" pitchFamily="49" charset="-122"/>
                <a:ea typeface="黑体" panose="02010609060101010101" pitchFamily="49" charset="-122"/>
              </a:rPr>
              <a:t>、实验室</a:t>
            </a:r>
            <a:r>
              <a:rPr lang="zh-CN" altLang="en-US" sz="2200" b="1" dirty="0">
                <a:solidFill>
                  <a:srgbClr val="002060"/>
                </a:solidFill>
                <a:latin typeface="黑体" panose="02010609060101010101" pitchFamily="49" charset="-122"/>
                <a:ea typeface="黑体" panose="02010609060101010101" pitchFamily="49" charset="-122"/>
              </a:rPr>
              <a:t>危化品常见</a:t>
            </a:r>
            <a:r>
              <a:rPr lang="zh-CN" altLang="en-US" sz="2200" b="1" dirty="0" smtClean="0">
                <a:solidFill>
                  <a:srgbClr val="002060"/>
                </a:solidFill>
                <a:latin typeface="黑体" panose="02010609060101010101" pitchFamily="49" charset="-122"/>
                <a:ea typeface="黑体" panose="02010609060101010101" pitchFamily="49" charset="-122"/>
              </a:rPr>
              <a:t>隐患┃</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常见隐患</a:t>
            </a:r>
            <a:endParaRPr lang="zh-CN" altLang="en-US" sz="2000" b="1" dirty="0">
              <a:solidFill>
                <a:srgbClr val="002060"/>
              </a:solidFill>
              <a:latin typeface="黑体" panose="02010609060101010101" pitchFamily="49" charset="-122"/>
              <a:ea typeface="黑体" panose="02010609060101010101" pitchFamily="49" charset="-122"/>
            </a:endParaRPr>
          </a:p>
        </p:txBody>
      </p:sp>
      <p:grpSp>
        <p:nvGrpSpPr>
          <p:cNvPr id="2" name="组合 1"/>
          <p:cNvGrpSpPr/>
          <p:nvPr/>
        </p:nvGrpSpPr>
        <p:grpSpPr>
          <a:xfrm>
            <a:off x="9984432" y="4491376"/>
            <a:ext cx="1896065" cy="1601920"/>
            <a:chOff x="9984432" y="4635392"/>
            <a:chExt cx="1896065" cy="1601920"/>
          </a:xfrm>
        </p:grpSpPr>
        <p:pic>
          <p:nvPicPr>
            <p:cNvPr id="4" name="图片 3" descr="C:\Documents and Settings\Administrator\桌面\123\12320161209_141449.jpg"/>
            <p:cNvPicPr>
              <a:picLocks noChangeAspect="1"/>
            </p:cNvPicPr>
            <p:nvPr/>
          </p:nvPicPr>
          <p:blipFill rotWithShape="1">
            <a:blip r:embed="rId2" cstate="print"/>
            <a:srcRect t="11809" b="9306"/>
            <a:stretch/>
          </p:blipFill>
          <p:spPr bwMode="auto">
            <a:xfrm>
              <a:off x="9984432" y="4635392"/>
              <a:ext cx="1896065" cy="1601920"/>
            </a:xfrm>
            <a:prstGeom prst="rect">
              <a:avLst/>
            </a:prstGeom>
            <a:ln>
              <a:noFill/>
            </a:ln>
            <a:effectLst>
              <a:outerShdw blurRad="292100" dist="139700" dir="2700000" algn="tl" rotWithShape="0">
                <a:srgbClr val="333333">
                  <a:alpha val="65000"/>
                </a:srgbClr>
              </a:outerShdw>
            </a:effectLst>
          </p:spPr>
        </p:pic>
        <p:sp>
          <p:nvSpPr>
            <p:cNvPr id="5" name="内容占位符 2"/>
            <p:cNvSpPr txBox="1">
              <a:spLocks/>
            </p:cNvSpPr>
            <p:nvPr/>
          </p:nvSpPr>
          <p:spPr>
            <a:xfrm>
              <a:off x="10830526" y="5949280"/>
              <a:ext cx="1049971" cy="288032"/>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100" dirty="0" smtClean="0">
                  <a:solidFill>
                    <a:srgbClr val="FF0000"/>
                  </a:solidFill>
                </a:rPr>
                <a:t>废液桶无标签</a:t>
              </a:r>
              <a:endParaRPr lang="zh-CN" altLang="zh-CN" sz="1100" dirty="0">
                <a:solidFill>
                  <a:srgbClr val="FF0000"/>
                </a:solidFill>
              </a:endParaRPr>
            </a:p>
          </p:txBody>
        </p:sp>
      </p:grpSp>
      <p:grpSp>
        <p:nvGrpSpPr>
          <p:cNvPr id="13" name="组合 12"/>
          <p:cNvGrpSpPr/>
          <p:nvPr/>
        </p:nvGrpSpPr>
        <p:grpSpPr>
          <a:xfrm>
            <a:off x="9974043" y="2327852"/>
            <a:ext cx="1906454" cy="1461188"/>
            <a:chOff x="9974043" y="2317066"/>
            <a:chExt cx="1906454" cy="1461188"/>
          </a:xfrm>
        </p:grpSpPr>
        <p:pic>
          <p:nvPicPr>
            <p:cNvPr id="6" name="图片 5" descr="C:\Users\Fzhili\Documents\Tencent Files\2449893971\FileRecv\MobileFile\IMG_20220421_102938.jpg"/>
            <p:cNvPicPr>
              <a:picLocks noChangeAspect="1"/>
            </p:cNvPicPr>
            <p:nvPr/>
          </p:nvPicPr>
          <p:blipFill rotWithShape="1">
            <a:blip r:embed="rId3" cstate="print">
              <a:extLst>
                <a:ext uri="{28A0092B-C50C-407E-A947-70E740481C1C}">
                  <a14:useLocalDpi xmlns:a14="http://schemas.microsoft.com/office/drawing/2010/main" val="0"/>
                </a:ext>
              </a:extLst>
            </a:blip>
            <a:srcRect l="24586" t="29649" r="24083"/>
            <a:stretch/>
          </p:blipFill>
          <p:spPr bwMode="auto">
            <a:xfrm rot="10800000">
              <a:off x="9984432" y="2317066"/>
              <a:ext cx="1896065" cy="1461188"/>
            </a:xfrm>
            <a:prstGeom prst="rect">
              <a:avLst/>
            </a:prstGeom>
            <a:noFill/>
            <a:ln>
              <a:noFill/>
            </a:ln>
            <a:extLst>
              <a:ext uri="{53640926-AAD7-44D8-BBD7-CCE9431645EC}">
                <a14:shadowObscured xmlns:a14="http://schemas.microsoft.com/office/drawing/2010/main"/>
              </a:ext>
            </a:extLst>
          </p:spPr>
        </p:pic>
        <p:sp>
          <p:nvSpPr>
            <p:cNvPr id="7" name="内容占位符 2"/>
            <p:cNvSpPr txBox="1">
              <a:spLocks/>
            </p:cNvSpPr>
            <p:nvPr/>
          </p:nvSpPr>
          <p:spPr>
            <a:xfrm>
              <a:off x="9974043" y="3522056"/>
              <a:ext cx="936105" cy="253037"/>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100" dirty="0" smtClean="0">
                  <a:solidFill>
                    <a:srgbClr val="FF0000"/>
                  </a:solidFill>
                </a:rPr>
                <a:t>硝酸未上锁</a:t>
              </a:r>
              <a:endParaRPr lang="zh-CN" altLang="zh-CN" sz="1100" dirty="0">
                <a:solidFill>
                  <a:srgbClr val="FF0000"/>
                </a:solidFill>
              </a:endParaRPr>
            </a:p>
          </p:txBody>
        </p:sp>
      </p:grpSp>
      <p:grpSp>
        <p:nvGrpSpPr>
          <p:cNvPr id="14" name="组合 13"/>
          <p:cNvGrpSpPr/>
          <p:nvPr/>
        </p:nvGrpSpPr>
        <p:grpSpPr>
          <a:xfrm>
            <a:off x="8256240" y="1231747"/>
            <a:ext cx="1373347" cy="1800200"/>
            <a:chOff x="8395061" y="1231747"/>
            <a:chExt cx="1373347" cy="180020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8258" y="1231747"/>
              <a:ext cx="1350150" cy="1800200"/>
            </a:xfrm>
            <a:prstGeom prst="rect">
              <a:avLst/>
            </a:prstGeom>
            <a:ln>
              <a:noFill/>
            </a:ln>
            <a:effectLst>
              <a:outerShdw blurRad="292100" dist="139700" dir="2700000" algn="tl" rotWithShape="0">
                <a:srgbClr val="333333">
                  <a:alpha val="65000"/>
                </a:srgbClr>
              </a:outerShdw>
            </a:effectLst>
          </p:spPr>
        </p:pic>
        <p:sp>
          <p:nvSpPr>
            <p:cNvPr id="9" name="内容占位符 2"/>
            <p:cNvSpPr txBox="1">
              <a:spLocks/>
            </p:cNvSpPr>
            <p:nvPr/>
          </p:nvSpPr>
          <p:spPr>
            <a:xfrm>
              <a:off x="8395061" y="1231747"/>
              <a:ext cx="1368152" cy="303882"/>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100" dirty="0" smtClean="0">
                  <a:solidFill>
                    <a:srgbClr val="FF0000"/>
                  </a:solidFill>
                </a:rPr>
                <a:t>存放过量有机试剂</a:t>
              </a:r>
              <a:endParaRPr lang="zh-CN" altLang="zh-CN" sz="1100" dirty="0">
                <a:solidFill>
                  <a:srgbClr val="FF0000"/>
                </a:solidFill>
              </a:endParaRPr>
            </a:p>
          </p:txBody>
        </p:sp>
      </p:grpSp>
      <p:grpSp>
        <p:nvGrpSpPr>
          <p:cNvPr id="3" name="组合 2"/>
          <p:cNvGrpSpPr/>
          <p:nvPr/>
        </p:nvGrpSpPr>
        <p:grpSpPr>
          <a:xfrm>
            <a:off x="7853788" y="3282966"/>
            <a:ext cx="1795005" cy="1733325"/>
            <a:chOff x="7968208" y="3647314"/>
            <a:chExt cx="1795005" cy="1733325"/>
          </a:xfrm>
        </p:grpSpPr>
        <p:pic>
          <p:nvPicPr>
            <p:cNvPr id="11" name="图片 10" descr="C:\Users\Fzhili\Documents\Tencent Files\2449893971\FileRecv\MobileFile\IMG_20210702_152508.jpg"/>
            <p:cNvPicPr>
              <a:picLocks noChangeAspect="1"/>
            </p:cNvPicPr>
            <p:nvPr/>
          </p:nvPicPr>
          <p:blipFill rotWithShape="1">
            <a:blip r:embed="rId5" cstate="print">
              <a:extLst>
                <a:ext uri="{28A0092B-C50C-407E-A947-70E740481C1C}">
                  <a14:useLocalDpi xmlns:a14="http://schemas.microsoft.com/office/drawing/2010/main" val="0"/>
                </a:ext>
              </a:extLst>
            </a:blip>
            <a:srcRect l="18459" r="20237"/>
            <a:stretch/>
          </p:blipFill>
          <p:spPr>
            <a:xfrm>
              <a:off x="7968208" y="3647314"/>
              <a:ext cx="1795005" cy="1733325"/>
            </a:xfrm>
            <a:prstGeom prst="rect">
              <a:avLst/>
            </a:prstGeom>
            <a:noFill/>
            <a:ln>
              <a:noFill/>
            </a:ln>
          </p:spPr>
        </p:pic>
        <p:sp>
          <p:nvSpPr>
            <p:cNvPr id="12" name="内容占位符 2"/>
            <p:cNvSpPr txBox="1">
              <a:spLocks/>
            </p:cNvSpPr>
            <p:nvPr/>
          </p:nvSpPr>
          <p:spPr>
            <a:xfrm>
              <a:off x="7968208" y="5116249"/>
              <a:ext cx="1370786" cy="264390"/>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100" dirty="0">
                  <a:solidFill>
                    <a:srgbClr val="FF0000"/>
                  </a:solidFill>
                </a:rPr>
                <a:t>民</a:t>
              </a:r>
              <a:r>
                <a:rPr lang="zh-CN" altLang="en-US" sz="1100" dirty="0" smtClean="0">
                  <a:solidFill>
                    <a:srgbClr val="FF0000"/>
                  </a:solidFill>
                </a:rPr>
                <a:t>爆品未上双锁</a:t>
              </a:r>
              <a:endParaRPr lang="zh-CN" altLang="zh-CN" sz="1100" dirty="0">
                <a:solidFill>
                  <a:srgbClr val="FF0000"/>
                </a:solidFill>
              </a:endParaRPr>
            </a:p>
          </p:txBody>
        </p:sp>
      </p:grpSp>
      <p:grpSp>
        <p:nvGrpSpPr>
          <p:cNvPr id="10" name="组合 9"/>
          <p:cNvGrpSpPr/>
          <p:nvPr/>
        </p:nvGrpSpPr>
        <p:grpSpPr>
          <a:xfrm>
            <a:off x="8171703" y="5226829"/>
            <a:ext cx="1477090" cy="1477090"/>
            <a:chOff x="8286123" y="5229200"/>
            <a:chExt cx="1477090" cy="1477090"/>
          </a:xfrm>
        </p:grpSpPr>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6123" y="5229200"/>
              <a:ext cx="1477090" cy="1477090"/>
            </a:xfrm>
            <a:prstGeom prst="rect">
              <a:avLst/>
            </a:prstGeom>
          </p:spPr>
        </p:pic>
        <p:sp>
          <p:nvSpPr>
            <p:cNvPr id="17" name="内容占位符 2"/>
            <p:cNvSpPr txBox="1">
              <a:spLocks/>
            </p:cNvSpPr>
            <p:nvPr/>
          </p:nvSpPr>
          <p:spPr>
            <a:xfrm>
              <a:off x="8286123" y="6415236"/>
              <a:ext cx="906221" cy="291054"/>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100" dirty="0" smtClean="0">
                  <a:solidFill>
                    <a:srgbClr val="FF0000"/>
                  </a:solidFill>
                </a:rPr>
                <a:t>废液桶胀破</a:t>
              </a:r>
              <a:endParaRPr lang="zh-CN" altLang="zh-CN" sz="1100" dirty="0">
                <a:solidFill>
                  <a:srgbClr val="FF0000"/>
                </a:solidFill>
              </a:endParaRPr>
            </a:p>
          </p:txBody>
        </p:sp>
      </p:grpSp>
    </p:spTree>
    <p:extLst>
      <p:ext uri="{BB962C8B-B14F-4D97-AF65-F5344CB8AC3E}">
        <p14:creationId xmlns:p14="http://schemas.microsoft.com/office/powerpoint/2010/main" val="94989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4" end="4"/>
                                            </p:txEl>
                                          </p:spTgt>
                                        </p:tgtEl>
                                        <p:attrNameLst>
                                          <p:attrName>style.visibility</p:attrName>
                                        </p:attrNameLst>
                                      </p:cBhvr>
                                      <p:to>
                                        <p:strVal val="visible"/>
                                      </p:to>
                                    </p:set>
                                    <p:animEffect transition="in" filter="wipe(up)">
                                      <p:cBhvr>
                                        <p:cTn id="7" dur="500"/>
                                        <p:tgtEl>
                                          <p:spTgt spid="18">
                                            <p:txEl>
                                              <p:pRg st="4" end="4"/>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8">
                                            <p:txEl>
                                              <p:pRg st="5" end="5"/>
                                            </p:txEl>
                                          </p:spTgt>
                                        </p:tgtEl>
                                        <p:attrNameLst>
                                          <p:attrName>style.visibility</p:attrName>
                                        </p:attrNameLst>
                                      </p:cBhvr>
                                      <p:to>
                                        <p:strVal val="visible"/>
                                      </p:to>
                                    </p:set>
                                    <p:animEffect transition="in" filter="wipe(up)">
                                      <p:cBhvr>
                                        <p:cTn id="10" dur="500"/>
                                        <p:tgtEl>
                                          <p:spTgt spid="18">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8">
                                            <p:txEl>
                                              <p:pRg st="6" end="6"/>
                                            </p:txEl>
                                          </p:spTgt>
                                        </p:tgtEl>
                                        <p:attrNameLst>
                                          <p:attrName>style.visibility</p:attrName>
                                        </p:attrNameLst>
                                      </p:cBhvr>
                                      <p:to>
                                        <p:strVal val="visible"/>
                                      </p:to>
                                    </p:set>
                                    <p:animEffect transition="in" filter="wipe(up)">
                                      <p:cBhvr>
                                        <p:cTn id="18" dur="500"/>
                                        <p:tgtEl>
                                          <p:spTgt spid="18">
                                            <p:txEl>
                                              <p:pRg st="6" end="6"/>
                                            </p:txEl>
                                          </p:spTgt>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18">
                                            <p:txEl>
                                              <p:pRg st="7" end="7"/>
                                            </p:txEl>
                                          </p:spTgt>
                                        </p:tgtEl>
                                        <p:attrNameLst>
                                          <p:attrName>style.visibility</p:attrName>
                                        </p:attrNameLst>
                                      </p:cBhvr>
                                      <p:to>
                                        <p:strVal val="visible"/>
                                      </p:to>
                                    </p:set>
                                    <p:animEffect transition="in" filter="wipe(up)">
                                      <p:cBhvr>
                                        <p:cTn id="22" dur="500"/>
                                        <p:tgtEl>
                                          <p:spTgt spid="18">
                                            <p:txEl>
                                              <p:pRg st="7" end="7"/>
                                            </p:txEl>
                                          </p:spTgt>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par>
                          <p:cTn id="27" fill="hold">
                            <p:stCondLst>
                              <p:cond delay="1500"/>
                            </p:stCondLst>
                            <p:childTnLst>
                              <p:par>
                                <p:cTn id="28" presetID="22" presetClass="entr" presetSubtype="2"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righ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8">
                                            <p:txEl>
                                              <p:pRg st="8" end="8"/>
                                            </p:txEl>
                                          </p:spTgt>
                                        </p:tgtEl>
                                        <p:attrNameLst>
                                          <p:attrName>style.visibility</p:attrName>
                                        </p:attrNameLst>
                                      </p:cBhvr>
                                      <p:to>
                                        <p:strVal val="visible"/>
                                      </p:to>
                                    </p:set>
                                    <p:animEffect transition="in" filter="wipe(up)">
                                      <p:cBhvr>
                                        <p:cTn id="35" dur="500"/>
                                        <p:tgtEl>
                                          <p:spTgt spid="18">
                                            <p:txEl>
                                              <p:pRg st="8" end="8"/>
                                            </p:txEl>
                                          </p:spTgt>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18">
                                            <p:txEl>
                                              <p:pRg st="9" end="9"/>
                                            </p:txEl>
                                          </p:spTgt>
                                        </p:tgtEl>
                                        <p:attrNameLst>
                                          <p:attrName>style.visibility</p:attrName>
                                        </p:attrNameLst>
                                      </p:cBhvr>
                                      <p:to>
                                        <p:strVal val="visible"/>
                                      </p:to>
                                    </p:set>
                                    <p:animEffect transition="in" filter="wipe(up)">
                                      <p:cBhvr>
                                        <p:cTn id="39" dur="500"/>
                                        <p:tgtEl>
                                          <p:spTgt spid="18">
                                            <p:txEl>
                                              <p:pRg st="9" end="9"/>
                                            </p:txEl>
                                          </p:spTgt>
                                        </p:tgtEl>
                                      </p:cBhvr>
                                    </p:animEffect>
                                  </p:childTnLst>
                                </p:cTn>
                              </p:par>
                            </p:childTnLst>
                          </p:cTn>
                        </p:par>
                        <p:par>
                          <p:cTn id="40" fill="hold">
                            <p:stCondLst>
                              <p:cond delay="1000"/>
                            </p:stCondLst>
                            <p:childTnLst>
                              <p:par>
                                <p:cTn id="41" presetID="22" presetClass="entr" presetSubtype="1" fill="hold" nodeType="afterEffect">
                                  <p:stCondLst>
                                    <p:cond delay="0"/>
                                  </p:stCondLst>
                                  <p:childTnLst>
                                    <p:set>
                                      <p:cBhvr>
                                        <p:cTn id="42" dur="1" fill="hold">
                                          <p:stCondLst>
                                            <p:cond delay="0"/>
                                          </p:stCondLst>
                                        </p:cTn>
                                        <p:tgtEl>
                                          <p:spTgt spid="18">
                                            <p:txEl>
                                              <p:pRg st="10" end="10"/>
                                            </p:txEl>
                                          </p:spTgt>
                                        </p:tgtEl>
                                        <p:attrNameLst>
                                          <p:attrName>style.visibility</p:attrName>
                                        </p:attrNameLst>
                                      </p:cBhvr>
                                      <p:to>
                                        <p:strVal val="visible"/>
                                      </p:to>
                                    </p:set>
                                    <p:animEffect transition="in" filter="wipe(up)">
                                      <p:cBhvr>
                                        <p:cTn id="43" dur="500"/>
                                        <p:tgtEl>
                                          <p:spTgt spid="18">
                                            <p:txEl>
                                              <p:pRg st="10" end="10"/>
                                            </p:txEl>
                                          </p:spTgt>
                                        </p:tgtEl>
                                      </p:cBhvr>
                                    </p:animEffect>
                                  </p:childTnLst>
                                </p:cTn>
                              </p:par>
                            </p:childTnLst>
                          </p:cTn>
                        </p:par>
                        <p:par>
                          <p:cTn id="44" fill="hold">
                            <p:stCondLst>
                              <p:cond delay="1500"/>
                            </p:stCondLst>
                            <p:childTnLst>
                              <p:par>
                                <p:cTn id="45" presetID="22" presetClass="entr" presetSubtype="1" fill="hold" nodeType="afterEffect">
                                  <p:stCondLst>
                                    <p:cond delay="0"/>
                                  </p:stCondLst>
                                  <p:childTnLst>
                                    <p:set>
                                      <p:cBhvr>
                                        <p:cTn id="46" dur="1" fill="hold">
                                          <p:stCondLst>
                                            <p:cond delay="0"/>
                                          </p:stCondLst>
                                        </p:cTn>
                                        <p:tgtEl>
                                          <p:spTgt spid="18">
                                            <p:txEl>
                                              <p:pRg st="11" end="11"/>
                                            </p:txEl>
                                          </p:spTgt>
                                        </p:tgtEl>
                                        <p:attrNameLst>
                                          <p:attrName>style.visibility</p:attrName>
                                        </p:attrNameLst>
                                      </p:cBhvr>
                                      <p:to>
                                        <p:strVal val="visible"/>
                                      </p:to>
                                    </p:set>
                                    <p:animEffect transition="in" filter="wipe(up)">
                                      <p:cBhvr>
                                        <p:cTn id="47" dur="500"/>
                                        <p:tgtEl>
                                          <p:spTgt spid="18">
                                            <p:txEl>
                                              <p:pRg st="11" end="11"/>
                                            </p:txEl>
                                          </p:spTgt>
                                        </p:tgtEl>
                                      </p:cBhvr>
                                    </p:animEffect>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par>
                          <p:cTn id="52" fill="hold">
                            <p:stCondLst>
                              <p:cond delay="2500"/>
                            </p:stCondLst>
                            <p:childTnLst>
                              <p:par>
                                <p:cTn id="53" presetID="10" presetClass="entr" presetSubtype="0"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par>
                          <p:cTn id="56" fill="hold">
                            <p:stCondLst>
                              <p:cond delay="3000"/>
                            </p:stCondLst>
                            <p:childTnLst>
                              <p:par>
                                <p:cTn id="57" presetID="22" presetClass="entr" presetSubtype="1" fill="hold" nodeType="afterEffect">
                                  <p:stCondLst>
                                    <p:cond delay="0"/>
                                  </p:stCondLst>
                                  <p:childTnLst>
                                    <p:set>
                                      <p:cBhvr>
                                        <p:cTn id="58" dur="1" fill="hold">
                                          <p:stCondLst>
                                            <p:cond delay="0"/>
                                          </p:stCondLst>
                                        </p:cTn>
                                        <p:tgtEl>
                                          <p:spTgt spid="18">
                                            <p:txEl>
                                              <p:pRg st="12" end="12"/>
                                            </p:txEl>
                                          </p:spTgt>
                                        </p:tgtEl>
                                        <p:attrNameLst>
                                          <p:attrName>style.visibility</p:attrName>
                                        </p:attrNameLst>
                                      </p:cBhvr>
                                      <p:to>
                                        <p:strVal val="visible"/>
                                      </p:to>
                                    </p:set>
                                    <p:animEffect transition="in" filter="wipe(up)">
                                      <p:cBhvr>
                                        <p:cTn id="59" dur="500"/>
                                        <p:tgtEl>
                                          <p:spTgt spid="18">
                                            <p:txEl>
                                              <p:pRg st="12" end="12"/>
                                            </p:txEl>
                                          </p:spTgt>
                                        </p:tgtEl>
                                      </p:cBhvr>
                                    </p:animEffect>
                                  </p:childTnLst>
                                </p:cTn>
                              </p:par>
                            </p:childTnLst>
                          </p:cTn>
                        </p:par>
                        <p:par>
                          <p:cTn id="60" fill="hold">
                            <p:stCondLst>
                              <p:cond delay="3500"/>
                            </p:stCondLst>
                            <p:childTnLst>
                              <p:par>
                                <p:cTn id="61" presetID="22" presetClass="entr" presetSubtype="1" fill="hold" nodeType="afterEffect">
                                  <p:stCondLst>
                                    <p:cond delay="0"/>
                                  </p:stCondLst>
                                  <p:childTnLst>
                                    <p:set>
                                      <p:cBhvr>
                                        <p:cTn id="62" dur="1" fill="hold">
                                          <p:stCondLst>
                                            <p:cond delay="0"/>
                                          </p:stCondLst>
                                        </p:cTn>
                                        <p:tgtEl>
                                          <p:spTgt spid="18">
                                            <p:txEl>
                                              <p:pRg st="13" end="13"/>
                                            </p:txEl>
                                          </p:spTgt>
                                        </p:tgtEl>
                                        <p:attrNameLst>
                                          <p:attrName>style.visibility</p:attrName>
                                        </p:attrNameLst>
                                      </p:cBhvr>
                                      <p:to>
                                        <p:strVal val="visible"/>
                                      </p:to>
                                    </p:set>
                                    <p:animEffect transition="in" filter="wipe(up)">
                                      <p:cBhvr>
                                        <p:cTn id="63" dur="500"/>
                                        <p:tgtEl>
                                          <p:spTgt spid="1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10" y="980728"/>
            <a:ext cx="7104208" cy="5616624"/>
          </a:xfrm>
        </p:spPr>
        <p:txBody>
          <a:bodyPr>
            <a:normAutofit/>
          </a:bodyPr>
          <a:lstStyle/>
          <a:p>
            <a:pPr>
              <a:lnSpc>
                <a:spcPct val="170000"/>
              </a:lnSpc>
              <a:spcBef>
                <a:spcPts val="0"/>
              </a:spcBef>
              <a:buFont typeface="Wingdings" panose="05000000000000000000" pitchFamily="2" charset="2"/>
              <a:buChar char="p"/>
            </a:pPr>
            <a:r>
              <a:rPr lang="zh-CN" altLang="en-US" sz="1800" b="1" dirty="0">
                <a:solidFill>
                  <a:srgbClr val="FF0000"/>
                </a:solidFill>
                <a:latin typeface="Times New Roman" panose="02020603050405020304" pitchFamily="18" charset="0"/>
                <a:ea typeface="黑体" pitchFamily="2" charset="-122"/>
                <a:cs typeface="Times New Roman" panose="02020603050405020304" pitchFamily="18" charset="0"/>
              </a:rPr>
              <a:t>典型</a:t>
            </a: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隐患</a:t>
            </a:r>
            <a:endParaRPr lang="zh-CN" altLang="en-US" sz="1800" b="1" dirty="0">
              <a:solidFill>
                <a:srgbClr val="FF0000"/>
              </a:solidFill>
              <a:latin typeface="Times New Roman" panose="02020603050405020304" pitchFamily="18" charset="0"/>
              <a:ea typeface="黑体" pitchFamily="2" charset="-122"/>
              <a:cs typeface="Times New Roman" panose="02020603050405020304" pitchFamily="18" charset="0"/>
            </a:endParaRPr>
          </a:p>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超量存放有机试剂</a:t>
            </a:r>
            <a:r>
              <a:rPr lang="zh-CN" altLang="en-US" sz="1600" b="1" dirty="0" smtClean="0">
                <a:solidFill>
                  <a:srgbClr val="002060"/>
                </a:solidFill>
                <a:latin typeface="仿宋" panose="02010609060101010101" pitchFamily="49" charset="-122"/>
                <a:ea typeface="仿宋" panose="02010609060101010101" pitchFamily="49" charset="-122"/>
              </a:rPr>
              <a:t>，建议按一周用量控制，需量过大的，存入室外集装箱式暂存点；</a:t>
            </a: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50000"/>
              </a:lnSpc>
              <a:spcBef>
                <a:spcPts val="0"/>
              </a:spcBef>
              <a:buFont typeface="Wingdings" panose="05000000000000000000" pitchFamily="2" charset="2"/>
              <a:buChar char="Ø"/>
            </a:pPr>
            <a:r>
              <a:rPr lang="zh-CN" altLang="en-US" sz="1600" b="1" dirty="0" smtClean="0">
                <a:solidFill>
                  <a:srgbClr val="002060"/>
                </a:solidFill>
                <a:latin typeface="仿宋" panose="02010609060101010101" pitchFamily="49" charset="-122"/>
                <a:ea typeface="仿宋" panose="02010609060101010101" pitchFamily="49" charset="-122"/>
              </a:rPr>
              <a:t>未分类、无台账，如酸碱混放、固液混放；</a:t>
            </a: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50000"/>
              </a:lnSpc>
              <a:spcBef>
                <a:spcPts val="0"/>
              </a:spcBef>
              <a:buFont typeface="Wingdings" panose="05000000000000000000" pitchFamily="2" charset="2"/>
              <a:buChar char="Ø"/>
            </a:pPr>
            <a:r>
              <a:rPr lang="zh-CN" altLang="en-US" sz="1600" b="1" dirty="0" smtClean="0">
                <a:solidFill>
                  <a:srgbClr val="002060"/>
                </a:solidFill>
                <a:latin typeface="仿宋" panose="02010609060101010101" pitchFamily="49" charset="-122"/>
                <a:ea typeface="仿宋" panose="02010609060101010101" pitchFamily="49" charset="-122"/>
              </a:rPr>
              <a:t>化学</a:t>
            </a:r>
            <a:r>
              <a:rPr lang="zh-CN" altLang="en-US" sz="1600" b="1" dirty="0" smtClean="0">
                <a:solidFill>
                  <a:srgbClr val="FF0000"/>
                </a:solidFill>
                <a:latin typeface="仿宋" panose="02010609060101010101" pitchFamily="49" charset="-122"/>
                <a:ea typeface="仿宋" panose="02010609060101010101" pitchFamily="49" charset="-122"/>
              </a:rPr>
              <a:t>试剂标签脱落、模糊</a:t>
            </a:r>
            <a:r>
              <a:rPr lang="zh-CN" altLang="en-US" sz="1600" b="1" dirty="0" smtClean="0">
                <a:solidFill>
                  <a:srgbClr val="002060"/>
                </a:solidFill>
                <a:latin typeface="仿宋" panose="02010609060101010101" pitchFamily="49" charset="-122"/>
                <a:ea typeface="仿宋" panose="02010609060101010101" pitchFamily="49" charset="-122"/>
              </a:rPr>
              <a:t>、腐蚀，易造成试剂错拿、处置困惑；</a:t>
            </a: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70000"/>
              </a:lnSpc>
              <a:spcBef>
                <a:spcPts val="0"/>
              </a:spcBef>
              <a:buFont typeface="Wingdings" panose="05000000000000000000" pitchFamily="2" charset="2"/>
              <a:buChar char="Ø"/>
            </a:pPr>
            <a:r>
              <a:rPr lang="zh-CN" altLang="en-US" sz="1600" b="1" dirty="0" smtClean="0">
                <a:solidFill>
                  <a:srgbClr val="002060"/>
                </a:solidFill>
                <a:latin typeface="仿宋" panose="02010609060101010101" pitchFamily="49" charset="-122"/>
                <a:ea typeface="仿宋" panose="02010609060101010101" pitchFamily="49" charset="-122"/>
              </a:rPr>
              <a:t>挥发性试剂存放柜无通风，到处弥漫；</a:t>
            </a: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zh-CN" altLang="en-US" sz="1600" b="1" dirty="0" smtClean="0">
                <a:solidFill>
                  <a:srgbClr val="002060"/>
                </a:solidFill>
                <a:latin typeface="仿宋" panose="02010609060101010101" pitchFamily="49" charset="-122"/>
                <a:ea typeface="仿宋" panose="02010609060101010101" pitchFamily="49" charset="-122"/>
              </a:rPr>
              <a:t>通风柜当试剂柜，易出现管控失效；</a:t>
            </a: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0">
              <a:lnSpc>
                <a:spcPct val="130000"/>
              </a:lnSpc>
              <a:spcBef>
                <a:spcPts val="0"/>
              </a:spcBef>
              <a:buNone/>
            </a:pPr>
            <a:r>
              <a:rPr lang="en-US" altLang="zh-CN" sz="1600" b="1" dirty="0">
                <a:solidFill>
                  <a:srgbClr val="002060"/>
                </a:solidFill>
                <a:latin typeface="仿宋" panose="02010609060101010101" pitchFamily="49" charset="-122"/>
                <a:ea typeface="仿宋" panose="02010609060101010101" pitchFamily="49" charset="-122"/>
              </a:rPr>
              <a:t>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FF0000"/>
                </a:solidFill>
                <a:latin typeface="仿宋" panose="02010609060101010101" pitchFamily="49" charset="-122"/>
                <a:ea typeface="仿宋" panose="02010609060101010101" pitchFamily="49" charset="-122"/>
              </a:rPr>
              <a:t>柜门开度不按规范</a:t>
            </a:r>
            <a:r>
              <a:rPr lang="zh-CN" altLang="en-US" sz="1600" b="1" dirty="0" smtClean="0">
                <a:solidFill>
                  <a:srgbClr val="002060"/>
                </a:solidFill>
                <a:latin typeface="仿宋" panose="02010609060101010101" pitchFamily="49" charset="-122"/>
                <a:ea typeface="仿宋" panose="02010609060101010101" pitchFamily="49" charset="-122"/>
              </a:rPr>
              <a:t>，可能产生职业伤害。</a:t>
            </a: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5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可燃、有毒气体</a:t>
            </a:r>
            <a:r>
              <a:rPr lang="zh-CN" altLang="en-US" sz="1600" b="1" dirty="0" smtClean="0">
                <a:solidFill>
                  <a:srgbClr val="002060"/>
                </a:solidFill>
                <a:latin typeface="仿宋" panose="02010609060101010101" pitchFamily="49" charset="-122"/>
                <a:ea typeface="仿宋" panose="02010609060101010101" pitchFamily="49" charset="-122"/>
              </a:rPr>
              <a:t>气瓶在室内，</a:t>
            </a:r>
            <a:r>
              <a:rPr lang="zh-CN" altLang="en-US" sz="1600" b="1" dirty="0" smtClean="0">
                <a:solidFill>
                  <a:srgbClr val="FF0000"/>
                </a:solidFill>
                <a:latin typeface="仿宋" panose="02010609060101010101" pitchFamily="49" charset="-122"/>
                <a:ea typeface="仿宋" panose="02010609060101010101" pitchFamily="49" charset="-122"/>
              </a:rPr>
              <a:t>无泄漏监测报警</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a:solidFill>
                <a:srgbClr val="002060"/>
              </a:solidFill>
              <a:latin typeface="仿宋" panose="02010609060101010101" pitchFamily="49" charset="-122"/>
              <a:ea typeface="仿宋" panose="02010609060101010101" pitchFamily="49" charset="-122"/>
            </a:endParaRPr>
          </a:p>
          <a:p>
            <a:pPr>
              <a:lnSpc>
                <a:spcPct val="15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废液未分类收集</a:t>
            </a:r>
            <a:r>
              <a:rPr lang="zh-CN" altLang="en-US" sz="1600" b="1" dirty="0" smtClean="0">
                <a:solidFill>
                  <a:srgbClr val="002060"/>
                </a:solidFill>
                <a:latin typeface="仿宋" panose="02010609060101010101" pitchFamily="49" charset="-122"/>
                <a:ea typeface="仿宋" panose="02010609060101010101" pitchFamily="49" charset="-122"/>
              </a:rPr>
              <a:t>，可能出现废液混合反应出现爆桶、胀桶现象；</a:t>
            </a: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50000"/>
              </a:lnSpc>
              <a:spcBef>
                <a:spcPts val="0"/>
              </a:spcBef>
              <a:buFont typeface="Wingdings" panose="05000000000000000000" pitchFamily="2" charset="2"/>
              <a:buChar char="Ø"/>
            </a:pPr>
            <a:r>
              <a:rPr lang="zh-CN" altLang="en-US" sz="1600" b="1" dirty="0" smtClean="0">
                <a:solidFill>
                  <a:srgbClr val="002060"/>
                </a:solidFill>
                <a:latin typeface="仿宋" panose="02010609060101010101" pitchFamily="49" charset="-122"/>
                <a:ea typeface="仿宋" panose="02010609060101010101" pitchFamily="49" charset="-122"/>
              </a:rPr>
              <a:t>废液存放区无警示标志、标线及托盘；</a:t>
            </a:r>
            <a:endParaRPr lang="en-US" altLang="zh-CN" sz="1600" b="1" dirty="0">
              <a:solidFill>
                <a:srgbClr val="002060"/>
              </a:solidFill>
              <a:latin typeface="仿宋" panose="02010609060101010101" pitchFamily="49" charset="-122"/>
              <a:ea typeface="仿宋" panose="02010609060101010101" pitchFamily="49" charset="-122"/>
            </a:endParaRPr>
          </a:p>
          <a:p>
            <a:pPr>
              <a:lnSpc>
                <a:spcPct val="15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气瓶未固定</a:t>
            </a:r>
            <a:r>
              <a:rPr lang="zh-CN" altLang="en-US" sz="1600" b="1" dirty="0" smtClean="0">
                <a:solidFill>
                  <a:srgbClr val="002060"/>
                </a:solidFill>
                <a:latin typeface="仿宋" panose="02010609060101010101" pitchFamily="49" charset="-122"/>
                <a:ea typeface="仿宋" panose="02010609060101010101" pitchFamily="49" charset="-122"/>
              </a:rPr>
              <a:t>，因倾倒可能</a:t>
            </a:r>
            <a:r>
              <a:rPr lang="zh-CN" altLang="en-US" sz="1600" b="1" dirty="0">
                <a:solidFill>
                  <a:srgbClr val="002060"/>
                </a:solidFill>
                <a:latin typeface="仿宋" panose="02010609060101010101" pitchFamily="49" charset="-122"/>
                <a:ea typeface="仿宋" panose="02010609060101010101" pitchFamily="49" charset="-122"/>
              </a:rPr>
              <a:t>产生</a:t>
            </a:r>
            <a:r>
              <a:rPr lang="zh-CN" altLang="en-US" sz="1600" b="1" dirty="0" smtClean="0">
                <a:solidFill>
                  <a:srgbClr val="002060"/>
                </a:solidFill>
                <a:latin typeface="仿宋" panose="02010609060101010101" pitchFamily="49" charset="-122"/>
                <a:ea typeface="仿宋" panose="02010609060101010101" pitchFamily="49" charset="-122"/>
              </a:rPr>
              <a:t>严重事故；</a:t>
            </a: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50000"/>
              </a:lnSpc>
              <a:spcBef>
                <a:spcPts val="0"/>
              </a:spcBef>
              <a:buFont typeface="Wingdings" panose="05000000000000000000" pitchFamily="2" charset="2"/>
              <a:buChar char="Ø"/>
            </a:pPr>
            <a:r>
              <a:rPr lang="zh-CN" altLang="en-US" sz="1600" b="1" dirty="0" smtClean="0">
                <a:solidFill>
                  <a:srgbClr val="002060"/>
                </a:solidFill>
                <a:latin typeface="仿宋" panose="02010609060101010101" pitchFamily="49" charset="-122"/>
                <a:ea typeface="仿宋" panose="02010609060101010101" pitchFamily="49" charset="-122"/>
              </a:rPr>
              <a:t>气瓶超过有效检验期，可能引发严重事故；</a:t>
            </a: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50000"/>
              </a:lnSpc>
              <a:spcBef>
                <a:spcPts val="0"/>
              </a:spcBef>
              <a:buFont typeface="Wingdings" panose="05000000000000000000" pitchFamily="2" charset="2"/>
              <a:buChar char="Ø"/>
            </a:pPr>
            <a:r>
              <a:rPr lang="zh-CN" altLang="en-US" sz="1600" b="1" dirty="0" smtClean="0">
                <a:solidFill>
                  <a:srgbClr val="002060"/>
                </a:solidFill>
                <a:latin typeface="仿宋" panose="02010609060101010101" pitchFamily="49" charset="-122"/>
                <a:ea typeface="仿宋" panose="02010609060101010101" pitchFamily="49" charset="-122"/>
              </a:rPr>
              <a:t>管路无标识或标识不清，可能导致气体错用。</a:t>
            </a:r>
            <a:endParaRPr lang="en-US" altLang="zh-CN" sz="16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二</a:t>
            </a:r>
            <a:r>
              <a:rPr lang="zh-CN" altLang="en-US" sz="2200" b="1" dirty="0" smtClean="0">
                <a:solidFill>
                  <a:srgbClr val="002060"/>
                </a:solidFill>
                <a:latin typeface="黑体" panose="02010609060101010101" pitchFamily="49" charset="-122"/>
                <a:ea typeface="黑体" panose="02010609060101010101" pitchFamily="49" charset="-122"/>
              </a:rPr>
              <a:t>、实验室</a:t>
            </a:r>
            <a:r>
              <a:rPr lang="zh-CN" altLang="en-US" sz="2200" b="1" dirty="0">
                <a:solidFill>
                  <a:srgbClr val="002060"/>
                </a:solidFill>
                <a:latin typeface="黑体" panose="02010609060101010101" pitchFamily="49" charset="-122"/>
                <a:ea typeface="黑体" panose="02010609060101010101" pitchFamily="49" charset="-122"/>
              </a:rPr>
              <a:t>危化品常见</a:t>
            </a:r>
            <a:r>
              <a:rPr lang="zh-CN" altLang="en-US" sz="2200" b="1" dirty="0" smtClean="0">
                <a:solidFill>
                  <a:srgbClr val="002060"/>
                </a:solidFill>
                <a:latin typeface="黑体" panose="02010609060101010101" pitchFamily="49" charset="-122"/>
                <a:ea typeface="黑体" panose="02010609060101010101" pitchFamily="49" charset="-122"/>
              </a:rPr>
              <a:t>隐患┃</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常见隐患</a:t>
            </a:r>
            <a:endParaRPr lang="zh-CN" altLang="en-US" sz="2000" b="1" dirty="0">
              <a:solidFill>
                <a:srgbClr val="002060"/>
              </a:solidFill>
              <a:latin typeface="黑体" panose="02010609060101010101" pitchFamily="49" charset="-122"/>
              <a:ea typeface="黑体" panose="02010609060101010101" pitchFamily="49" charset="-122"/>
            </a:endParaRPr>
          </a:p>
        </p:txBody>
      </p:sp>
      <p:grpSp>
        <p:nvGrpSpPr>
          <p:cNvPr id="3" name="组合 2"/>
          <p:cNvGrpSpPr/>
          <p:nvPr/>
        </p:nvGrpSpPr>
        <p:grpSpPr>
          <a:xfrm>
            <a:off x="10561398" y="4885430"/>
            <a:ext cx="1270587" cy="1509124"/>
            <a:chOff x="10563713" y="5033964"/>
            <a:chExt cx="1270587" cy="1509124"/>
          </a:xfrm>
        </p:grpSpPr>
        <p:pic>
          <p:nvPicPr>
            <p:cNvPr id="12" name="图片 11"/>
            <p:cNvPicPr>
              <a:picLocks noChangeAspect="1"/>
            </p:cNvPicPr>
            <p:nvPr/>
          </p:nvPicPr>
          <p:blipFill>
            <a:blip r:embed="rId2" cstate="print"/>
            <a:stretch>
              <a:fillRect/>
            </a:stretch>
          </p:blipFill>
          <p:spPr>
            <a:xfrm>
              <a:off x="10563713" y="5033964"/>
              <a:ext cx="1270587" cy="1509123"/>
            </a:xfrm>
            <a:prstGeom prst="rect">
              <a:avLst/>
            </a:prstGeom>
            <a:ln>
              <a:noFill/>
            </a:ln>
            <a:effectLst>
              <a:outerShdw blurRad="292100" dist="139700" dir="2700000" algn="tl" rotWithShape="0">
                <a:srgbClr val="333333">
                  <a:alpha val="65000"/>
                </a:srgbClr>
              </a:outerShdw>
            </a:effectLst>
          </p:spPr>
        </p:pic>
        <p:sp>
          <p:nvSpPr>
            <p:cNvPr id="13" name="内容占位符 2"/>
            <p:cNvSpPr txBox="1">
              <a:spLocks/>
            </p:cNvSpPr>
            <p:nvPr/>
          </p:nvSpPr>
          <p:spPr>
            <a:xfrm>
              <a:off x="10945370" y="6255056"/>
              <a:ext cx="887214" cy="288032"/>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100" dirty="0" smtClean="0">
                  <a:solidFill>
                    <a:srgbClr val="FF0000"/>
                  </a:solidFill>
                </a:rPr>
                <a:t>气瓶未固定</a:t>
              </a:r>
              <a:endParaRPr lang="zh-CN" altLang="zh-CN" sz="1100" dirty="0">
                <a:solidFill>
                  <a:srgbClr val="FF0000"/>
                </a:solidFill>
              </a:endParaRPr>
            </a:p>
          </p:txBody>
        </p:sp>
      </p:grpSp>
      <p:grpSp>
        <p:nvGrpSpPr>
          <p:cNvPr id="10" name="组合 9"/>
          <p:cNvGrpSpPr/>
          <p:nvPr/>
        </p:nvGrpSpPr>
        <p:grpSpPr>
          <a:xfrm>
            <a:off x="9544984" y="3168428"/>
            <a:ext cx="1855552" cy="1436233"/>
            <a:chOff x="8418258" y="3144895"/>
            <a:chExt cx="1855552" cy="1436233"/>
          </a:xfrm>
        </p:grpSpPr>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8258" y="3189464"/>
              <a:ext cx="1855552" cy="1391664"/>
            </a:xfrm>
            <a:prstGeom prst="rect">
              <a:avLst/>
            </a:prstGeom>
            <a:ln>
              <a:noFill/>
            </a:ln>
            <a:effectLst>
              <a:outerShdw blurRad="292100" dist="139700" dir="2700000" algn="tl" rotWithShape="0">
                <a:srgbClr val="333333">
                  <a:alpha val="65000"/>
                </a:srgbClr>
              </a:outerShdw>
            </a:effectLst>
          </p:spPr>
        </p:pic>
        <p:sp>
          <p:nvSpPr>
            <p:cNvPr id="21" name="内容占位符 2"/>
            <p:cNvSpPr txBox="1">
              <a:spLocks/>
            </p:cNvSpPr>
            <p:nvPr/>
          </p:nvSpPr>
          <p:spPr>
            <a:xfrm>
              <a:off x="9048328" y="3144895"/>
              <a:ext cx="1225482" cy="272441"/>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100" dirty="0" smtClean="0">
                  <a:solidFill>
                    <a:srgbClr val="FF0000"/>
                  </a:solidFill>
                </a:rPr>
                <a:t>柜门开度不规范</a:t>
              </a:r>
              <a:endParaRPr lang="zh-CN" altLang="zh-CN" sz="1100" dirty="0">
                <a:solidFill>
                  <a:srgbClr val="FF0000"/>
                </a:solidFill>
              </a:endParaRPr>
            </a:p>
          </p:txBody>
        </p:sp>
      </p:grpSp>
      <p:grpSp>
        <p:nvGrpSpPr>
          <p:cNvPr id="24" name="组合 23"/>
          <p:cNvGrpSpPr/>
          <p:nvPr/>
        </p:nvGrpSpPr>
        <p:grpSpPr>
          <a:xfrm>
            <a:off x="8544272" y="1124744"/>
            <a:ext cx="3290029" cy="1826864"/>
            <a:chOff x="8544272" y="1124744"/>
            <a:chExt cx="3290029" cy="1826864"/>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b="23750"/>
            <a:stretch/>
          </p:blipFill>
          <p:spPr>
            <a:xfrm>
              <a:off x="10056440" y="1124744"/>
              <a:ext cx="1777861" cy="1807484"/>
            </a:xfrm>
            <a:prstGeom prst="rect">
              <a:avLst/>
            </a:prstGeom>
          </p:spPr>
        </p:pic>
        <p:pic>
          <p:nvPicPr>
            <p:cNvPr id="23" name="图片 22"/>
            <p:cNvPicPr>
              <a:picLocks noChangeAspect="1"/>
            </p:cNvPicPr>
            <p:nvPr/>
          </p:nvPicPr>
          <p:blipFill>
            <a:blip r:embed="rId5"/>
            <a:stretch>
              <a:fillRect/>
            </a:stretch>
          </p:blipFill>
          <p:spPr>
            <a:xfrm>
              <a:off x="8544272" y="1124744"/>
              <a:ext cx="1393785" cy="1807484"/>
            </a:xfrm>
            <a:prstGeom prst="rect">
              <a:avLst/>
            </a:prstGeom>
          </p:spPr>
        </p:pic>
        <p:sp>
          <p:nvSpPr>
            <p:cNvPr id="11" name="内容占位符 2"/>
            <p:cNvSpPr txBox="1">
              <a:spLocks/>
            </p:cNvSpPr>
            <p:nvPr/>
          </p:nvSpPr>
          <p:spPr>
            <a:xfrm>
              <a:off x="9826420" y="2619007"/>
              <a:ext cx="1310140" cy="332601"/>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100" dirty="0" smtClean="0">
                  <a:solidFill>
                    <a:srgbClr val="FF0000"/>
                  </a:solidFill>
                </a:rPr>
                <a:t>存放过量有机试剂</a:t>
              </a:r>
              <a:endParaRPr lang="zh-CN" altLang="zh-CN" sz="1100" dirty="0">
                <a:solidFill>
                  <a:srgbClr val="FF0000"/>
                </a:solidFill>
              </a:endParaRPr>
            </a:p>
          </p:txBody>
        </p:sp>
      </p:grpSp>
      <p:grpSp>
        <p:nvGrpSpPr>
          <p:cNvPr id="28" name="组合 27"/>
          <p:cNvGrpSpPr/>
          <p:nvPr/>
        </p:nvGrpSpPr>
        <p:grpSpPr>
          <a:xfrm>
            <a:off x="7968208" y="3212997"/>
            <a:ext cx="1138132" cy="1408198"/>
            <a:chOff x="8544272" y="3212997"/>
            <a:chExt cx="1138132" cy="1408198"/>
          </a:xfrm>
        </p:grpSpPr>
        <p:pic>
          <p:nvPicPr>
            <p:cNvPr id="25" name="图片 24" descr="C:\Users\Fzhili\Documents\Tencent Files\2449893971\Image\C2C\DCE54B6168424E5E567640E221F14E0C.jpg"/>
            <p:cNvPicPr>
              <a:picLocks noChangeAspect="1"/>
            </p:cNvPicPr>
            <p:nvPr/>
          </p:nvPicPr>
          <p:blipFill rotWithShape="1">
            <a:blip r:embed="rId6" cstate="print">
              <a:extLst>
                <a:ext uri="{28A0092B-C50C-407E-A947-70E740481C1C}">
                  <a14:useLocalDpi xmlns:a14="http://schemas.microsoft.com/office/drawing/2010/main" val="0"/>
                </a:ext>
              </a:extLst>
            </a:blip>
            <a:srcRect l="13840" t="24198" r="36858" b="30065"/>
            <a:stretch/>
          </p:blipFill>
          <p:spPr bwMode="auto">
            <a:xfrm>
              <a:off x="8544272" y="3212997"/>
              <a:ext cx="1138132" cy="1408198"/>
            </a:xfrm>
            <a:prstGeom prst="rect">
              <a:avLst/>
            </a:prstGeom>
            <a:noFill/>
            <a:ln>
              <a:noFill/>
            </a:ln>
            <a:extLst>
              <a:ext uri="{53640926-AAD7-44D8-BBD7-CCE9431645EC}">
                <a14:shadowObscured xmlns:a14="http://schemas.microsoft.com/office/drawing/2010/main"/>
              </a:ext>
            </a:extLst>
          </p:spPr>
        </p:pic>
        <p:sp>
          <p:nvSpPr>
            <p:cNvPr id="26" name="内容占位符 2"/>
            <p:cNvSpPr txBox="1">
              <a:spLocks/>
            </p:cNvSpPr>
            <p:nvPr/>
          </p:nvSpPr>
          <p:spPr>
            <a:xfrm>
              <a:off x="8544272" y="4332220"/>
              <a:ext cx="792088" cy="288975"/>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100" dirty="0" smtClean="0">
                  <a:solidFill>
                    <a:srgbClr val="FF0000"/>
                  </a:solidFill>
                </a:rPr>
                <a:t>标签腐蚀</a:t>
              </a:r>
              <a:endParaRPr lang="zh-CN" altLang="zh-CN" sz="1100" dirty="0">
                <a:solidFill>
                  <a:srgbClr val="FF0000"/>
                </a:solidFill>
              </a:endParaRPr>
            </a:p>
          </p:txBody>
        </p:sp>
      </p:grpSp>
      <p:grpSp>
        <p:nvGrpSpPr>
          <p:cNvPr id="4" name="组合 3"/>
          <p:cNvGrpSpPr/>
          <p:nvPr/>
        </p:nvGrpSpPr>
        <p:grpSpPr>
          <a:xfrm>
            <a:off x="8760296" y="4892005"/>
            <a:ext cx="1112216" cy="1473434"/>
            <a:chOff x="7440758" y="4925637"/>
            <a:chExt cx="1112216" cy="1473434"/>
          </a:xfrm>
        </p:grpSpPr>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7899" y="4925637"/>
              <a:ext cx="1105075" cy="1473433"/>
            </a:xfrm>
            <a:prstGeom prst="rect">
              <a:avLst/>
            </a:prstGeom>
          </p:spPr>
        </p:pic>
        <p:sp>
          <p:nvSpPr>
            <p:cNvPr id="33" name="内容占位符 2"/>
            <p:cNvSpPr txBox="1">
              <a:spLocks/>
            </p:cNvSpPr>
            <p:nvPr/>
          </p:nvSpPr>
          <p:spPr>
            <a:xfrm>
              <a:off x="7440758" y="6108017"/>
              <a:ext cx="906221" cy="291054"/>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100" dirty="0" smtClean="0">
                  <a:solidFill>
                    <a:srgbClr val="FF0000"/>
                  </a:solidFill>
                </a:rPr>
                <a:t>废液桶鼓胀</a:t>
              </a:r>
              <a:endParaRPr lang="zh-CN" altLang="zh-CN" sz="1100" dirty="0">
                <a:solidFill>
                  <a:srgbClr val="FF0000"/>
                </a:solidFill>
              </a:endParaRPr>
            </a:p>
          </p:txBody>
        </p:sp>
      </p:grpSp>
      <p:sp>
        <p:nvSpPr>
          <p:cNvPr id="20" name="内容占位符 2"/>
          <p:cNvSpPr txBox="1">
            <a:spLocks/>
          </p:cNvSpPr>
          <p:nvPr/>
        </p:nvSpPr>
        <p:spPr>
          <a:xfrm>
            <a:off x="5375920" y="4947711"/>
            <a:ext cx="2948311" cy="1649641"/>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zh-CN" altLang="en-US" sz="1800" dirty="0" smtClean="0"/>
              <a:t>隐患频发</a:t>
            </a:r>
            <a:r>
              <a:rPr lang="zh-CN" altLang="en-US" sz="1800" dirty="0" smtClean="0"/>
              <a:t>的原因</a:t>
            </a:r>
            <a:r>
              <a:rPr lang="zh-CN" altLang="en-US" sz="1800" dirty="0" smtClean="0"/>
              <a:t>：</a:t>
            </a:r>
            <a:endParaRPr lang="en-US" altLang="zh-CN" sz="1800" dirty="0" smtClean="0"/>
          </a:p>
          <a:p>
            <a:r>
              <a:rPr lang="zh-CN" altLang="en-US" sz="1800" dirty="0" smtClean="0">
                <a:solidFill>
                  <a:srgbClr val="FF0000"/>
                </a:solidFill>
              </a:rPr>
              <a:t>管制类管理要求不明；</a:t>
            </a:r>
            <a:endParaRPr lang="en-US" altLang="zh-CN" sz="1800" dirty="0" smtClean="0">
              <a:solidFill>
                <a:srgbClr val="FF0000"/>
              </a:solidFill>
            </a:endParaRPr>
          </a:p>
          <a:p>
            <a:r>
              <a:rPr lang="zh-CN" altLang="en-US" sz="1800" dirty="0" smtClean="0">
                <a:solidFill>
                  <a:srgbClr val="FF0000"/>
                </a:solidFill>
              </a:rPr>
              <a:t>危化品风险辨识不足；</a:t>
            </a:r>
            <a:endParaRPr lang="en-US" altLang="zh-CN" sz="1800" dirty="0" smtClean="0">
              <a:solidFill>
                <a:srgbClr val="FF0000"/>
              </a:solidFill>
            </a:endParaRPr>
          </a:p>
          <a:p>
            <a:r>
              <a:rPr lang="en-US" altLang="zh-CN" sz="1800" dirty="0" smtClean="0">
                <a:solidFill>
                  <a:srgbClr val="FF0000"/>
                </a:solidFill>
              </a:rPr>
              <a:t>……</a:t>
            </a:r>
            <a:endParaRPr lang="zh-CN" altLang="zh-CN" sz="1800" dirty="0">
              <a:solidFill>
                <a:srgbClr val="FF0000"/>
              </a:solidFill>
            </a:endParaRPr>
          </a:p>
        </p:txBody>
      </p:sp>
    </p:spTree>
    <p:extLst>
      <p:ext uri="{BB962C8B-B14F-4D97-AF65-F5344CB8AC3E}">
        <p14:creationId xmlns:p14="http://schemas.microsoft.com/office/powerpoint/2010/main" val="82207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wipe(up)">
                                      <p:cBhvr>
                                        <p:cTn id="12" dur="500"/>
                                        <p:tgtEl>
                                          <p:spTgt spid="1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xEl>
                                              <p:pRg st="3" end="3"/>
                                            </p:txEl>
                                          </p:spTgt>
                                        </p:tgtEl>
                                        <p:attrNameLst>
                                          <p:attrName>style.visibility</p:attrName>
                                        </p:attrNameLst>
                                      </p:cBhvr>
                                      <p:to>
                                        <p:strVal val="visible"/>
                                      </p:to>
                                    </p:set>
                                    <p:animEffect transition="in" filter="wipe(up)">
                                      <p:cBhvr>
                                        <p:cTn id="17" dur="500"/>
                                        <p:tgtEl>
                                          <p:spTgt spid="18">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8">
                                            <p:txEl>
                                              <p:pRg st="4" end="4"/>
                                            </p:txEl>
                                          </p:spTgt>
                                        </p:tgtEl>
                                        <p:attrNameLst>
                                          <p:attrName>style.visibility</p:attrName>
                                        </p:attrNameLst>
                                      </p:cBhvr>
                                      <p:to>
                                        <p:strVal val="visible"/>
                                      </p:to>
                                    </p:set>
                                    <p:animEffect transition="in" filter="wipe(up)">
                                      <p:cBhvr>
                                        <p:cTn id="25" dur="500"/>
                                        <p:tgtEl>
                                          <p:spTgt spid="1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8">
                                            <p:txEl>
                                              <p:pRg st="5" end="5"/>
                                            </p:txEl>
                                          </p:spTgt>
                                        </p:tgtEl>
                                        <p:attrNameLst>
                                          <p:attrName>style.visibility</p:attrName>
                                        </p:attrNameLst>
                                      </p:cBhvr>
                                      <p:to>
                                        <p:strVal val="visible"/>
                                      </p:to>
                                    </p:set>
                                    <p:animEffect transition="in" filter="wipe(up)">
                                      <p:cBhvr>
                                        <p:cTn id="30" dur="500"/>
                                        <p:tgtEl>
                                          <p:spTgt spid="18">
                                            <p:txEl>
                                              <p:pRg st="5" end="5"/>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18">
                                            <p:txEl>
                                              <p:pRg st="6" end="6"/>
                                            </p:txEl>
                                          </p:spTgt>
                                        </p:tgtEl>
                                        <p:attrNameLst>
                                          <p:attrName>style.visibility</p:attrName>
                                        </p:attrNameLst>
                                      </p:cBhvr>
                                      <p:to>
                                        <p:strVal val="visible"/>
                                      </p:to>
                                    </p:set>
                                    <p:animEffect transition="in" filter="wipe(up)">
                                      <p:cBhvr>
                                        <p:cTn id="33" dur="500"/>
                                        <p:tgtEl>
                                          <p:spTgt spid="18">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8">
                                            <p:txEl>
                                              <p:pRg st="7" end="7"/>
                                            </p:txEl>
                                          </p:spTgt>
                                        </p:tgtEl>
                                        <p:attrNameLst>
                                          <p:attrName>style.visibility</p:attrName>
                                        </p:attrNameLst>
                                      </p:cBhvr>
                                      <p:to>
                                        <p:strVal val="visible"/>
                                      </p:to>
                                    </p:set>
                                    <p:animEffect transition="in" filter="wipe(up)">
                                      <p:cBhvr>
                                        <p:cTn id="41" dur="500"/>
                                        <p:tgtEl>
                                          <p:spTgt spid="18">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8">
                                            <p:txEl>
                                              <p:pRg st="8" end="8"/>
                                            </p:txEl>
                                          </p:spTgt>
                                        </p:tgtEl>
                                        <p:attrNameLst>
                                          <p:attrName>style.visibility</p:attrName>
                                        </p:attrNameLst>
                                      </p:cBhvr>
                                      <p:to>
                                        <p:strVal val="visible"/>
                                      </p:to>
                                    </p:set>
                                    <p:animEffect transition="in" filter="wipe(up)">
                                      <p:cBhvr>
                                        <p:cTn id="46" dur="500"/>
                                        <p:tgtEl>
                                          <p:spTgt spid="18">
                                            <p:txEl>
                                              <p:pRg st="8" end="8"/>
                                            </p:txEl>
                                          </p:spTgt>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8">
                                            <p:txEl>
                                              <p:pRg st="9" end="9"/>
                                            </p:txEl>
                                          </p:spTgt>
                                        </p:tgtEl>
                                        <p:attrNameLst>
                                          <p:attrName>style.visibility</p:attrName>
                                        </p:attrNameLst>
                                      </p:cBhvr>
                                      <p:to>
                                        <p:strVal val="visible"/>
                                      </p:to>
                                    </p:set>
                                    <p:animEffect transition="in" filter="wipe(up)">
                                      <p:cBhvr>
                                        <p:cTn id="55" dur="500"/>
                                        <p:tgtEl>
                                          <p:spTgt spid="18">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8">
                                            <p:txEl>
                                              <p:pRg st="10" end="10"/>
                                            </p:txEl>
                                          </p:spTgt>
                                        </p:tgtEl>
                                        <p:attrNameLst>
                                          <p:attrName>style.visibility</p:attrName>
                                        </p:attrNameLst>
                                      </p:cBhvr>
                                      <p:to>
                                        <p:strVal val="visible"/>
                                      </p:to>
                                    </p:set>
                                    <p:animEffect transition="in" filter="wipe(up)">
                                      <p:cBhvr>
                                        <p:cTn id="60" dur="500"/>
                                        <p:tgtEl>
                                          <p:spTgt spid="18">
                                            <p:txEl>
                                              <p:pRg st="10" end="10"/>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childTnLst>
                          </p:cTn>
                        </p:par>
                        <p:par>
                          <p:cTn id="64" fill="hold">
                            <p:stCondLst>
                              <p:cond delay="500"/>
                            </p:stCondLst>
                            <p:childTnLst>
                              <p:par>
                                <p:cTn id="65" presetID="22" presetClass="entr" presetSubtype="1" fill="hold" nodeType="afterEffect">
                                  <p:stCondLst>
                                    <p:cond delay="0"/>
                                  </p:stCondLst>
                                  <p:childTnLst>
                                    <p:set>
                                      <p:cBhvr>
                                        <p:cTn id="66" dur="1" fill="hold">
                                          <p:stCondLst>
                                            <p:cond delay="0"/>
                                          </p:stCondLst>
                                        </p:cTn>
                                        <p:tgtEl>
                                          <p:spTgt spid="18">
                                            <p:txEl>
                                              <p:pRg st="11" end="11"/>
                                            </p:txEl>
                                          </p:spTgt>
                                        </p:tgtEl>
                                        <p:attrNameLst>
                                          <p:attrName>style.visibility</p:attrName>
                                        </p:attrNameLst>
                                      </p:cBhvr>
                                      <p:to>
                                        <p:strVal val="visible"/>
                                      </p:to>
                                    </p:set>
                                    <p:animEffect transition="in" filter="wipe(up)">
                                      <p:cBhvr>
                                        <p:cTn id="67" dur="500"/>
                                        <p:tgtEl>
                                          <p:spTgt spid="18">
                                            <p:txEl>
                                              <p:pRg st="11" end="11"/>
                                            </p:txEl>
                                          </p:spTgt>
                                        </p:tgtEl>
                                      </p:cBhvr>
                                    </p:animEffect>
                                  </p:childTnLst>
                                </p:cTn>
                              </p:par>
                            </p:childTnLst>
                          </p:cTn>
                        </p:par>
                        <p:par>
                          <p:cTn id="68" fill="hold">
                            <p:stCondLst>
                              <p:cond delay="1000"/>
                            </p:stCondLst>
                            <p:childTnLst>
                              <p:par>
                                <p:cTn id="69" presetID="22" presetClass="entr" presetSubtype="1" fill="hold" nodeType="afterEffect">
                                  <p:stCondLst>
                                    <p:cond delay="0"/>
                                  </p:stCondLst>
                                  <p:childTnLst>
                                    <p:set>
                                      <p:cBhvr>
                                        <p:cTn id="70" dur="1" fill="hold">
                                          <p:stCondLst>
                                            <p:cond delay="0"/>
                                          </p:stCondLst>
                                        </p:cTn>
                                        <p:tgtEl>
                                          <p:spTgt spid="18">
                                            <p:txEl>
                                              <p:pRg st="12" end="12"/>
                                            </p:txEl>
                                          </p:spTgt>
                                        </p:tgtEl>
                                        <p:attrNameLst>
                                          <p:attrName>style.visibility</p:attrName>
                                        </p:attrNameLst>
                                      </p:cBhvr>
                                      <p:to>
                                        <p:strVal val="visible"/>
                                      </p:to>
                                    </p:set>
                                    <p:animEffect transition="in" filter="wipe(up)">
                                      <p:cBhvr>
                                        <p:cTn id="71" dur="500"/>
                                        <p:tgtEl>
                                          <p:spTgt spid="18">
                                            <p:txEl>
                                              <p:pRg st="12" end="1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wipe(left)">
                                      <p:cBhvr>
                                        <p:cTn id="7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657183" cy="5472608"/>
          </a:xfrm>
        </p:spPr>
        <p:txBody>
          <a:bodyPr>
            <a:normAutofit/>
          </a:bodyPr>
          <a:lstStyle/>
          <a:p>
            <a:pPr>
              <a:lnSpc>
                <a:spcPct val="130000"/>
              </a:lnSpc>
              <a:spcBef>
                <a:spcPts val="0"/>
              </a:spcBef>
              <a:buFont typeface="Wingdings" panose="05000000000000000000" pitchFamily="2" charset="2"/>
              <a:buChar char="p"/>
            </a:pP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危险化学品：</a:t>
            </a:r>
            <a:r>
              <a:rPr lang="zh-CN" altLang="en-US" sz="1600" b="1" dirty="0">
                <a:solidFill>
                  <a:srgbClr val="002060"/>
                </a:solidFill>
                <a:latin typeface="仿宋" panose="02010609060101010101" pitchFamily="49" charset="-122"/>
                <a:ea typeface="仿宋" panose="02010609060101010101" pitchFamily="49" charset="-122"/>
              </a:rPr>
              <a:t>具有</a:t>
            </a:r>
            <a:r>
              <a:rPr lang="zh-CN" altLang="en-US" sz="1600" b="1" dirty="0">
                <a:solidFill>
                  <a:srgbClr val="FF0000"/>
                </a:solidFill>
                <a:latin typeface="仿宋" panose="02010609060101010101" pitchFamily="49" charset="-122"/>
                <a:ea typeface="仿宋" panose="02010609060101010101" pitchFamily="49" charset="-122"/>
              </a:rPr>
              <a:t>毒害</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腐蚀</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爆炸</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助燃</a:t>
            </a:r>
            <a:r>
              <a:rPr lang="zh-CN" altLang="en-US" sz="1600" b="1" dirty="0">
                <a:solidFill>
                  <a:srgbClr val="002060"/>
                </a:solidFill>
                <a:latin typeface="仿宋" panose="02010609060101010101" pitchFamily="49" charset="-122"/>
                <a:ea typeface="仿宋" panose="02010609060101010101" pitchFamily="49" charset="-122"/>
              </a:rPr>
              <a:t>等性质，对</a:t>
            </a:r>
            <a:r>
              <a:rPr lang="zh-CN" altLang="en-US" sz="1600" b="1" dirty="0">
                <a:solidFill>
                  <a:srgbClr val="FF0000"/>
                </a:solidFill>
                <a:latin typeface="仿宋" panose="02010609060101010101" pitchFamily="49" charset="-122"/>
                <a:ea typeface="仿宋" panose="02010609060101010101" pitchFamily="49" charset="-122"/>
              </a:rPr>
              <a:t>人体</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设施</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环境</a:t>
            </a:r>
            <a:r>
              <a:rPr lang="zh-CN" altLang="en-US" sz="1600" b="1" dirty="0">
                <a:solidFill>
                  <a:srgbClr val="002060"/>
                </a:solidFill>
                <a:latin typeface="仿宋" panose="02010609060101010101" pitchFamily="49" charset="-122"/>
                <a:ea typeface="仿宋" panose="02010609060101010101" pitchFamily="49" charset="-122"/>
              </a:rPr>
              <a:t>具有危害的</a:t>
            </a:r>
            <a:r>
              <a:rPr lang="zh-CN" altLang="en-US" sz="1600" b="1" dirty="0">
                <a:solidFill>
                  <a:srgbClr val="FF0000"/>
                </a:solidFill>
                <a:latin typeface="仿宋" panose="02010609060101010101" pitchFamily="49" charset="-122"/>
                <a:ea typeface="仿宋" panose="02010609060101010101" pitchFamily="49" charset="-122"/>
              </a:rPr>
              <a:t>剧毒化学品</a:t>
            </a:r>
            <a:r>
              <a:rPr lang="zh-CN" altLang="en-US" sz="1600" b="1" dirty="0">
                <a:solidFill>
                  <a:srgbClr val="002060"/>
                </a:solidFill>
                <a:latin typeface="仿宋" panose="02010609060101010101" pitchFamily="49" charset="-122"/>
                <a:ea typeface="仿宋" panose="02010609060101010101" pitchFamily="49" charset="-122"/>
              </a:rPr>
              <a:t>和</a:t>
            </a:r>
            <a:r>
              <a:rPr lang="zh-CN" altLang="en-US" sz="1600" b="1" dirty="0">
                <a:solidFill>
                  <a:srgbClr val="FF0000"/>
                </a:solidFill>
                <a:latin typeface="仿宋" panose="02010609060101010101" pitchFamily="49" charset="-122"/>
                <a:ea typeface="仿宋" panose="02010609060101010101" pitchFamily="49" charset="-122"/>
              </a:rPr>
              <a:t>其他</a:t>
            </a:r>
            <a:r>
              <a:rPr lang="zh-CN" altLang="en-US" sz="1600" b="1" dirty="0" smtClean="0">
                <a:solidFill>
                  <a:srgbClr val="FF0000"/>
                </a:solidFill>
                <a:latin typeface="仿宋" panose="02010609060101010101" pitchFamily="49" charset="-122"/>
                <a:ea typeface="仿宋" panose="02010609060101010101" pitchFamily="49" charset="-122"/>
              </a:rPr>
              <a:t>化学品</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0">
              <a:lnSpc>
                <a:spcPct val="130000"/>
              </a:lnSpc>
              <a:spcBef>
                <a:spcPts val="0"/>
              </a:spcBef>
              <a:buNone/>
            </a:pP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按</a:t>
            </a:r>
            <a:r>
              <a:rPr lang="en-US" altLang="zh-CN" sz="1600" b="1" dirty="0">
                <a:solidFill>
                  <a:srgbClr val="FF000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危险化学品目录</a:t>
            </a:r>
            <a:r>
              <a:rPr lang="en-US" altLang="zh-CN" sz="1600" b="1" dirty="0" smtClean="0">
                <a:solidFill>
                  <a:srgbClr val="FF000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a:t>
            </a:r>
            <a:r>
              <a:rPr lang="en-US" altLang="zh-CN" sz="1600" b="1" dirty="0">
                <a:solidFill>
                  <a:srgbClr val="FF0000"/>
                </a:solidFill>
                <a:latin typeface="仿宋" panose="02010609060101010101" pitchFamily="49" charset="-122"/>
                <a:ea typeface="仿宋" panose="02010609060101010101" pitchFamily="49" charset="-122"/>
              </a:rPr>
              <a:t>2015</a:t>
            </a:r>
            <a:r>
              <a:rPr lang="zh-CN" altLang="en-US" sz="1600" b="1" dirty="0" smtClean="0">
                <a:solidFill>
                  <a:srgbClr val="FF0000"/>
                </a:solidFill>
                <a:latin typeface="仿宋" panose="02010609060101010101" pitchFamily="49" charset="-122"/>
                <a:ea typeface="仿宋" panose="02010609060101010101" pitchFamily="49" charset="-122"/>
              </a:rPr>
              <a:t>版）</a:t>
            </a:r>
            <a:r>
              <a:rPr lang="zh-CN" altLang="en-US" sz="1600" b="1" dirty="0" smtClean="0">
                <a:solidFill>
                  <a:srgbClr val="002060"/>
                </a:solidFill>
                <a:latin typeface="仿宋" panose="02010609060101010101" pitchFamily="49" charset="-122"/>
                <a:ea typeface="仿宋" panose="02010609060101010101" pitchFamily="49" charset="-122"/>
              </a:rPr>
              <a:t>实施管理，共</a:t>
            </a:r>
            <a:r>
              <a:rPr lang="en-US" altLang="zh-CN" sz="1600" b="1" dirty="0" smtClean="0">
                <a:solidFill>
                  <a:srgbClr val="FF0000"/>
                </a:solidFill>
                <a:latin typeface="仿宋" panose="02010609060101010101" pitchFamily="49" charset="-122"/>
                <a:ea typeface="仿宋" panose="02010609060101010101" pitchFamily="49" charset="-122"/>
              </a:rPr>
              <a:t>2828</a:t>
            </a:r>
            <a:r>
              <a:rPr lang="zh-CN" altLang="en-US" sz="1600" b="1" dirty="0" smtClean="0">
                <a:solidFill>
                  <a:srgbClr val="002060"/>
                </a:solidFill>
                <a:latin typeface="仿宋" panose="02010609060101010101" pitchFamily="49" charset="-122"/>
                <a:ea typeface="仿宋" panose="02010609060101010101" pitchFamily="49" charset="-122"/>
              </a:rPr>
              <a:t>个品种。</a:t>
            </a: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0">
              <a:lnSpc>
                <a:spcPct val="130000"/>
              </a:lnSpc>
              <a:spcBef>
                <a:spcPts val="0"/>
              </a:spcBef>
              <a:buNone/>
            </a:pP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0">
              <a:lnSpc>
                <a:spcPct val="130000"/>
              </a:lnSpc>
              <a:spcBef>
                <a:spcPts val="0"/>
              </a:spcBef>
              <a:buNone/>
            </a:pP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70000"/>
              </a:lnSpc>
              <a:spcBef>
                <a:spcPts val="0"/>
              </a:spcBef>
              <a:buFont typeface="Wingdings" panose="05000000000000000000" pitchFamily="2" charset="2"/>
              <a:buChar char="p"/>
            </a:pP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管制类别</a:t>
            </a:r>
          </a:p>
          <a:p>
            <a:pPr>
              <a:lnSpc>
                <a:spcPct val="130000"/>
              </a:lnSpc>
              <a:spcBef>
                <a:spcPts val="0"/>
              </a:spcBef>
              <a:buFont typeface="Wingdings" panose="05000000000000000000" pitchFamily="2" charset="2"/>
              <a:buChar char="Ø"/>
            </a:pPr>
            <a:r>
              <a:rPr lang="zh-CN" altLang="en-US" sz="1600" b="1" dirty="0" smtClean="0">
                <a:solidFill>
                  <a:srgbClr val="002060"/>
                </a:solidFill>
                <a:latin typeface="仿宋" panose="02010609060101010101" pitchFamily="49" charset="-122"/>
                <a:ea typeface="仿宋" panose="02010609060101010101" pitchFamily="49" charset="-122"/>
              </a:rPr>
              <a:t>按</a:t>
            </a:r>
            <a:r>
              <a:rPr lang="zh-CN" altLang="en-US" sz="1600" b="1" dirty="0" smtClean="0">
                <a:solidFill>
                  <a:srgbClr val="FF0000"/>
                </a:solidFill>
                <a:latin typeface="仿宋" panose="02010609060101010101" pitchFamily="49" charset="-122"/>
                <a:ea typeface="仿宋" panose="02010609060101010101" pitchFamily="49" charset="-122"/>
              </a:rPr>
              <a:t>管制要求</a:t>
            </a:r>
            <a:r>
              <a:rPr lang="zh-CN" altLang="en-US" sz="1600" b="1" dirty="0" smtClean="0">
                <a:solidFill>
                  <a:srgbClr val="002060"/>
                </a:solidFill>
                <a:latin typeface="仿宋" panose="02010609060101010101" pitchFamily="49" charset="-122"/>
                <a:ea typeface="仿宋" panose="02010609060101010101" pitchFamily="49" charset="-122"/>
              </a:rPr>
              <a:t>分为</a:t>
            </a:r>
            <a:r>
              <a:rPr lang="zh-CN" altLang="en-US" sz="1600" b="1" dirty="0">
                <a:solidFill>
                  <a:srgbClr val="FF0000"/>
                </a:solidFill>
                <a:latin typeface="仿宋" panose="02010609060101010101" pitchFamily="49" charset="-122"/>
                <a:ea typeface="仿宋" panose="02010609060101010101" pitchFamily="49" charset="-122"/>
              </a:rPr>
              <a:t>剧毒</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易制毒</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易制爆</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民用爆炸品</a:t>
            </a:r>
            <a:r>
              <a:rPr lang="zh-CN" altLang="en-US" sz="1600" b="1" dirty="0">
                <a:solidFill>
                  <a:srgbClr val="002060"/>
                </a:solidFill>
                <a:latin typeface="仿宋" panose="02010609060101010101" pitchFamily="49" charset="-122"/>
                <a:ea typeface="仿宋" panose="02010609060101010101" pitchFamily="49" charset="-122"/>
              </a:rPr>
              <a:t>等，</a:t>
            </a:r>
            <a:r>
              <a:rPr lang="zh-CN" altLang="en-US" sz="1600" b="1" dirty="0" smtClean="0">
                <a:solidFill>
                  <a:srgbClr val="002060"/>
                </a:solidFill>
                <a:latin typeface="仿宋" panose="02010609060101010101" pitchFamily="49" charset="-122"/>
                <a:ea typeface="仿宋" panose="02010609060101010101" pitchFamily="49" charset="-122"/>
              </a:rPr>
              <a:t>按相应目录</a:t>
            </a:r>
            <a:r>
              <a:rPr lang="zh-CN" altLang="en-US" sz="1600" b="1" dirty="0">
                <a:solidFill>
                  <a:srgbClr val="002060"/>
                </a:solidFill>
                <a:latin typeface="仿宋" panose="02010609060101010101" pitchFamily="49" charset="-122"/>
                <a:ea typeface="仿宋" panose="02010609060101010101" pitchFamily="49" charset="-122"/>
              </a:rPr>
              <a:t>实行分类</a:t>
            </a:r>
            <a:r>
              <a:rPr lang="zh-CN" altLang="en-US" sz="1600" b="1" dirty="0" smtClean="0">
                <a:solidFill>
                  <a:srgbClr val="002060"/>
                </a:solidFill>
                <a:latin typeface="仿宋" panose="02010609060101010101" pitchFamily="49" charset="-122"/>
                <a:ea typeface="仿宋" panose="02010609060101010101" pitchFamily="49" charset="-122"/>
              </a:rPr>
              <a:t>管理。</a:t>
            </a: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剧毒化学品</a:t>
            </a:r>
            <a:endParaRPr lang="en-US" altLang="zh-CN" sz="1600" b="1" dirty="0" smtClean="0">
              <a:solidFill>
                <a:srgbClr val="002060"/>
              </a:solidFill>
              <a:latin typeface="仿宋" panose="02010609060101010101" pitchFamily="49" charset="-122"/>
              <a:ea typeface="仿宋" panose="02010609060101010101" pitchFamily="49" charset="-122"/>
            </a:endParaRPr>
          </a:p>
          <a:p>
            <a:pPr marL="628650" indent="-285750">
              <a:lnSpc>
                <a:spcPct val="130000"/>
              </a:lnSpc>
              <a:spcBef>
                <a:spcPts val="0"/>
              </a:spcBef>
              <a:buFont typeface="Wingdings" panose="05000000000000000000" pitchFamily="2" charset="2"/>
              <a:buChar char="ü"/>
            </a:pPr>
            <a:r>
              <a:rPr lang="zh-CN" altLang="en-US" sz="1600" b="1" dirty="0" smtClean="0">
                <a:solidFill>
                  <a:srgbClr val="002060"/>
                </a:solidFill>
                <a:latin typeface="仿宋" panose="02010609060101010101" pitchFamily="49" charset="-122"/>
                <a:ea typeface="仿宋" panose="02010609060101010101" pitchFamily="49" charset="-122"/>
              </a:rPr>
              <a:t>具有</a:t>
            </a:r>
            <a:r>
              <a:rPr lang="zh-CN" altLang="en-US" sz="1600" b="1" dirty="0">
                <a:solidFill>
                  <a:srgbClr val="002060"/>
                </a:solidFill>
                <a:latin typeface="仿宋" panose="02010609060101010101" pitchFamily="49" charset="-122"/>
                <a:ea typeface="仿宋" panose="02010609060101010101" pitchFamily="49" charset="-122"/>
              </a:rPr>
              <a:t>剧烈急性毒性危害的化学品，包括人工合成的化学品及其混合物和天然毒素，还包括具有急性毒性易造成公共安全危害的化学品</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marL="628650" indent="-285750">
              <a:lnSpc>
                <a:spcPct val="130000"/>
              </a:lnSpc>
              <a:spcBef>
                <a:spcPts val="0"/>
              </a:spcBef>
              <a:buFont typeface="Wingdings" panose="05000000000000000000" pitchFamily="2" charset="2"/>
              <a:buChar char="ü"/>
            </a:pPr>
            <a:r>
              <a:rPr lang="zh-CN" altLang="en-US" sz="1600" b="1" dirty="0" smtClean="0">
                <a:solidFill>
                  <a:srgbClr val="002060"/>
                </a:solidFill>
                <a:latin typeface="仿宋" panose="02010609060101010101" pitchFamily="49" charset="-122"/>
                <a:ea typeface="仿宋" panose="02010609060101010101" pitchFamily="49" charset="-122"/>
              </a:rPr>
              <a:t>按</a:t>
            </a:r>
            <a:r>
              <a:rPr lang="en-US" altLang="zh-CN" sz="1600" b="1" dirty="0" smtClean="0">
                <a:solidFill>
                  <a:srgbClr val="FF000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剧毒化学品目录</a:t>
            </a:r>
            <a:r>
              <a:rPr lang="en-US" altLang="zh-CN" sz="1600" b="1" dirty="0">
                <a:solidFill>
                  <a:srgbClr val="FF000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a:t>
            </a:r>
            <a:r>
              <a:rPr lang="en-US" altLang="zh-CN" sz="1600" b="1" dirty="0">
                <a:solidFill>
                  <a:srgbClr val="FF0000"/>
                </a:solidFill>
                <a:latin typeface="仿宋" panose="02010609060101010101" pitchFamily="49" charset="-122"/>
                <a:ea typeface="仿宋" panose="02010609060101010101" pitchFamily="49" charset="-122"/>
              </a:rPr>
              <a:t>2015</a:t>
            </a:r>
            <a:r>
              <a:rPr lang="zh-CN" altLang="en-US" sz="1600" b="1" dirty="0">
                <a:solidFill>
                  <a:srgbClr val="FF0000"/>
                </a:solidFill>
                <a:latin typeface="仿宋" panose="02010609060101010101" pitchFamily="49" charset="-122"/>
                <a:ea typeface="仿宋" panose="02010609060101010101" pitchFamily="49" charset="-122"/>
              </a:rPr>
              <a:t>版）</a:t>
            </a:r>
            <a:r>
              <a:rPr lang="zh-CN" altLang="en-US" sz="1600" b="1" dirty="0">
                <a:solidFill>
                  <a:srgbClr val="002060"/>
                </a:solidFill>
                <a:latin typeface="仿宋" panose="02010609060101010101" pitchFamily="49" charset="-122"/>
                <a:ea typeface="仿宋" panose="02010609060101010101" pitchFamily="49" charset="-122"/>
              </a:rPr>
              <a:t>实施管理，</a:t>
            </a:r>
            <a:r>
              <a:rPr lang="zh-CN" altLang="en-US" sz="1600" b="1" dirty="0" smtClean="0">
                <a:solidFill>
                  <a:srgbClr val="002060"/>
                </a:solidFill>
                <a:latin typeface="仿宋" panose="02010609060101010101" pitchFamily="49" charset="-122"/>
                <a:ea typeface="仿宋" panose="02010609060101010101" pitchFamily="49" charset="-122"/>
              </a:rPr>
              <a:t>共</a:t>
            </a:r>
            <a:r>
              <a:rPr lang="en-US" altLang="zh-CN" sz="1600" b="1" dirty="0" smtClean="0">
                <a:solidFill>
                  <a:srgbClr val="FF0000"/>
                </a:solidFill>
                <a:latin typeface="仿宋" panose="02010609060101010101" pitchFamily="49" charset="-122"/>
                <a:ea typeface="仿宋" panose="02010609060101010101" pitchFamily="49" charset="-122"/>
              </a:rPr>
              <a:t>148</a:t>
            </a:r>
            <a:r>
              <a:rPr lang="zh-CN" altLang="en-US" sz="1600" b="1" dirty="0" smtClean="0">
                <a:solidFill>
                  <a:srgbClr val="002060"/>
                </a:solidFill>
                <a:latin typeface="仿宋" panose="02010609060101010101" pitchFamily="49" charset="-122"/>
                <a:ea typeface="仿宋" panose="02010609060101010101" pitchFamily="49" charset="-122"/>
              </a:rPr>
              <a:t>个品种。</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endParaRPr lang="zh-CN" altLang="en-US" sz="1600" b="1" dirty="0" smtClean="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管控要求</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smtClean="0">
                <a:solidFill>
                  <a:srgbClr val="002060"/>
                </a:solidFill>
                <a:latin typeface="仿宋" panose="02010609060101010101" pitchFamily="49" charset="-122"/>
                <a:ea typeface="仿宋" panose="02010609060101010101" pitchFamily="49" charset="-122"/>
              </a:rPr>
              <a:t>存放场所</a:t>
            </a:r>
            <a:r>
              <a:rPr lang="zh-CN" altLang="en-US" sz="1600" b="1" dirty="0" smtClean="0">
                <a:solidFill>
                  <a:srgbClr val="FF0000"/>
                </a:solidFill>
                <a:latin typeface="仿宋" panose="02010609060101010101" pitchFamily="49" charset="-122"/>
                <a:ea typeface="仿宋" panose="02010609060101010101" pitchFamily="49" charset="-122"/>
              </a:rPr>
              <a:t>设门禁</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监控报警</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防盗门</a:t>
            </a:r>
            <a:r>
              <a:rPr lang="zh-CN" altLang="en-US" sz="1600" b="1" dirty="0" smtClean="0">
                <a:solidFill>
                  <a:srgbClr val="002060"/>
                </a:solidFill>
                <a:latin typeface="仿宋" panose="02010609060101010101" pitchFamily="49" charset="-122"/>
                <a:ea typeface="仿宋" panose="02010609060101010101" pitchFamily="49" charset="-122"/>
              </a:rPr>
              <a:t>应符合</a:t>
            </a:r>
            <a:r>
              <a:rPr lang="en-US" altLang="zh-CN" sz="1600" b="1" dirty="0" smtClean="0">
                <a:solidFill>
                  <a:srgbClr val="002060"/>
                </a:solidFill>
                <a:latin typeface="仿宋" panose="02010609060101010101" pitchFamily="49" charset="-122"/>
                <a:ea typeface="仿宋" panose="02010609060101010101" pitchFamily="49" charset="-122"/>
              </a:rPr>
              <a:t>GB17565</a:t>
            </a:r>
            <a:r>
              <a:rPr lang="zh-CN" altLang="en-US" sz="1600" b="1" dirty="0" smtClean="0">
                <a:solidFill>
                  <a:srgbClr val="002060"/>
                </a:solidFill>
                <a:latin typeface="仿宋" panose="02010609060101010101" pitchFamily="49" charset="-122"/>
                <a:ea typeface="仿宋" panose="02010609060101010101" pitchFamily="49" charset="-122"/>
              </a:rPr>
              <a:t>的要求，其防盗安全级别为</a:t>
            </a:r>
            <a:r>
              <a:rPr lang="zh-CN" altLang="en-US" sz="1600" b="1" dirty="0" smtClean="0">
                <a:solidFill>
                  <a:srgbClr val="FF0000"/>
                </a:solidFill>
                <a:latin typeface="仿宋" panose="02010609060101010101" pitchFamily="49" charset="-122"/>
                <a:ea typeface="仿宋" panose="02010609060101010101" pitchFamily="49" charset="-122"/>
              </a:rPr>
              <a:t>乙级</a:t>
            </a:r>
            <a:r>
              <a:rPr lang="en-US" altLang="zh-CN" sz="1600" b="1" dirty="0" smtClean="0">
                <a:solidFill>
                  <a:srgbClr val="FF000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含</a:t>
            </a:r>
            <a:r>
              <a:rPr lang="en-US" altLang="zh-CN" sz="1600" b="1" dirty="0" smtClean="0">
                <a:solidFill>
                  <a:srgbClr val="FF000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以上</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smtClean="0">
                <a:solidFill>
                  <a:srgbClr val="002060"/>
                </a:solidFill>
                <a:latin typeface="仿宋" panose="02010609060101010101" pitchFamily="49" charset="-122"/>
                <a:ea typeface="仿宋" panose="02010609060101010101" pitchFamily="49" charset="-122"/>
              </a:rPr>
              <a:t>应</a:t>
            </a:r>
            <a:r>
              <a:rPr lang="zh-CN" altLang="en-US" sz="1600" b="1" dirty="0" smtClean="0">
                <a:solidFill>
                  <a:srgbClr val="FF0000"/>
                </a:solidFill>
                <a:latin typeface="仿宋" panose="02010609060101010101" pitchFamily="49" charset="-122"/>
                <a:ea typeface="仿宋" panose="02010609060101010101" pitchFamily="49" charset="-122"/>
              </a:rPr>
              <a:t>单独</a:t>
            </a:r>
            <a:r>
              <a:rPr lang="zh-CN" altLang="en-US" sz="1600" b="1" dirty="0" smtClean="0">
                <a:solidFill>
                  <a:srgbClr val="002060"/>
                </a:solidFill>
                <a:latin typeface="仿宋" panose="02010609060101010101" pitchFamily="49" charset="-122"/>
                <a:ea typeface="仿宋" panose="02010609060101010101" pitchFamily="49" charset="-122"/>
              </a:rPr>
              <a:t>存入</a:t>
            </a:r>
            <a:r>
              <a:rPr lang="zh-CN" altLang="en-US" sz="1600" b="1" dirty="0" smtClean="0">
                <a:solidFill>
                  <a:srgbClr val="FF0000"/>
                </a:solidFill>
                <a:latin typeface="仿宋" panose="02010609060101010101" pitchFamily="49" charset="-122"/>
                <a:ea typeface="仿宋" panose="02010609060101010101" pitchFamily="49" charset="-122"/>
              </a:rPr>
              <a:t>防盗保险柜</a:t>
            </a:r>
            <a:r>
              <a:rPr lang="zh-CN" altLang="en-US" sz="1600" b="1" dirty="0" smtClean="0">
                <a:solidFill>
                  <a:srgbClr val="002060"/>
                </a:solidFill>
                <a:latin typeface="仿宋" panose="02010609060101010101" pitchFamily="49" charset="-122"/>
                <a:ea typeface="仿宋" panose="02010609060101010101" pitchFamily="49" charset="-122"/>
              </a:rPr>
              <a:t>，不得与易燃、易爆、腐蚀性物品等一起存放；</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smtClean="0">
                <a:solidFill>
                  <a:srgbClr val="002060"/>
                </a:solidFill>
                <a:latin typeface="仿宋" panose="02010609060101010101" pitchFamily="49" charset="-122"/>
                <a:ea typeface="仿宋" panose="02010609060101010101" pitchFamily="49" charset="-122"/>
              </a:rPr>
              <a:t>有</a:t>
            </a:r>
            <a:r>
              <a:rPr lang="zh-CN" altLang="en-US" sz="1600" b="1" dirty="0" smtClean="0">
                <a:solidFill>
                  <a:srgbClr val="FF0000"/>
                </a:solidFill>
                <a:latin typeface="仿宋" panose="02010609060101010101" pitchFamily="49" charset="-122"/>
                <a:ea typeface="仿宋" panose="02010609060101010101" pitchFamily="49" charset="-122"/>
              </a:rPr>
              <a:t>专人负责</a:t>
            </a:r>
            <a:r>
              <a:rPr lang="zh-CN" altLang="en-US" sz="1600" b="1" dirty="0" smtClean="0">
                <a:solidFill>
                  <a:srgbClr val="002060"/>
                </a:solidFill>
                <a:latin typeface="仿宋" panose="02010609060101010101" pitchFamily="49" charset="-122"/>
                <a:ea typeface="仿宋" panose="02010609060101010101" pitchFamily="49" charset="-122"/>
              </a:rPr>
              <a:t>，做好贮存、领取、发放情况登记，登记资料至少</a:t>
            </a:r>
            <a:r>
              <a:rPr lang="zh-CN" altLang="en-US" sz="1600" b="1" dirty="0" smtClean="0">
                <a:solidFill>
                  <a:srgbClr val="FF0000"/>
                </a:solidFill>
                <a:latin typeface="仿宋" panose="02010609060101010101" pitchFamily="49" charset="-122"/>
                <a:ea typeface="仿宋" panose="02010609060101010101" pitchFamily="49" charset="-122"/>
              </a:rPr>
              <a:t>保存</a:t>
            </a:r>
            <a:r>
              <a:rPr lang="en-US" altLang="zh-CN" sz="1600" b="1" dirty="0" smtClean="0">
                <a:solidFill>
                  <a:srgbClr val="FF0000"/>
                </a:solidFill>
                <a:latin typeface="仿宋" panose="02010609060101010101" pitchFamily="49" charset="-122"/>
                <a:ea typeface="仿宋" panose="02010609060101010101" pitchFamily="49" charset="-122"/>
              </a:rPr>
              <a:t>1</a:t>
            </a:r>
            <a:r>
              <a:rPr lang="zh-CN" altLang="en-US" sz="1600" b="1" dirty="0" smtClean="0">
                <a:solidFill>
                  <a:srgbClr val="FF0000"/>
                </a:solidFill>
                <a:latin typeface="仿宋" panose="02010609060101010101" pitchFamily="49" charset="-122"/>
                <a:ea typeface="仿宋" panose="02010609060101010101" pitchFamily="49" charset="-122"/>
              </a:rPr>
              <a:t>年</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smtClean="0">
                <a:solidFill>
                  <a:srgbClr val="002060"/>
                </a:solidFill>
                <a:latin typeface="仿宋" panose="02010609060101010101" pitchFamily="49" charset="-122"/>
                <a:ea typeface="仿宋" panose="02010609060101010101" pitchFamily="49" charset="-122"/>
              </a:rPr>
              <a:t>落实“</a:t>
            </a:r>
            <a:r>
              <a:rPr lang="zh-CN" altLang="en-US" sz="1600" b="1" dirty="0" smtClean="0">
                <a:solidFill>
                  <a:srgbClr val="FF0000"/>
                </a:solidFill>
                <a:latin typeface="仿宋" panose="02010609060101010101" pitchFamily="49" charset="-122"/>
                <a:ea typeface="仿宋" panose="02010609060101010101" pitchFamily="49" charset="-122"/>
              </a:rPr>
              <a:t>五双</a:t>
            </a:r>
            <a:r>
              <a:rPr lang="zh-CN" altLang="en-US" sz="1600" b="1" dirty="0" smtClean="0">
                <a:solidFill>
                  <a:srgbClr val="002060"/>
                </a:solidFill>
                <a:latin typeface="仿宋" panose="02010609060101010101" pitchFamily="49" charset="-122"/>
                <a:ea typeface="仿宋" panose="02010609060101010101" pitchFamily="49" charset="-122"/>
              </a:rPr>
              <a:t>”即“双人保管、双人领取、双人使用、双把锁、双本账”的管理制度。</a:t>
            </a:r>
            <a:endParaRPr lang="zh-CN" altLang="en-US" sz="16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三、危化品的危险特性与分类┃</a:t>
            </a:r>
            <a:r>
              <a:rPr lang="en-US" altLang="zh-CN" sz="2000" b="1" dirty="0" smtClean="0">
                <a:solidFill>
                  <a:srgbClr val="FF0000"/>
                </a:solidFill>
                <a:latin typeface="楷体" panose="02010609060101010101" pitchFamily="49" charset="-122"/>
                <a:ea typeface="楷体" panose="02010609060101010101" pitchFamily="49" charset="-122"/>
              </a:rPr>
              <a:t> 1.</a:t>
            </a:r>
            <a:r>
              <a:rPr lang="zh-CN" altLang="en-US" sz="2000" b="1" dirty="0" smtClean="0">
                <a:solidFill>
                  <a:srgbClr val="FF0000"/>
                </a:solidFill>
                <a:latin typeface="楷体" panose="02010609060101010101" pitchFamily="49" charset="-122"/>
                <a:ea typeface="楷体" panose="02010609060101010101" pitchFamily="49" charset="-122"/>
              </a:rPr>
              <a:t>管制类危化品</a:t>
            </a:r>
            <a:endParaRPr lang="zh-CN" altLang="en-US" sz="2000" b="1" dirty="0">
              <a:solidFill>
                <a:srgbClr val="002060"/>
              </a:solidFill>
              <a:latin typeface="黑体" panose="02010609060101010101" pitchFamily="49" charset="-122"/>
              <a:ea typeface="黑体" panose="02010609060101010101" pitchFamily="49" charset="-122"/>
            </a:endParaRPr>
          </a:p>
        </p:txBody>
      </p:sp>
      <p:sp>
        <p:nvSpPr>
          <p:cNvPr id="4" name="内容占位符 2"/>
          <p:cNvSpPr txBox="1">
            <a:spLocks/>
          </p:cNvSpPr>
          <p:nvPr/>
        </p:nvSpPr>
        <p:spPr>
          <a:xfrm>
            <a:off x="7032104" y="4077072"/>
            <a:ext cx="4752527" cy="792088"/>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zh-CN" altLang="en-US" sz="1800" dirty="0" smtClean="0">
                <a:solidFill>
                  <a:srgbClr val="FF0000"/>
                </a:solidFill>
              </a:rPr>
              <a:t>学校与当地公安部门是联保对子，公安部门能接受的管理方案，学校就贯彻执行！</a:t>
            </a:r>
            <a:endParaRPr lang="zh-CN" altLang="zh-CN" sz="1800" dirty="0">
              <a:solidFill>
                <a:srgbClr val="FF0000"/>
              </a:solidFill>
            </a:endParaRPr>
          </a:p>
        </p:txBody>
      </p:sp>
    </p:spTree>
    <p:extLst>
      <p:ext uri="{BB962C8B-B14F-4D97-AF65-F5344CB8AC3E}">
        <p14:creationId xmlns:p14="http://schemas.microsoft.com/office/powerpoint/2010/main" val="270713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4" end="4"/>
                                            </p:txEl>
                                          </p:spTgt>
                                        </p:tgtEl>
                                        <p:attrNameLst>
                                          <p:attrName>style.visibility</p:attrName>
                                        </p:attrNameLst>
                                      </p:cBhvr>
                                      <p:to>
                                        <p:strVal val="visible"/>
                                      </p:to>
                                    </p:set>
                                    <p:animEffect transition="in" filter="wipe(up)">
                                      <p:cBhvr>
                                        <p:cTn id="7" dur="500"/>
                                        <p:tgtEl>
                                          <p:spTgt spid="18">
                                            <p:txEl>
                                              <p:pRg st="4" end="4"/>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8">
                                            <p:txEl>
                                              <p:pRg st="5" end="5"/>
                                            </p:txEl>
                                          </p:spTgt>
                                        </p:tgtEl>
                                        <p:attrNameLst>
                                          <p:attrName>style.visibility</p:attrName>
                                        </p:attrNameLst>
                                      </p:cBhvr>
                                      <p:to>
                                        <p:strVal val="visible"/>
                                      </p:to>
                                    </p:set>
                                    <p:animEffect transition="in" filter="wipe(up)">
                                      <p:cBhvr>
                                        <p:cTn id="10" dur="500"/>
                                        <p:tgtEl>
                                          <p:spTgt spid="18">
                                            <p:txEl>
                                              <p:pRg st="5" end="5"/>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8">
                                            <p:txEl>
                                              <p:pRg st="6" end="6"/>
                                            </p:txEl>
                                          </p:spTgt>
                                        </p:tgtEl>
                                        <p:attrNameLst>
                                          <p:attrName>style.visibility</p:attrName>
                                        </p:attrNameLst>
                                      </p:cBhvr>
                                      <p:to>
                                        <p:strVal val="visible"/>
                                      </p:to>
                                    </p:set>
                                    <p:animEffect transition="in" filter="wipe(up)">
                                      <p:cBhvr>
                                        <p:cTn id="13" dur="500"/>
                                        <p:tgtEl>
                                          <p:spTgt spid="18">
                                            <p:txEl>
                                              <p:pRg st="6" end="6"/>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18">
                                            <p:txEl>
                                              <p:pRg st="7" end="7"/>
                                            </p:txEl>
                                          </p:spTgt>
                                        </p:tgtEl>
                                        <p:attrNameLst>
                                          <p:attrName>style.visibility</p:attrName>
                                        </p:attrNameLst>
                                      </p:cBhvr>
                                      <p:to>
                                        <p:strVal val="visible"/>
                                      </p:to>
                                    </p:set>
                                    <p:animEffect transition="in" filter="wipe(up)">
                                      <p:cBhvr>
                                        <p:cTn id="16" dur="500"/>
                                        <p:tgtEl>
                                          <p:spTgt spid="18">
                                            <p:txEl>
                                              <p:pRg st="7" end="7"/>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18">
                                            <p:txEl>
                                              <p:pRg st="8" end="8"/>
                                            </p:txEl>
                                          </p:spTgt>
                                        </p:tgtEl>
                                        <p:attrNameLst>
                                          <p:attrName>style.visibility</p:attrName>
                                        </p:attrNameLst>
                                      </p:cBhvr>
                                      <p:to>
                                        <p:strVal val="visible"/>
                                      </p:to>
                                    </p:set>
                                    <p:animEffect transition="in" filter="wipe(up)">
                                      <p:cBhvr>
                                        <p:cTn id="19" dur="500"/>
                                        <p:tgtEl>
                                          <p:spTgt spid="18">
                                            <p:txEl>
                                              <p:pRg st="8" end="8"/>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8">
                                            <p:txEl>
                                              <p:pRg st="10" end="10"/>
                                            </p:txEl>
                                          </p:spTgt>
                                        </p:tgtEl>
                                        <p:attrNameLst>
                                          <p:attrName>style.visibility</p:attrName>
                                        </p:attrNameLst>
                                      </p:cBhvr>
                                      <p:to>
                                        <p:strVal val="visible"/>
                                      </p:to>
                                    </p:set>
                                    <p:animEffect transition="in" filter="wipe(up)">
                                      <p:cBhvr>
                                        <p:cTn id="24" dur="500"/>
                                        <p:tgtEl>
                                          <p:spTgt spid="18">
                                            <p:txEl>
                                              <p:pRg st="10" end="10"/>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18">
                                            <p:txEl>
                                              <p:pRg st="11" end="11"/>
                                            </p:txEl>
                                          </p:spTgt>
                                        </p:tgtEl>
                                        <p:attrNameLst>
                                          <p:attrName>style.visibility</p:attrName>
                                        </p:attrNameLst>
                                      </p:cBhvr>
                                      <p:to>
                                        <p:strVal val="visible"/>
                                      </p:to>
                                    </p:set>
                                    <p:animEffect transition="in" filter="wipe(up)">
                                      <p:cBhvr>
                                        <p:cTn id="27" dur="500"/>
                                        <p:tgtEl>
                                          <p:spTgt spid="18">
                                            <p:txEl>
                                              <p:pRg st="11" end="11"/>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18">
                                            <p:txEl>
                                              <p:pRg st="12" end="12"/>
                                            </p:txEl>
                                          </p:spTgt>
                                        </p:tgtEl>
                                        <p:attrNameLst>
                                          <p:attrName>style.visibility</p:attrName>
                                        </p:attrNameLst>
                                      </p:cBhvr>
                                      <p:to>
                                        <p:strVal val="visible"/>
                                      </p:to>
                                    </p:set>
                                    <p:animEffect transition="in" filter="wipe(up)">
                                      <p:cBhvr>
                                        <p:cTn id="30" dur="500"/>
                                        <p:tgtEl>
                                          <p:spTgt spid="18">
                                            <p:txEl>
                                              <p:pRg st="12" end="12"/>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18">
                                            <p:txEl>
                                              <p:pRg st="13" end="13"/>
                                            </p:txEl>
                                          </p:spTgt>
                                        </p:tgtEl>
                                        <p:attrNameLst>
                                          <p:attrName>style.visibility</p:attrName>
                                        </p:attrNameLst>
                                      </p:cBhvr>
                                      <p:to>
                                        <p:strVal val="visible"/>
                                      </p:to>
                                    </p:set>
                                    <p:animEffect transition="in" filter="wipe(up)">
                                      <p:cBhvr>
                                        <p:cTn id="33" dur="500"/>
                                        <p:tgtEl>
                                          <p:spTgt spid="18">
                                            <p:txEl>
                                              <p:pRg st="13" end="13"/>
                                            </p:txEl>
                                          </p:spTgt>
                                        </p:tgtEl>
                                      </p:cBhvr>
                                    </p:animEffect>
                                  </p:childTnLst>
                                </p:cTn>
                              </p:par>
                              <p:par>
                                <p:cTn id="34" presetID="22" presetClass="entr" presetSubtype="1" fill="hold" nodeType="withEffect">
                                  <p:stCondLst>
                                    <p:cond delay="0"/>
                                  </p:stCondLst>
                                  <p:childTnLst>
                                    <p:set>
                                      <p:cBhvr>
                                        <p:cTn id="35" dur="1" fill="hold">
                                          <p:stCondLst>
                                            <p:cond delay="0"/>
                                          </p:stCondLst>
                                        </p:cTn>
                                        <p:tgtEl>
                                          <p:spTgt spid="18">
                                            <p:txEl>
                                              <p:pRg st="14" end="14"/>
                                            </p:txEl>
                                          </p:spTgt>
                                        </p:tgtEl>
                                        <p:attrNameLst>
                                          <p:attrName>style.visibility</p:attrName>
                                        </p:attrNameLst>
                                      </p:cBhvr>
                                      <p:to>
                                        <p:strVal val="visible"/>
                                      </p:to>
                                    </p:set>
                                    <p:animEffect transition="in" filter="wipe(up)">
                                      <p:cBhvr>
                                        <p:cTn id="36" dur="500"/>
                                        <p:tgtEl>
                                          <p:spTgt spid="18">
                                            <p:txEl>
                                              <p:pRg st="14" end="1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657183" cy="5760640"/>
          </a:xfrm>
          <a:ln>
            <a:solidFill>
              <a:srgbClr val="0070C0"/>
            </a:solidFill>
          </a:ln>
        </p:spPr>
        <p:txBody>
          <a:bodyPr>
            <a:normAutofit/>
          </a:bodyPr>
          <a:lstStyle/>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易</a:t>
            </a:r>
            <a:r>
              <a:rPr lang="zh-CN" altLang="en-US" sz="1600" b="1" dirty="0">
                <a:solidFill>
                  <a:srgbClr val="FF0000"/>
                </a:solidFill>
                <a:latin typeface="仿宋" panose="02010609060101010101" pitchFamily="49" charset="-122"/>
                <a:ea typeface="仿宋" panose="02010609060101010101" pitchFamily="49" charset="-122"/>
              </a:rPr>
              <a:t>制</a:t>
            </a:r>
            <a:r>
              <a:rPr lang="zh-CN" altLang="en-US" sz="1600" b="1" dirty="0" smtClean="0">
                <a:solidFill>
                  <a:srgbClr val="FF0000"/>
                </a:solidFill>
                <a:latin typeface="仿宋" panose="02010609060101010101" pitchFamily="49" charset="-122"/>
                <a:ea typeface="仿宋" panose="02010609060101010101" pitchFamily="49" charset="-122"/>
              </a:rPr>
              <a:t>毒</a:t>
            </a:r>
            <a:r>
              <a:rPr lang="zh-CN" altLang="en-US" sz="1600" b="1" dirty="0">
                <a:solidFill>
                  <a:srgbClr val="FF0000"/>
                </a:solidFill>
                <a:latin typeface="仿宋" panose="02010609060101010101" pitchFamily="49" charset="-122"/>
                <a:ea typeface="仿宋" panose="02010609060101010101" pitchFamily="49" charset="-122"/>
              </a:rPr>
              <a:t>化学品</a:t>
            </a:r>
            <a:r>
              <a:rPr lang="zh-CN" altLang="en-US" sz="1600" b="1" dirty="0" smtClean="0">
                <a:solidFill>
                  <a:srgbClr val="002060"/>
                </a:solidFill>
                <a:latin typeface="仿宋" panose="02010609060101010101" pitchFamily="49" charset="-122"/>
                <a:ea typeface="仿宋" panose="02010609060101010101" pitchFamily="49" charset="-122"/>
              </a:rPr>
              <a:t>：按</a:t>
            </a:r>
            <a:r>
              <a:rPr lang="zh-CN" altLang="en-US" sz="1600" b="1" dirty="0" smtClean="0">
                <a:solidFill>
                  <a:srgbClr val="FF0000"/>
                </a:solidFill>
                <a:latin typeface="仿宋" panose="02010609060101010101" pitchFamily="49" charset="-122"/>
                <a:ea typeface="仿宋" panose="02010609060101010101" pitchFamily="49" charset="-122"/>
              </a:rPr>
              <a:t>目录管理</a:t>
            </a:r>
            <a:r>
              <a:rPr lang="zh-CN" altLang="en-US" sz="1600" b="1" dirty="0" smtClean="0">
                <a:solidFill>
                  <a:srgbClr val="002060"/>
                </a:solidFill>
                <a:latin typeface="仿宋" panose="02010609060101010101" pitchFamily="49" charset="-122"/>
                <a:ea typeface="仿宋" panose="02010609060101010101" pitchFamily="49" charset="-122"/>
              </a:rPr>
              <a:t>，分为</a:t>
            </a:r>
            <a:r>
              <a:rPr lang="zh-CN" altLang="en-US" sz="1600" b="1" dirty="0">
                <a:solidFill>
                  <a:srgbClr val="002060"/>
                </a:solidFill>
                <a:latin typeface="仿宋" panose="02010609060101010101" pitchFamily="49" charset="-122"/>
                <a:ea typeface="仿宋" panose="02010609060101010101" pitchFamily="49" charset="-122"/>
              </a:rPr>
              <a:t>三</a:t>
            </a:r>
            <a:r>
              <a:rPr lang="zh-CN" altLang="en-US" sz="1600" b="1" dirty="0" smtClean="0">
                <a:solidFill>
                  <a:srgbClr val="002060"/>
                </a:solidFill>
                <a:latin typeface="仿宋" panose="02010609060101010101" pitchFamily="49" charset="-122"/>
                <a:ea typeface="仿宋" panose="02010609060101010101" pitchFamily="49" charset="-122"/>
              </a:rPr>
              <a:t>类，</a:t>
            </a:r>
            <a:r>
              <a:rPr lang="zh-CN" altLang="en-US" sz="1600" b="1" dirty="0" smtClean="0">
                <a:solidFill>
                  <a:srgbClr val="0000FF"/>
                </a:solidFill>
                <a:latin typeface="仿宋" panose="02010609060101010101" pitchFamily="49" charset="-122"/>
                <a:ea typeface="仿宋" panose="02010609060101010101" pitchFamily="49" charset="-122"/>
              </a:rPr>
              <a:t>第一类</a:t>
            </a:r>
            <a:r>
              <a:rPr lang="zh-CN" altLang="en-US" sz="1600" b="1" dirty="0" smtClean="0">
                <a:solidFill>
                  <a:srgbClr val="002060"/>
                </a:solidFill>
                <a:latin typeface="仿宋" panose="02010609060101010101" pitchFamily="49" charset="-122"/>
                <a:ea typeface="仿宋" panose="02010609060101010101" pitchFamily="49" charset="-122"/>
              </a:rPr>
              <a:t>是可用</a:t>
            </a:r>
            <a:r>
              <a:rPr lang="zh-CN" altLang="en-US" sz="1600" b="1" dirty="0">
                <a:solidFill>
                  <a:srgbClr val="002060"/>
                </a:solidFill>
                <a:latin typeface="仿宋" panose="02010609060101010101" pitchFamily="49" charset="-122"/>
                <a:ea typeface="仿宋" panose="02010609060101010101" pitchFamily="49" charset="-122"/>
              </a:rPr>
              <a:t>于制毒的主要原料</a:t>
            </a:r>
            <a:r>
              <a:rPr lang="zh-CN" altLang="en-US" sz="1600" b="1" dirty="0" smtClean="0">
                <a:solidFill>
                  <a:srgbClr val="002060"/>
                </a:solidFill>
                <a:latin typeface="仿宋" panose="02010609060101010101" pitchFamily="49" charset="-122"/>
                <a:ea typeface="仿宋" panose="02010609060101010101" pitchFamily="49" charset="-122"/>
              </a:rPr>
              <a:t>，包括</a:t>
            </a:r>
            <a:r>
              <a:rPr lang="zh-CN" altLang="en-US" sz="1600" b="1" dirty="0" smtClean="0">
                <a:solidFill>
                  <a:srgbClr val="FF0000"/>
                </a:solidFill>
                <a:latin typeface="仿宋" panose="02010609060101010101" pitchFamily="49" charset="-122"/>
                <a:ea typeface="仿宋" panose="02010609060101010101" pitchFamily="49" charset="-122"/>
              </a:rPr>
              <a:t>麻黄素</a:t>
            </a:r>
            <a:r>
              <a:rPr lang="zh-CN" altLang="en-US" sz="1600" b="1" dirty="0" smtClean="0">
                <a:solidFill>
                  <a:srgbClr val="002060"/>
                </a:solidFill>
                <a:latin typeface="仿宋" panose="02010609060101010101" pitchFamily="49" charset="-122"/>
                <a:ea typeface="仿宋" panose="02010609060101010101" pitchFamily="49" charset="-122"/>
              </a:rPr>
              <a:t>等</a:t>
            </a:r>
            <a:r>
              <a:rPr lang="en-US" altLang="zh-CN" sz="1600" b="1" dirty="0" smtClean="0">
                <a:solidFill>
                  <a:srgbClr val="FF0000"/>
                </a:solidFill>
                <a:latin typeface="仿宋" panose="02010609060101010101" pitchFamily="49" charset="-122"/>
                <a:ea typeface="仿宋" panose="02010609060101010101" pitchFamily="49" charset="-122"/>
              </a:rPr>
              <a:t>19</a:t>
            </a:r>
            <a:r>
              <a:rPr lang="zh-CN" altLang="en-US" sz="1600" b="1" dirty="0">
                <a:solidFill>
                  <a:srgbClr val="FF0000"/>
                </a:solidFill>
                <a:latin typeface="仿宋" panose="02010609060101010101" pitchFamily="49" charset="-122"/>
                <a:ea typeface="仿宋" panose="02010609060101010101" pitchFamily="49" charset="-122"/>
              </a:rPr>
              <a:t>种</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0000FF"/>
                </a:solidFill>
                <a:latin typeface="仿宋" panose="02010609060101010101" pitchFamily="49" charset="-122"/>
                <a:ea typeface="仿宋" panose="02010609060101010101" pitchFamily="49" charset="-122"/>
              </a:rPr>
              <a:t>第二类</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0000FF"/>
                </a:solidFill>
                <a:latin typeface="仿宋" panose="02010609060101010101" pitchFamily="49" charset="-122"/>
                <a:ea typeface="仿宋" panose="02010609060101010101" pitchFamily="49" charset="-122"/>
              </a:rPr>
              <a:t>第三类</a:t>
            </a:r>
            <a:r>
              <a:rPr lang="zh-CN" altLang="en-US" sz="1600" b="1" dirty="0">
                <a:solidFill>
                  <a:srgbClr val="002060"/>
                </a:solidFill>
                <a:latin typeface="仿宋" panose="02010609060101010101" pitchFamily="49" charset="-122"/>
                <a:ea typeface="仿宋" panose="02010609060101010101" pitchFamily="49" charset="-122"/>
              </a:rPr>
              <a:t>是</a:t>
            </a:r>
            <a:r>
              <a:rPr lang="zh-CN" altLang="en-US" sz="1600" b="1" dirty="0" smtClean="0">
                <a:solidFill>
                  <a:srgbClr val="002060"/>
                </a:solidFill>
                <a:latin typeface="仿宋" panose="02010609060101010101" pitchFamily="49" charset="-122"/>
                <a:ea typeface="仿宋" panose="02010609060101010101" pitchFamily="49" charset="-122"/>
              </a:rPr>
              <a:t>可用</a:t>
            </a:r>
            <a:r>
              <a:rPr lang="zh-CN" altLang="en-US" sz="1600" b="1" dirty="0">
                <a:solidFill>
                  <a:srgbClr val="002060"/>
                </a:solidFill>
                <a:latin typeface="仿宋" panose="02010609060101010101" pitchFamily="49" charset="-122"/>
                <a:ea typeface="仿宋" panose="02010609060101010101" pitchFamily="49" charset="-122"/>
              </a:rPr>
              <a:t>于制毒的化学配</a:t>
            </a:r>
            <a:r>
              <a:rPr lang="zh-CN" altLang="en-US" sz="1600" b="1" dirty="0" smtClean="0">
                <a:solidFill>
                  <a:srgbClr val="002060"/>
                </a:solidFill>
                <a:latin typeface="仿宋" panose="02010609060101010101" pitchFamily="49" charset="-122"/>
                <a:ea typeface="仿宋" panose="02010609060101010101" pitchFamily="49" charset="-122"/>
              </a:rPr>
              <a:t>剂，分别为</a:t>
            </a:r>
            <a:r>
              <a:rPr lang="en-US" altLang="zh-CN" sz="1600" b="1" dirty="0" smtClean="0">
                <a:solidFill>
                  <a:srgbClr val="FF0000"/>
                </a:solidFill>
                <a:latin typeface="仿宋" panose="02010609060101010101" pitchFamily="49" charset="-122"/>
                <a:ea typeface="仿宋" panose="02010609060101010101" pitchFamily="49" charset="-122"/>
              </a:rPr>
              <a:t>11</a:t>
            </a:r>
            <a:r>
              <a:rPr lang="zh-CN" altLang="en-US" sz="1600" b="1" dirty="0" smtClean="0">
                <a:solidFill>
                  <a:srgbClr val="FF0000"/>
                </a:solidFill>
                <a:latin typeface="仿宋" panose="02010609060101010101" pitchFamily="49" charset="-122"/>
                <a:ea typeface="仿宋" panose="02010609060101010101" pitchFamily="49" charset="-122"/>
              </a:rPr>
              <a:t>种</a:t>
            </a: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FF0000"/>
                </a:solidFill>
                <a:latin typeface="仿宋" panose="02010609060101010101" pitchFamily="49" charset="-122"/>
                <a:ea typeface="仿宋" panose="02010609060101010101" pitchFamily="49" charset="-122"/>
              </a:rPr>
              <a:t>8</a:t>
            </a:r>
            <a:r>
              <a:rPr lang="zh-CN" altLang="en-US" sz="1600" b="1" dirty="0" smtClean="0">
                <a:solidFill>
                  <a:srgbClr val="FF0000"/>
                </a:solidFill>
                <a:latin typeface="仿宋" panose="02010609060101010101" pitchFamily="49" charset="-122"/>
                <a:ea typeface="仿宋" panose="02010609060101010101" pitchFamily="49" charset="-122"/>
              </a:rPr>
              <a:t>种</a:t>
            </a:r>
            <a:r>
              <a:rPr lang="zh-CN" altLang="en-US" sz="1600" b="1" dirty="0" smtClean="0">
                <a:solidFill>
                  <a:srgbClr val="002060"/>
                </a:solidFill>
                <a:latin typeface="仿宋" panose="02010609060101010101" pitchFamily="49" charset="-122"/>
                <a:ea typeface="仿宋" panose="02010609060101010101" pitchFamily="49" charset="-122"/>
              </a:rPr>
              <a:t>，如</a:t>
            </a:r>
            <a:r>
              <a:rPr lang="zh-CN" altLang="en-US" sz="1600" b="1" dirty="0">
                <a:solidFill>
                  <a:srgbClr val="FF0000"/>
                </a:solidFill>
                <a:latin typeface="仿宋" panose="02010609060101010101" pitchFamily="49" charset="-122"/>
                <a:ea typeface="仿宋" panose="02010609060101010101" pitchFamily="49" charset="-122"/>
              </a:rPr>
              <a:t>乙醚</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三氯</a:t>
            </a:r>
            <a:r>
              <a:rPr lang="zh-CN" altLang="en-US" sz="1600" b="1" dirty="0" smtClean="0">
                <a:solidFill>
                  <a:srgbClr val="FF0000"/>
                </a:solidFill>
                <a:latin typeface="仿宋" panose="02010609060101010101" pitchFamily="49" charset="-122"/>
                <a:ea typeface="仿宋" panose="02010609060101010101" pitchFamily="49" charset="-122"/>
              </a:rPr>
              <a:t>甲烷</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盐酸</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硫酸</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甲苯</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丙酮</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高锰酸钾</a:t>
            </a:r>
            <a:r>
              <a:rPr lang="zh-CN" altLang="en-US" sz="1600" b="1" dirty="0" smtClean="0">
                <a:solidFill>
                  <a:srgbClr val="002060"/>
                </a:solidFill>
                <a:latin typeface="仿宋" panose="02010609060101010101" pitchFamily="49" charset="-122"/>
                <a:ea typeface="仿宋" panose="02010609060101010101" pitchFamily="49" charset="-122"/>
              </a:rPr>
              <a:t>等。</a:t>
            </a: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管控要求</a:t>
            </a:r>
            <a:endParaRPr lang="en-US" altLang="zh-CN" sz="1600" b="1" dirty="0">
              <a:solidFill>
                <a:srgbClr val="FF0000"/>
              </a:solidFill>
              <a:latin typeface="仿宋" panose="02010609060101010101" pitchFamily="49" charset="-122"/>
              <a:ea typeface="仿宋" panose="02010609060101010101" pitchFamily="49" charset="-122"/>
            </a:endParaRPr>
          </a:p>
          <a:p>
            <a:pPr marL="628650" indent="-285750">
              <a:lnSpc>
                <a:spcPct val="140000"/>
              </a:lnSpc>
              <a:spcBef>
                <a:spcPts val="0"/>
              </a:spcBef>
              <a:buFont typeface="Wingdings" panose="05000000000000000000" pitchFamily="2" charset="2"/>
              <a:buChar char="ü"/>
            </a:pPr>
            <a:r>
              <a:rPr lang="zh-CN" altLang="en-US" sz="1600" b="1" dirty="0" smtClean="0">
                <a:solidFill>
                  <a:srgbClr val="002060"/>
                </a:solidFill>
                <a:latin typeface="仿宋" panose="02010609060101010101" pitchFamily="49" charset="-122"/>
                <a:ea typeface="仿宋" panose="02010609060101010101" pitchFamily="49" charset="-122"/>
              </a:rPr>
              <a:t>设</a:t>
            </a:r>
            <a:r>
              <a:rPr lang="zh-CN" altLang="en-US" sz="1600" b="1" dirty="0" smtClean="0">
                <a:solidFill>
                  <a:srgbClr val="FF0000"/>
                </a:solidFill>
                <a:latin typeface="仿宋" panose="02010609060101010101" pitchFamily="49" charset="-122"/>
                <a:ea typeface="仿宋" panose="02010609060101010101" pitchFamily="49" charset="-122"/>
              </a:rPr>
              <a:t>专柜存储</a:t>
            </a:r>
            <a:r>
              <a:rPr lang="zh-CN" altLang="en-US" sz="1600" b="1" dirty="0" smtClean="0">
                <a:solidFill>
                  <a:srgbClr val="002060"/>
                </a:solidFill>
                <a:latin typeface="仿宋" panose="02010609060101010101" pitchFamily="49" charset="-122"/>
                <a:ea typeface="仿宋" panose="02010609060101010101" pitchFamily="49" charset="-122"/>
              </a:rPr>
              <a:t>，专柜应当使用保险柜，对</a:t>
            </a:r>
            <a:r>
              <a:rPr lang="zh-CN" altLang="en-US" sz="1600" b="1" dirty="0" smtClean="0">
                <a:solidFill>
                  <a:srgbClr val="0000FF"/>
                </a:solidFill>
                <a:latin typeface="仿宋" panose="02010609060101010101" pitchFamily="49" charset="-122"/>
                <a:ea typeface="仿宋" panose="02010609060101010101" pitchFamily="49" charset="-122"/>
              </a:rPr>
              <a:t>第一类</a:t>
            </a:r>
            <a:r>
              <a:rPr lang="zh-CN" altLang="en-US" sz="1600" b="1" dirty="0" smtClean="0">
                <a:solidFill>
                  <a:srgbClr val="002060"/>
                </a:solidFill>
                <a:latin typeface="仿宋" panose="02010609060101010101" pitchFamily="49" charset="-122"/>
                <a:ea typeface="仿宋" panose="02010609060101010101" pitchFamily="49" charset="-122"/>
              </a:rPr>
              <a:t>实行</a:t>
            </a:r>
            <a:r>
              <a:rPr lang="zh-CN" altLang="en-US" sz="1600" b="1" dirty="0" smtClean="0">
                <a:solidFill>
                  <a:srgbClr val="FF0000"/>
                </a:solidFill>
                <a:latin typeface="仿宋" panose="02010609060101010101" pitchFamily="49" charset="-122"/>
                <a:ea typeface="仿宋" panose="02010609060101010101" pitchFamily="49" charset="-122"/>
              </a:rPr>
              <a:t>双人双锁</a:t>
            </a:r>
            <a:r>
              <a:rPr lang="zh-CN" altLang="en-US" sz="1600" b="1" dirty="0" smtClean="0">
                <a:solidFill>
                  <a:srgbClr val="002060"/>
                </a:solidFill>
                <a:latin typeface="仿宋" panose="02010609060101010101" pitchFamily="49" charset="-122"/>
                <a:ea typeface="仿宋" panose="02010609060101010101" pitchFamily="49" charset="-122"/>
              </a:rPr>
              <a:t>管理，</a:t>
            </a:r>
            <a:r>
              <a:rPr lang="zh-CN" altLang="en-US" sz="1600" b="1" dirty="0" smtClean="0">
                <a:solidFill>
                  <a:srgbClr val="0000FF"/>
                </a:solidFill>
                <a:latin typeface="仿宋" panose="02010609060101010101" pitchFamily="49" charset="-122"/>
                <a:ea typeface="仿宋" panose="02010609060101010101" pitchFamily="49" charset="-122"/>
              </a:rPr>
              <a:t>第二、三类</a:t>
            </a:r>
            <a:r>
              <a:rPr lang="zh-CN" altLang="en-US" sz="1600" b="1" dirty="0" smtClean="0">
                <a:solidFill>
                  <a:srgbClr val="002060"/>
                </a:solidFill>
                <a:latin typeface="仿宋" panose="02010609060101010101" pitchFamily="49" charset="-122"/>
                <a:ea typeface="仿宋" panose="02010609060101010101" pitchFamily="49" charset="-122"/>
              </a:rPr>
              <a:t>上锁即可；</a:t>
            </a:r>
            <a:endParaRPr lang="en-US" altLang="zh-CN" sz="1600" b="1" dirty="0" smtClean="0">
              <a:solidFill>
                <a:srgbClr val="002060"/>
              </a:solidFill>
              <a:latin typeface="仿宋" panose="02010609060101010101" pitchFamily="49" charset="-122"/>
              <a:ea typeface="仿宋" panose="02010609060101010101" pitchFamily="49" charset="-122"/>
            </a:endParaRPr>
          </a:p>
          <a:p>
            <a:pPr marL="628650" indent="-285750">
              <a:lnSpc>
                <a:spcPct val="140000"/>
              </a:lnSpc>
              <a:spcBef>
                <a:spcPts val="0"/>
              </a:spcBef>
              <a:buFont typeface="Wingdings" panose="05000000000000000000" pitchFamily="2" charset="2"/>
              <a:buChar char="ü"/>
            </a:pPr>
            <a:r>
              <a:rPr lang="zh-CN" altLang="en-US" sz="1600" b="1" dirty="0" smtClean="0">
                <a:solidFill>
                  <a:srgbClr val="002060"/>
                </a:solidFill>
                <a:latin typeface="仿宋" panose="02010609060101010101" pitchFamily="49" charset="-122"/>
                <a:ea typeface="仿宋" panose="02010609060101010101" pitchFamily="49" charset="-122"/>
              </a:rPr>
              <a:t>建</a:t>
            </a:r>
            <a:r>
              <a:rPr lang="zh-CN" altLang="en-US" sz="1600" b="1" dirty="0" smtClean="0">
                <a:solidFill>
                  <a:srgbClr val="FF0000"/>
                </a:solidFill>
                <a:latin typeface="仿宋" panose="02010609060101010101" pitchFamily="49" charset="-122"/>
                <a:ea typeface="仿宋" panose="02010609060101010101" pitchFamily="49" charset="-122"/>
              </a:rPr>
              <a:t>专用账册</a:t>
            </a:r>
            <a:r>
              <a:rPr lang="zh-CN" altLang="en-US" sz="1600" b="1" dirty="0" smtClean="0">
                <a:solidFill>
                  <a:srgbClr val="002060"/>
                </a:solidFill>
                <a:latin typeface="仿宋" panose="02010609060101010101" pitchFamily="49" charset="-122"/>
                <a:ea typeface="仿宋" panose="02010609060101010101" pitchFamily="49" charset="-122"/>
              </a:rPr>
              <a:t>，其保存期应当自药品类易制毒化学品有效期期满之日起</a:t>
            </a:r>
            <a:r>
              <a:rPr lang="zh-CN" altLang="en-US" sz="1600" b="1" dirty="0" smtClean="0">
                <a:solidFill>
                  <a:srgbClr val="FF0000"/>
                </a:solidFill>
                <a:latin typeface="仿宋" panose="02010609060101010101" pitchFamily="49" charset="-122"/>
                <a:ea typeface="仿宋" panose="02010609060101010101" pitchFamily="49" charset="-122"/>
              </a:rPr>
              <a:t>不少于</a:t>
            </a:r>
            <a:r>
              <a:rPr lang="en-US" altLang="zh-CN" sz="1600" b="1" dirty="0" smtClean="0">
                <a:solidFill>
                  <a:srgbClr val="FF0000"/>
                </a:solidFill>
                <a:latin typeface="仿宋" panose="02010609060101010101" pitchFamily="49" charset="-122"/>
                <a:ea typeface="仿宋" panose="02010609060101010101" pitchFamily="49" charset="-122"/>
              </a:rPr>
              <a:t>2</a:t>
            </a:r>
            <a:r>
              <a:rPr lang="zh-CN" altLang="en-US" sz="1600" b="1" dirty="0" smtClean="0">
                <a:solidFill>
                  <a:srgbClr val="FF0000"/>
                </a:solidFill>
                <a:latin typeface="仿宋" panose="02010609060101010101" pitchFamily="49" charset="-122"/>
                <a:ea typeface="仿宋" panose="02010609060101010101" pitchFamily="49" charset="-122"/>
              </a:rPr>
              <a:t>年</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a:solidFill>
                <a:srgbClr val="002060"/>
              </a:solidFill>
              <a:latin typeface="仿宋" panose="02010609060101010101" pitchFamily="49" charset="-122"/>
              <a:ea typeface="仿宋" panose="02010609060101010101" pitchFamily="49" charset="-122"/>
            </a:endParaRPr>
          </a:p>
          <a:p>
            <a:pPr marL="0" indent="0">
              <a:lnSpc>
                <a:spcPct val="130000"/>
              </a:lnSpc>
              <a:spcBef>
                <a:spcPts val="0"/>
              </a:spcBef>
              <a:buNone/>
            </a:pP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易制</a:t>
            </a:r>
            <a:r>
              <a:rPr lang="zh-CN" altLang="en-US" sz="1600" b="1" dirty="0" smtClean="0">
                <a:solidFill>
                  <a:srgbClr val="FF0000"/>
                </a:solidFill>
                <a:latin typeface="仿宋" panose="02010609060101010101" pitchFamily="49" charset="-122"/>
                <a:ea typeface="仿宋" panose="02010609060101010101" pitchFamily="49" charset="-122"/>
              </a:rPr>
              <a:t>爆</a:t>
            </a:r>
            <a:r>
              <a:rPr lang="zh-CN" altLang="en-US" sz="1600" b="1" dirty="0">
                <a:solidFill>
                  <a:srgbClr val="FF0000"/>
                </a:solidFill>
                <a:latin typeface="仿宋" panose="02010609060101010101" pitchFamily="49" charset="-122"/>
                <a:ea typeface="仿宋" panose="02010609060101010101" pitchFamily="49" charset="-122"/>
              </a:rPr>
              <a:t>化学品</a:t>
            </a:r>
            <a:r>
              <a:rPr lang="zh-CN" altLang="en-US" sz="1600" b="1" dirty="0" smtClean="0">
                <a:solidFill>
                  <a:srgbClr val="002060"/>
                </a:solidFill>
                <a:latin typeface="仿宋" panose="02010609060101010101" pitchFamily="49" charset="-122"/>
                <a:ea typeface="仿宋" panose="02010609060101010101" pitchFamily="49" charset="-122"/>
              </a:rPr>
              <a:t>：分</a:t>
            </a:r>
            <a:r>
              <a:rPr lang="zh-CN" altLang="en-US" sz="1600" b="1" dirty="0">
                <a:solidFill>
                  <a:srgbClr val="002060"/>
                </a:solidFill>
                <a:latin typeface="仿宋" panose="02010609060101010101" pitchFamily="49" charset="-122"/>
                <a:ea typeface="仿宋" panose="02010609060101010101" pitchFamily="49" charset="-122"/>
              </a:rPr>
              <a:t>酸类、</a:t>
            </a:r>
            <a:r>
              <a:rPr lang="zh-CN" altLang="en-US" sz="1600" b="1" dirty="0" smtClean="0">
                <a:solidFill>
                  <a:srgbClr val="002060"/>
                </a:solidFill>
                <a:latin typeface="仿宋" panose="02010609060101010101" pitchFamily="49" charset="-122"/>
                <a:ea typeface="仿宋" panose="02010609060101010101" pitchFamily="49" charset="-122"/>
              </a:rPr>
              <a:t>硝酸</a:t>
            </a:r>
            <a:r>
              <a:rPr lang="zh-CN" altLang="en-US" sz="1600" b="1" dirty="0">
                <a:solidFill>
                  <a:srgbClr val="002060"/>
                </a:solidFill>
                <a:latin typeface="仿宋" panose="02010609060101010101" pitchFamily="49" charset="-122"/>
                <a:ea typeface="仿宋" panose="02010609060101010101" pitchFamily="49" charset="-122"/>
              </a:rPr>
              <a:t>盐类、氯酸盐类、高氯酸盐类、重铬酸盐类、过氧化物和超氧化物类、易燃物还原剂类、硝基化合物类、</a:t>
            </a:r>
            <a:r>
              <a:rPr lang="zh-CN" altLang="en-US" sz="1600" b="1" dirty="0" smtClean="0">
                <a:solidFill>
                  <a:srgbClr val="002060"/>
                </a:solidFill>
                <a:latin typeface="仿宋" panose="02010609060101010101" pitchFamily="49" charset="-122"/>
                <a:ea typeface="仿宋" panose="02010609060101010101" pitchFamily="49" charset="-122"/>
              </a:rPr>
              <a:t>其他 </a:t>
            </a:r>
            <a:r>
              <a:rPr lang="en-US" altLang="zh-CN" sz="1600" b="1" dirty="0" smtClean="0">
                <a:solidFill>
                  <a:srgbClr val="FF0000"/>
                </a:solidFill>
                <a:latin typeface="仿宋" panose="02010609060101010101" pitchFamily="49" charset="-122"/>
                <a:ea typeface="仿宋" panose="02010609060101010101" pitchFamily="49" charset="-122"/>
              </a:rPr>
              <a:t>9</a:t>
            </a:r>
            <a:r>
              <a:rPr lang="zh-CN" altLang="en-US" sz="1600" b="1" dirty="0" smtClean="0">
                <a:solidFill>
                  <a:srgbClr val="FF0000"/>
                </a:solidFill>
                <a:latin typeface="仿宋" panose="02010609060101010101" pitchFamily="49" charset="-122"/>
                <a:ea typeface="仿宋" panose="02010609060101010101" pitchFamily="49" charset="-122"/>
              </a:rPr>
              <a:t>个大类</a:t>
            </a: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FF0000"/>
                </a:solidFill>
                <a:latin typeface="仿宋" panose="02010609060101010101" pitchFamily="49" charset="-122"/>
                <a:ea typeface="仿宋" panose="02010609060101010101" pitchFamily="49" charset="-122"/>
              </a:rPr>
              <a:t>74</a:t>
            </a:r>
            <a:r>
              <a:rPr lang="zh-CN" altLang="en-US" sz="1600" b="1" dirty="0">
                <a:solidFill>
                  <a:srgbClr val="002060"/>
                </a:solidFill>
                <a:latin typeface="仿宋" panose="02010609060101010101" pitchFamily="49" charset="-122"/>
                <a:ea typeface="仿宋" panose="02010609060101010101" pitchFamily="49" charset="-122"/>
              </a:rPr>
              <a:t>个品种。</a:t>
            </a:r>
            <a:endParaRPr lang="en-US" altLang="zh-CN" sz="1600" b="1" dirty="0" smtClean="0">
              <a:solidFill>
                <a:srgbClr val="002060"/>
              </a:solidFill>
              <a:latin typeface="仿宋" panose="02010609060101010101" pitchFamily="49" charset="-122"/>
              <a:ea typeface="仿宋" panose="02010609060101010101" pitchFamily="49" charset="-122"/>
            </a:endParaRPr>
          </a:p>
          <a:p>
            <a:pPr marL="628650" indent="-285750">
              <a:lnSpc>
                <a:spcPct val="140000"/>
              </a:lnSpc>
              <a:spcBef>
                <a:spcPts val="0"/>
              </a:spcBef>
              <a:buFont typeface="Wingdings" panose="05000000000000000000" pitchFamily="2" charset="2"/>
              <a:buChar char="ü"/>
            </a:pPr>
            <a:r>
              <a:rPr lang="zh-CN" altLang="en-US" sz="1600" b="1" dirty="0" smtClean="0">
                <a:solidFill>
                  <a:srgbClr val="002060"/>
                </a:solidFill>
                <a:latin typeface="仿宋" panose="02010609060101010101" pitchFamily="49" charset="-122"/>
                <a:ea typeface="仿宋" panose="02010609060101010101" pitchFamily="49" charset="-122"/>
              </a:rPr>
              <a:t>按</a:t>
            </a:r>
            <a:r>
              <a:rPr lang="en-US" altLang="zh-CN" sz="1600" b="1" dirty="0">
                <a:solidFill>
                  <a:srgbClr val="FF000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易制爆危险化学品名录</a:t>
            </a:r>
            <a:r>
              <a:rPr lang="en-US" altLang="zh-CN" sz="1600" b="1" dirty="0">
                <a:solidFill>
                  <a:srgbClr val="FF000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a:t>
            </a:r>
            <a:r>
              <a:rPr lang="en-US" altLang="zh-CN" sz="1600" b="1" dirty="0">
                <a:solidFill>
                  <a:srgbClr val="FF0000"/>
                </a:solidFill>
                <a:latin typeface="仿宋" panose="02010609060101010101" pitchFamily="49" charset="-122"/>
                <a:ea typeface="仿宋" panose="02010609060101010101" pitchFamily="49" charset="-122"/>
              </a:rPr>
              <a:t>2017</a:t>
            </a:r>
            <a:r>
              <a:rPr lang="zh-CN" altLang="en-US" sz="1600" b="1" dirty="0">
                <a:solidFill>
                  <a:srgbClr val="FF0000"/>
                </a:solidFill>
                <a:latin typeface="仿宋" panose="02010609060101010101" pitchFamily="49" charset="-122"/>
                <a:ea typeface="仿宋" panose="02010609060101010101" pitchFamily="49" charset="-122"/>
              </a:rPr>
              <a:t>年版）</a:t>
            </a:r>
            <a:r>
              <a:rPr lang="zh-CN" altLang="en-US" sz="1600" b="1" dirty="0">
                <a:solidFill>
                  <a:srgbClr val="002060"/>
                </a:solidFill>
                <a:latin typeface="仿宋" panose="02010609060101010101" pitchFamily="49" charset="-122"/>
                <a:ea typeface="仿宋" panose="02010609060101010101" pitchFamily="49" charset="-122"/>
              </a:rPr>
              <a:t>实施</a:t>
            </a:r>
            <a:r>
              <a:rPr lang="zh-CN" altLang="en-US" sz="1600" b="1" dirty="0" smtClean="0">
                <a:solidFill>
                  <a:srgbClr val="002060"/>
                </a:solidFill>
                <a:latin typeface="仿宋" panose="02010609060101010101" pitchFamily="49" charset="-122"/>
                <a:ea typeface="仿宋" panose="02010609060101010101" pitchFamily="49" charset="-122"/>
              </a:rPr>
              <a:t>管理。</a:t>
            </a: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管控要求</a:t>
            </a:r>
            <a:endParaRPr lang="en-US" altLang="zh-CN" sz="1600" b="1" dirty="0">
              <a:solidFill>
                <a:srgbClr val="FF0000"/>
              </a:solidFill>
              <a:latin typeface="仿宋" panose="02010609060101010101" pitchFamily="49" charset="-122"/>
              <a:ea typeface="仿宋" panose="02010609060101010101" pitchFamily="49" charset="-122"/>
            </a:endParaRPr>
          </a:p>
          <a:p>
            <a:pPr marL="628650" indent="-285750">
              <a:lnSpc>
                <a:spcPct val="140000"/>
              </a:lnSpc>
              <a:spcBef>
                <a:spcPts val="0"/>
              </a:spcBef>
              <a:buFont typeface="Wingdings" panose="05000000000000000000" pitchFamily="2" charset="2"/>
              <a:buChar char="ü"/>
            </a:pPr>
            <a:r>
              <a:rPr lang="zh-CN" altLang="en-US" sz="1600" b="1" dirty="0" smtClean="0">
                <a:solidFill>
                  <a:srgbClr val="002060"/>
                </a:solidFill>
                <a:latin typeface="仿宋" panose="02010609060101010101" pitchFamily="49" charset="-122"/>
                <a:ea typeface="仿宋" panose="02010609060101010101" pitchFamily="49" charset="-122"/>
              </a:rPr>
              <a:t>小剂量存放</a:t>
            </a:r>
            <a:r>
              <a:rPr lang="zh-CN" altLang="en-US" sz="1600" b="1" dirty="0" smtClean="0">
                <a:solidFill>
                  <a:srgbClr val="FF0000"/>
                </a:solidFill>
                <a:latin typeface="仿宋" panose="02010609060101010101" pitchFamily="49" charset="-122"/>
                <a:ea typeface="仿宋" panose="02010609060101010101" pitchFamily="49" charset="-122"/>
              </a:rPr>
              <a:t>场所</a:t>
            </a:r>
            <a:r>
              <a:rPr lang="zh-CN" altLang="en-US" sz="1600" b="1" dirty="0">
                <a:solidFill>
                  <a:srgbClr val="002060"/>
                </a:solidFill>
                <a:latin typeface="仿宋" panose="02010609060101010101" pitchFamily="49" charset="-122"/>
                <a:ea typeface="仿宋" panose="02010609060101010101" pitchFamily="49" charset="-122"/>
              </a:rPr>
              <a:t>出入口应</a:t>
            </a:r>
            <a:r>
              <a:rPr lang="zh-CN" altLang="en-US" sz="1600" b="1" dirty="0" smtClean="0">
                <a:solidFill>
                  <a:srgbClr val="FF0000"/>
                </a:solidFill>
                <a:latin typeface="仿宋" panose="02010609060101010101" pitchFamily="49" charset="-122"/>
                <a:ea typeface="仿宋" panose="02010609060101010101" pitchFamily="49" charset="-122"/>
              </a:rPr>
              <a:t>设置防盗门</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或 </a:t>
            </a:r>
            <a:r>
              <a:rPr lang="zh-CN" altLang="en-US" sz="1600" b="1" dirty="0" smtClean="0">
                <a:solidFill>
                  <a:srgbClr val="002060"/>
                </a:solidFill>
                <a:latin typeface="仿宋" panose="02010609060101010101" pitchFamily="49" charset="-122"/>
                <a:ea typeface="仿宋" panose="02010609060101010101" pitchFamily="49" charset="-122"/>
              </a:rPr>
              <a:t>将易制爆危化品存放于房间的</a:t>
            </a:r>
            <a:r>
              <a:rPr lang="zh-CN" altLang="en-US" sz="1600" b="1" dirty="0" smtClean="0">
                <a:solidFill>
                  <a:srgbClr val="FF0000"/>
                </a:solidFill>
                <a:latin typeface="仿宋" panose="02010609060101010101" pitchFamily="49" charset="-122"/>
                <a:ea typeface="仿宋" panose="02010609060101010101" pitchFamily="49" charset="-122"/>
              </a:rPr>
              <a:t>专用存储柜</a:t>
            </a:r>
            <a:r>
              <a:rPr lang="zh-CN" altLang="en-US" sz="1600" b="1" dirty="0" smtClean="0">
                <a:solidFill>
                  <a:srgbClr val="002060"/>
                </a:solidFill>
                <a:latin typeface="仿宋" panose="02010609060101010101" pitchFamily="49" charset="-122"/>
                <a:ea typeface="仿宋" panose="02010609060101010101" pitchFamily="49" charset="-122"/>
              </a:rPr>
              <a:t>内；</a:t>
            </a:r>
            <a:endParaRPr lang="en-US" altLang="zh-CN" sz="1600" b="1" dirty="0">
              <a:solidFill>
                <a:srgbClr val="002060"/>
              </a:solidFill>
              <a:latin typeface="仿宋" panose="02010609060101010101" pitchFamily="49" charset="-122"/>
              <a:ea typeface="仿宋" panose="02010609060101010101" pitchFamily="49" charset="-122"/>
            </a:endParaRPr>
          </a:p>
          <a:p>
            <a:pPr marL="628650" indent="-285750">
              <a:lnSpc>
                <a:spcPct val="140000"/>
              </a:lnSpc>
              <a:spcBef>
                <a:spcPts val="0"/>
              </a:spcBef>
              <a:buFont typeface="Wingdings" panose="05000000000000000000" pitchFamily="2" charset="2"/>
              <a:buChar char="ü"/>
            </a:pPr>
            <a:r>
              <a:rPr lang="zh-CN" altLang="en-US" sz="1600" b="1" dirty="0" smtClean="0">
                <a:solidFill>
                  <a:srgbClr val="002060"/>
                </a:solidFill>
                <a:latin typeface="仿宋" panose="02010609060101010101" pitchFamily="49" charset="-122"/>
                <a:ea typeface="仿宋" panose="02010609060101010101" pitchFamily="49" charset="-122"/>
              </a:rPr>
              <a:t>场所</a:t>
            </a:r>
            <a:r>
              <a:rPr lang="zh-CN" altLang="en-US" sz="1600" b="1" dirty="0" smtClean="0">
                <a:solidFill>
                  <a:srgbClr val="FF0000"/>
                </a:solidFill>
                <a:latin typeface="仿宋" panose="02010609060101010101" pitchFamily="49" charset="-122"/>
                <a:ea typeface="仿宋" panose="02010609060101010101" pitchFamily="49" charset="-122"/>
              </a:rPr>
              <a:t>防盗门</a:t>
            </a:r>
            <a:r>
              <a:rPr lang="zh-CN" altLang="en-US" sz="1600" b="1" dirty="0" smtClean="0">
                <a:solidFill>
                  <a:srgbClr val="002060"/>
                </a:solidFill>
                <a:latin typeface="仿宋" panose="02010609060101010101" pitchFamily="49" charset="-122"/>
                <a:ea typeface="仿宋" panose="02010609060101010101" pitchFamily="49" charset="-122"/>
              </a:rPr>
              <a:t>的安全级别应在</a:t>
            </a:r>
            <a:r>
              <a:rPr lang="zh-CN" altLang="en-US" sz="1600" b="1" dirty="0" smtClean="0">
                <a:solidFill>
                  <a:srgbClr val="FF0000"/>
                </a:solidFill>
                <a:latin typeface="仿宋" panose="02010609060101010101" pitchFamily="49" charset="-122"/>
                <a:ea typeface="仿宋" panose="02010609060101010101" pitchFamily="49" charset="-122"/>
              </a:rPr>
              <a:t>乙级</a:t>
            </a:r>
            <a:r>
              <a:rPr lang="en-US" altLang="zh-CN" sz="1600" b="1" dirty="0" smtClean="0">
                <a:solidFill>
                  <a:srgbClr val="FF000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含</a:t>
            </a:r>
            <a:r>
              <a:rPr lang="en-US" altLang="zh-CN" sz="1600" b="1" dirty="0">
                <a:solidFill>
                  <a:srgbClr val="FF000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以上</a:t>
            </a:r>
            <a:r>
              <a:rPr lang="zh-CN" altLang="en-US" sz="1600" b="1" dirty="0" smtClean="0">
                <a:solidFill>
                  <a:srgbClr val="002060"/>
                </a:solidFill>
                <a:latin typeface="仿宋" panose="02010609060101010101" pitchFamily="49" charset="-122"/>
                <a:ea typeface="仿宋" panose="02010609060101010101" pitchFamily="49" charset="-122"/>
              </a:rPr>
              <a:t>；专用储存柜应具有防盗功能，符合</a:t>
            </a:r>
            <a:r>
              <a:rPr lang="zh-CN" altLang="en-US" sz="1600" b="1" dirty="0" smtClean="0">
                <a:solidFill>
                  <a:srgbClr val="FF0000"/>
                </a:solidFill>
                <a:latin typeface="仿宋" panose="02010609060101010101" pitchFamily="49" charset="-122"/>
                <a:ea typeface="仿宋" panose="02010609060101010101" pitchFamily="49" charset="-122"/>
              </a:rPr>
              <a:t>双人双锁</a:t>
            </a:r>
            <a:r>
              <a:rPr lang="zh-CN" altLang="en-US" sz="1600" b="1" dirty="0" smtClean="0">
                <a:solidFill>
                  <a:srgbClr val="002060"/>
                </a:solidFill>
                <a:latin typeface="仿宋" panose="02010609060101010101" pitchFamily="49" charset="-122"/>
                <a:ea typeface="仿宋" panose="02010609060101010101" pitchFamily="49" charset="-122"/>
              </a:rPr>
              <a:t>管理要求，并安装</a:t>
            </a:r>
            <a:r>
              <a:rPr lang="zh-CN" altLang="en-US" sz="1600" b="1" dirty="0" smtClean="0">
                <a:solidFill>
                  <a:srgbClr val="FF0000"/>
                </a:solidFill>
                <a:latin typeface="仿宋" panose="02010609060101010101" pitchFamily="49" charset="-122"/>
                <a:ea typeface="仿宋" panose="02010609060101010101" pitchFamily="49" charset="-122"/>
              </a:rPr>
              <a:t>机械防盗锁</a:t>
            </a:r>
            <a:r>
              <a:rPr lang="zh-CN" altLang="en-US" sz="1600" b="1" dirty="0" smtClean="0">
                <a:solidFill>
                  <a:srgbClr val="002060"/>
                </a:solidFill>
                <a:latin typeface="仿宋" panose="02010609060101010101" pitchFamily="49" charset="-122"/>
                <a:ea typeface="仿宋" panose="02010609060101010101" pitchFamily="49" charset="-122"/>
              </a:rPr>
              <a:t>，机械防盗锁应符合</a:t>
            </a:r>
            <a:r>
              <a:rPr lang="en-US" altLang="zh-CN" sz="1600" b="1" dirty="0" smtClean="0">
                <a:solidFill>
                  <a:srgbClr val="002060"/>
                </a:solidFill>
                <a:latin typeface="仿宋" panose="02010609060101010101" pitchFamily="49" charset="-122"/>
                <a:ea typeface="仿宋" panose="02010609060101010101" pitchFamily="49" charset="-122"/>
              </a:rPr>
              <a:t>GA/T 73</a:t>
            </a:r>
            <a:r>
              <a:rPr lang="zh-CN" altLang="en-US" sz="1600" b="1" dirty="0" smtClean="0">
                <a:solidFill>
                  <a:srgbClr val="002060"/>
                </a:solidFill>
                <a:latin typeface="仿宋" panose="02010609060101010101" pitchFamily="49" charset="-122"/>
                <a:ea typeface="仿宋" panose="02010609060101010101" pitchFamily="49" charset="-122"/>
              </a:rPr>
              <a:t>的相关规定。</a:t>
            </a:r>
            <a:endParaRPr lang="en-US" altLang="zh-CN" sz="1600" b="1" dirty="0">
              <a:solidFill>
                <a:srgbClr val="002060"/>
              </a:solidFill>
              <a:latin typeface="仿宋" panose="02010609060101010101" pitchFamily="49" charset="-122"/>
              <a:ea typeface="仿宋" panose="02010609060101010101" pitchFamily="49" charset="-122"/>
            </a:endParaRPr>
          </a:p>
          <a:p>
            <a:pPr indent="252000">
              <a:lnSpc>
                <a:spcPct val="140000"/>
              </a:lnSpc>
              <a:spcBef>
                <a:spcPts val="0"/>
              </a:spcBef>
            </a:pP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民用爆炸品</a:t>
            </a:r>
            <a:r>
              <a:rPr lang="zh-CN" altLang="en-US" sz="1600" b="1" dirty="0">
                <a:solidFill>
                  <a:srgbClr val="002060"/>
                </a:solidFill>
                <a:latin typeface="仿宋" panose="02010609060101010101" pitchFamily="49" charset="-122"/>
                <a:ea typeface="仿宋" panose="02010609060101010101" pitchFamily="49" charset="-122"/>
              </a:rPr>
              <a:t>：用于非军事目的、列入民用爆炸物</a:t>
            </a:r>
            <a:r>
              <a:rPr lang="zh-CN" altLang="en-US" sz="1600" b="1" dirty="0" smtClean="0">
                <a:solidFill>
                  <a:srgbClr val="002060"/>
                </a:solidFill>
                <a:latin typeface="仿宋" panose="02010609060101010101" pitchFamily="49" charset="-122"/>
                <a:ea typeface="仿宋" panose="02010609060101010101" pitchFamily="49" charset="-122"/>
              </a:rPr>
              <a:t>品名录的</a:t>
            </a:r>
            <a:r>
              <a:rPr lang="zh-CN" altLang="en-US" sz="1600" b="1" dirty="0">
                <a:solidFill>
                  <a:srgbClr val="002060"/>
                </a:solidFill>
                <a:latin typeface="仿宋" panose="02010609060101010101" pitchFamily="49" charset="-122"/>
                <a:ea typeface="仿宋" panose="02010609060101010101" pitchFamily="49" charset="-122"/>
              </a:rPr>
              <a:t>各类火药、炸药及其制品和雷管、导火索等点火、起爆器材</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marL="628650" indent="-285750">
              <a:lnSpc>
                <a:spcPct val="140000"/>
              </a:lnSpc>
              <a:spcBef>
                <a:spcPts val="0"/>
              </a:spcBef>
              <a:buFont typeface="Wingdings" panose="05000000000000000000" pitchFamily="2" charset="2"/>
              <a:buChar char="ü"/>
            </a:pPr>
            <a:r>
              <a:rPr lang="zh-CN" altLang="en-US" sz="1600" b="1" dirty="0">
                <a:solidFill>
                  <a:srgbClr val="002060"/>
                </a:solidFill>
                <a:latin typeface="仿宋" panose="02010609060101010101" pitchFamily="49" charset="-122"/>
                <a:ea typeface="仿宋" panose="02010609060101010101" pitchFamily="49" charset="-122"/>
              </a:rPr>
              <a:t>按</a:t>
            </a:r>
            <a:r>
              <a:rPr lang="en-US" altLang="zh-CN" sz="1600" b="1" dirty="0">
                <a:solidFill>
                  <a:srgbClr val="FF000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民用爆炸物品名录</a:t>
            </a:r>
            <a:r>
              <a:rPr lang="en-US" altLang="zh-CN" sz="1600" b="1" dirty="0">
                <a:solidFill>
                  <a:srgbClr val="FF000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a:t>
            </a:r>
            <a:r>
              <a:rPr lang="en-US" altLang="zh-CN" sz="1600" b="1" dirty="0">
                <a:solidFill>
                  <a:srgbClr val="FF0000"/>
                </a:solidFill>
                <a:latin typeface="仿宋" panose="02010609060101010101" pitchFamily="49" charset="-122"/>
                <a:ea typeface="仿宋" panose="02010609060101010101" pitchFamily="49" charset="-122"/>
              </a:rPr>
              <a:t>2006</a:t>
            </a:r>
            <a:r>
              <a:rPr lang="zh-CN" altLang="en-US" sz="1600" b="1" dirty="0">
                <a:solidFill>
                  <a:srgbClr val="FF0000"/>
                </a:solidFill>
                <a:latin typeface="仿宋" panose="02010609060101010101" pitchFamily="49" charset="-122"/>
                <a:ea typeface="仿宋" panose="02010609060101010101" pitchFamily="49" charset="-122"/>
              </a:rPr>
              <a:t>版）</a:t>
            </a:r>
            <a:r>
              <a:rPr lang="zh-CN" altLang="en-US" sz="1600" b="1" dirty="0">
                <a:solidFill>
                  <a:srgbClr val="002060"/>
                </a:solidFill>
                <a:latin typeface="仿宋" panose="02010609060101010101" pitchFamily="49" charset="-122"/>
                <a:ea typeface="仿宋" panose="02010609060101010101" pitchFamily="49" charset="-122"/>
              </a:rPr>
              <a:t>实施管理，共</a:t>
            </a:r>
            <a:r>
              <a:rPr lang="en-US" altLang="zh-CN" sz="1600" b="1" dirty="0">
                <a:solidFill>
                  <a:srgbClr val="FF0000"/>
                </a:solidFill>
                <a:latin typeface="仿宋" panose="02010609060101010101" pitchFamily="49" charset="-122"/>
                <a:ea typeface="仿宋" panose="02010609060101010101" pitchFamily="49" charset="-122"/>
              </a:rPr>
              <a:t>59</a:t>
            </a:r>
            <a:r>
              <a:rPr lang="zh-CN" altLang="en-US" sz="1600" b="1" dirty="0">
                <a:solidFill>
                  <a:srgbClr val="FF0000"/>
                </a:solidFill>
                <a:latin typeface="仿宋" panose="02010609060101010101" pitchFamily="49" charset="-122"/>
                <a:ea typeface="仿宋" panose="02010609060101010101" pitchFamily="49" charset="-122"/>
              </a:rPr>
              <a:t>个品种</a:t>
            </a:r>
            <a:r>
              <a:rPr lang="zh-CN" altLang="en-US" sz="1600" b="1" dirty="0">
                <a:solidFill>
                  <a:srgbClr val="002060"/>
                </a:solidFill>
                <a:latin typeface="仿宋" panose="02010609060101010101" pitchFamily="49" charset="-122"/>
                <a:ea typeface="仿宋" panose="02010609060101010101" pitchFamily="49" charset="-122"/>
              </a:rPr>
              <a:t>，如</a:t>
            </a:r>
            <a:r>
              <a:rPr lang="zh-CN" altLang="en-US" sz="1600" b="1" dirty="0">
                <a:solidFill>
                  <a:srgbClr val="FF0000"/>
                </a:solidFill>
                <a:latin typeface="仿宋" panose="02010609060101010101" pitchFamily="49" charset="-122"/>
                <a:ea typeface="仿宋" panose="02010609060101010101" pitchFamily="49" charset="-122"/>
              </a:rPr>
              <a:t>硝酸铵</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苦味酸</a:t>
            </a:r>
            <a:r>
              <a:rPr lang="zh-CN" altLang="en-US" sz="1600" b="1" dirty="0">
                <a:solidFill>
                  <a:srgbClr val="002060"/>
                </a:solidFill>
                <a:latin typeface="仿宋" panose="02010609060101010101" pitchFamily="49" charset="-122"/>
                <a:ea typeface="仿宋" panose="02010609060101010101" pitchFamily="49" charset="-122"/>
              </a:rPr>
              <a:t>等</a:t>
            </a:r>
            <a:r>
              <a:rPr lang="zh-CN" altLang="en-US" sz="1600" b="1" dirty="0" smtClean="0">
                <a:solidFill>
                  <a:srgbClr val="002060"/>
                </a:solidFill>
                <a:latin typeface="仿宋" panose="02010609060101010101" pitchFamily="49" charset="-122"/>
                <a:ea typeface="仿宋" panose="02010609060101010101" pitchFamily="49" charset="-122"/>
              </a:rPr>
              <a:t>。参照易制爆化学品管理。</a:t>
            </a:r>
            <a:endParaRPr lang="en-US" altLang="zh-CN" sz="16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三、危化品的</a:t>
            </a:r>
            <a:r>
              <a:rPr lang="zh-CN" altLang="en-US" sz="2200" b="1" dirty="0">
                <a:solidFill>
                  <a:srgbClr val="002060"/>
                </a:solidFill>
                <a:latin typeface="黑体" panose="02010609060101010101" pitchFamily="49" charset="-122"/>
                <a:ea typeface="黑体" panose="02010609060101010101" pitchFamily="49" charset="-122"/>
              </a:rPr>
              <a:t>危险特性</a:t>
            </a:r>
            <a:r>
              <a:rPr lang="zh-CN" altLang="en-US" sz="2200" b="1" dirty="0" smtClean="0">
                <a:solidFill>
                  <a:srgbClr val="002060"/>
                </a:solidFill>
                <a:latin typeface="黑体" panose="02010609060101010101" pitchFamily="49" charset="-122"/>
                <a:ea typeface="黑体" panose="02010609060101010101" pitchFamily="49" charset="-122"/>
              </a:rPr>
              <a:t>与分类┃</a:t>
            </a:r>
            <a:r>
              <a:rPr lang="en-US" altLang="zh-CN" sz="2000" b="1" dirty="0" smtClean="0">
                <a:solidFill>
                  <a:srgbClr val="FF0000"/>
                </a:solidFill>
                <a:latin typeface="楷体" panose="02010609060101010101" pitchFamily="49" charset="-122"/>
                <a:ea typeface="楷体" panose="02010609060101010101" pitchFamily="49" charset="-122"/>
              </a:rPr>
              <a:t> 1.</a:t>
            </a:r>
            <a:r>
              <a:rPr lang="zh-CN" altLang="en-US" sz="2000" b="1" dirty="0" smtClean="0">
                <a:solidFill>
                  <a:srgbClr val="FF0000"/>
                </a:solidFill>
                <a:latin typeface="楷体" panose="02010609060101010101" pitchFamily="49" charset="-122"/>
                <a:ea typeface="楷体" panose="02010609060101010101" pitchFamily="49" charset="-122"/>
              </a:rPr>
              <a:t>管制类危化品</a:t>
            </a:r>
            <a:endParaRPr lang="zh-CN" altLang="en-US" sz="2000" b="1" dirty="0">
              <a:solidFill>
                <a:srgbClr val="002060"/>
              </a:solidFill>
              <a:latin typeface="黑体" panose="02010609060101010101" pitchFamily="49" charset="-122"/>
              <a:ea typeface="黑体" panose="02010609060101010101" pitchFamily="49" charset="-122"/>
            </a:endParaRPr>
          </a:p>
        </p:txBody>
      </p:sp>
      <p:cxnSp>
        <p:nvCxnSpPr>
          <p:cNvPr id="3" name="直接连接符 2"/>
          <p:cNvCxnSpPr/>
          <p:nvPr/>
        </p:nvCxnSpPr>
        <p:spPr>
          <a:xfrm>
            <a:off x="767409" y="2780928"/>
            <a:ext cx="106571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67409" y="5445224"/>
            <a:ext cx="10657183"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内容占位符 2"/>
          <p:cNvSpPr txBox="1">
            <a:spLocks/>
          </p:cNvSpPr>
          <p:nvPr/>
        </p:nvSpPr>
        <p:spPr>
          <a:xfrm>
            <a:off x="6023992" y="5085184"/>
            <a:ext cx="5112568" cy="471117"/>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zh-CN" altLang="en-US" sz="1800" dirty="0" smtClean="0">
                <a:solidFill>
                  <a:srgbClr val="FF0000"/>
                </a:solidFill>
              </a:rPr>
              <a:t>对照目录勤查询，避免遗漏，否则管控会失效！</a:t>
            </a:r>
            <a:endParaRPr lang="zh-CN" altLang="zh-CN" sz="1800" dirty="0">
              <a:solidFill>
                <a:srgbClr val="FF0000"/>
              </a:solidFill>
            </a:endParaRPr>
          </a:p>
        </p:txBody>
      </p:sp>
    </p:spTree>
    <p:extLst>
      <p:ext uri="{BB962C8B-B14F-4D97-AF65-F5344CB8AC3E}">
        <p14:creationId xmlns:p14="http://schemas.microsoft.com/office/powerpoint/2010/main" val="6896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5" end="5"/>
                                            </p:txEl>
                                          </p:spTgt>
                                        </p:tgtEl>
                                        <p:attrNameLst>
                                          <p:attrName>style.visibility</p:attrName>
                                        </p:attrNameLst>
                                      </p:cBhvr>
                                      <p:to>
                                        <p:strVal val="visible"/>
                                      </p:to>
                                    </p:set>
                                    <p:animEffect transition="in" filter="wipe(up)">
                                      <p:cBhvr>
                                        <p:cTn id="7" dur="500"/>
                                        <p:tgtEl>
                                          <p:spTgt spid="18">
                                            <p:txEl>
                                              <p:pRg st="5" end="5"/>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8">
                                            <p:txEl>
                                              <p:pRg st="6" end="6"/>
                                            </p:txEl>
                                          </p:spTgt>
                                        </p:tgtEl>
                                        <p:attrNameLst>
                                          <p:attrName>style.visibility</p:attrName>
                                        </p:attrNameLst>
                                      </p:cBhvr>
                                      <p:to>
                                        <p:strVal val="visible"/>
                                      </p:to>
                                    </p:set>
                                    <p:animEffect transition="in" filter="wipe(up)">
                                      <p:cBhvr>
                                        <p:cTn id="10" dur="500"/>
                                        <p:tgtEl>
                                          <p:spTgt spid="18">
                                            <p:txEl>
                                              <p:pRg st="6" end="6"/>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8">
                                            <p:txEl>
                                              <p:pRg st="7" end="7"/>
                                            </p:txEl>
                                          </p:spTgt>
                                        </p:tgtEl>
                                        <p:attrNameLst>
                                          <p:attrName>style.visibility</p:attrName>
                                        </p:attrNameLst>
                                      </p:cBhvr>
                                      <p:to>
                                        <p:strVal val="visible"/>
                                      </p:to>
                                    </p:set>
                                    <p:animEffect transition="in" filter="wipe(up)">
                                      <p:cBhvr>
                                        <p:cTn id="13" dur="500"/>
                                        <p:tgtEl>
                                          <p:spTgt spid="18">
                                            <p:txEl>
                                              <p:pRg st="7" end="7"/>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18">
                                            <p:txEl>
                                              <p:pRg st="8" end="8"/>
                                            </p:txEl>
                                          </p:spTgt>
                                        </p:tgtEl>
                                        <p:attrNameLst>
                                          <p:attrName>style.visibility</p:attrName>
                                        </p:attrNameLst>
                                      </p:cBhvr>
                                      <p:to>
                                        <p:strVal val="visible"/>
                                      </p:to>
                                    </p:set>
                                    <p:animEffect transition="in" filter="wipe(up)">
                                      <p:cBhvr>
                                        <p:cTn id="16" dur="500"/>
                                        <p:tgtEl>
                                          <p:spTgt spid="18">
                                            <p:txEl>
                                              <p:pRg st="8" end="8"/>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18">
                                            <p:txEl>
                                              <p:pRg st="9" end="9"/>
                                            </p:txEl>
                                          </p:spTgt>
                                        </p:tgtEl>
                                        <p:attrNameLst>
                                          <p:attrName>style.visibility</p:attrName>
                                        </p:attrNameLst>
                                      </p:cBhvr>
                                      <p:to>
                                        <p:strVal val="visible"/>
                                      </p:to>
                                    </p:set>
                                    <p:animEffect transition="in" filter="wipe(up)">
                                      <p:cBhvr>
                                        <p:cTn id="19" dur="500"/>
                                        <p:tgtEl>
                                          <p:spTgt spid="18">
                                            <p:txEl>
                                              <p:pRg st="9" end="9"/>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8">
                                            <p:txEl>
                                              <p:pRg st="11" end="11"/>
                                            </p:txEl>
                                          </p:spTgt>
                                        </p:tgtEl>
                                        <p:attrNameLst>
                                          <p:attrName>style.visibility</p:attrName>
                                        </p:attrNameLst>
                                      </p:cBhvr>
                                      <p:to>
                                        <p:strVal val="visible"/>
                                      </p:to>
                                    </p:set>
                                    <p:animEffect transition="in" filter="wipe(up)">
                                      <p:cBhvr>
                                        <p:cTn id="24" dur="500"/>
                                        <p:tgtEl>
                                          <p:spTgt spid="18">
                                            <p:txEl>
                                              <p:pRg st="11" end="11"/>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18">
                                            <p:txEl>
                                              <p:pRg st="12" end="12"/>
                                            </p:txEl>
                                          </p:spTgt>
                                        </p:tgtEl>
                                        <p:attrNameLst>
                                          <p:attrName>style.visibility</p:attrName>
                                        </p:attrNameLst>
                                      </p:cBhvr>
                                      <p:to>
                                        <p:strVal val="visible"/>
                                      </p:to>
                                    </p:set>
                                    <p:animEffect transition="in" filter="wipe(up)">
                                      <p:cBhvr>
                                        <p:cTn id="27" dur="500"/>
                                        <p:tgtEl>
                                          <p:spTgt spid="18">
                                            <p:txEl>
                                              <p:pRg st="12" end="1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Others_1"/>
          <p:cNvSpPr txBox="1"/>
          <p:nvPr>
            <p:custDataLst>
              <p:tags r:id="rId1"/>
            </p:custDataLst>
          </p:nvPr>
        </p:nvSpPr>
        <p:spPr>
          <a:xfrm>
            <a:off x="2368843" y="1773930"/>
            <a:ext cx="1165647" cy="3023222"/>
          </a:xfrm>
          <a:prstGeom prst="rect">
            <a:avLst/>
          </a:prstGeom>
          <a:noFill/>
        </p:spPr>
        <p:txBody>
          <a:bodyPr vert="eaVert" wrap="square" lIns="0" tIns="0" rIns="0" bIns="0" rtlCol="0" anchor="ctr" anchorCtr="0">
            <a:noAutofit/>
          </a:bodyPr>
          <a:lstStyle/>
          <a:p>
            <a:pPr algn="ctr"/>
            <a:r>
              <a:rPr lang="zh-CN" altLang="en-US" sz="4600" dirty="0" smtClean="0">
                <a:solidFill>
                  <a:srgbClr val="002060"/>
                </a:solidFill>
                <a:latin typeface="楷体" panose="02010609060101010101" pitchFamily="49" charset="-122"/>
                <a:ea typeface="楷体" panose="02010609060101010101" pitchFamily="49" charset="-122"/>
              </a:rPr>
              <a:t>交流内容</a:t>
            </a:r>
            <a:endParaRPr lang="zh-CN" altLang="en-US" sz="4600" dirty="0">
              <a:solidFill>
                <a:srgbClr val="002060"/>
              </a:solidFill>
              <a:latin typeface="楷体" panose="02010609060101010101" pitchFamily="49" charset="-122"/>
              <a:ea typeface="楷体" panose="02010609060101010101" pitchFamily="49" charset="-122"/>
            </a:endParaRPr>
          </a:p>
        </p:txBody>
      </p:sp>
      <p:sp>
        <p:nvSpPr>
          <p:cNvPr id="7" name="MH_Others_2"/>
          <p:cNvSpPr txBox="1"/>
          <p:nvPr>
            <p:custDataLst>
              <p:tags r:id="rId2"/>
            </p:custDataLst>
          </p:nvPr>
        </p:nvSpPr>
        <p:spPr>
          <a:xfrm rot="5400000">
            <a:off x="550454" y="3048866"/>
            <a:ext cx="3693432" cy="523220"/>
          </a:xfrm>
          <a:prstGeom prst="rect">
            <a:avLst/>
          </a:prstGeom>
          <a:noFill/>
        </p:spPr>
        <p:txBody>
          <a:bodyPr wrap="square">
            <a:spAutoFit/>
          </a:bodyPr>
          <a:lstStyle/>
          <a:p>
            <a:pPr algn="ctr">
              <a:defRPr/>
            </a:pPr>
            <a:r>
              <a:rPr lang="en-US" altLang="zh-CN" sz="2800" spc="400" dirty="0">
                <a:solidFill>
                  <a:srgbClr val="DDDDDD"/>
                </a:solidFill>
                <a:latin typeface="微软雅黑" panose="020B0503020204020204" pitchFamily="34" charset="-122"/>
                <a:ea typeface="微软雅黑" panose="020B0503020204020204" pitchFamily="34" charset="-122"/>
              </a:rPr>
              <a:t>CONTENTS</a:t>
            </a:r>
            <a:endParaRPr lang="zh-CN" altLang="en-US" sz="2800" spc="400" dirty="0">
              <a:solidFill>
                <a:srgbClr val="DDDDDD"/>
              </a:solidFill>
              <a:latin typeface="微软雅黑" panose="020B0503020204020204" pitchFamily="34" charset="-122"/>
              <a:ea typeface="微软雅黑" panose="020B0503020204020204" pitchFamily="34" charset="-122"/>
            </a:endParaRPr>
          </a:p>
        </p:txBody>
      </p:sp>
      <p:sp>
        <p:nvSpPr>
          <p:cNvPr id="8" name="MH_Entry_2">
            <a:hlinkClick r:id="" action="ppaction://noaction"/>
          </p:cNvPr>
          <p:cNvSpPr txBox="1">
            <a:spLocks noChangeAspect="1"/>
          </p:cNvSpPr>
          <p:nvPr>
            <p:custDataLst>
              <p:tags r:id="rId3"/>
            </p:custDataLst>
          </p:nvPr>
        </p:nvSpPr>
        <p:spPr>
          <a:xfrm>
            <a:off x="4452210" y="2042039"/>
            <a:ext cx="4236078" cy="480131"/>
          </a:xfrm>
          <a:custGeom>
            <a:avLst/>
            <a:gdLst>
              <a:gd name="connsiteX0" fmla="*/ 0 w 4234772"/>
              <a:gd name="connsiteY0" fmla="*/ 0 h 539998"/>
              <a:gd name="connsiteX1" fmla="*/ 4234772 w 4234772"/>
              <a:gd name="connsiteY1" fmla="*/ 0 h 539998"/>
              <a:gd name="connsiteX2" fmla="*/ 4234772 w 4234772"/>
              <a:gd name="connsiteY2" fmla="*/ 539998 h 539998"/>
              <a:gd name="connsiteX3" fmla="*/ 0 w 4234772"/>
              <a:gd name="connsiteY3" fmla="*/ 539998 h 539998"/>
              <a:gd name="connsiteX4" fmla="*/ 0 w 4234772"/>
              <a:gd name="connsiteY4" fmla="*/ 0 h 539998"/>
              <a:gd name="connsiteX0" fmla="*/ 4234772 w 4326212"/>
              <a:gd name="connsiteY0" fmla="*/ 539998 h 631438"/>
              <a:gd name="connsiteX1" fmla="*/ 0 w 4326212"/>
              <a:gd name="connsiteY1" fmla="*/ 539998 h 631438"/>
              <a:gd name="connsiteX2" fmla="*/ 0 w 4326212"/>
              <a:gd name="connsiteY2" fmla="*/ 0 h 631438"/>
              <a:gd name="connsiteX3" fmla="*/ 4234772 w 4326212"/>
              <a:gd name="connsiteY3" fmla="*/ 0 h 631438"/>
              <a:gd name="connsiteX4" fmla="*/ 4326212 w 4326212"/>
              <a:gd name="connsiteY4" fmla="*/ 631438 h 631438"/>
              <a:gd name="connsiteX0" fmla="*/ 4234772 w 4234772"/>
              <a:gd name="connsiteY0" fmla="*/ 539998 h 539998"/>
              <a:gd name="connsiteX1" fmla="*/ 0 w 4234772"/>
              <a:gd name="connsiteY1" fmla="*/ 539998 h 539998"/>
              <a:gd name="connsiteX2" fmla="*/ 0 w 4234772"/>
              <a:gd name="connsiteY2" fmla="*/ 0 h 539998"/>
              <a:gd name="connsiteX3" fmla="*/ 4234772 w 4234772"/>
              <a:gd name="connsiteY3" fmla="*/ 0 h 539998"/>
            </a:gdLst>
            <a:ahLst/>
            <a:cxnLst>
              <a:cxn ang="0">
                <a:pos x="connsiteX0" y="connsiteY0"/>
              </a:cxn>
              <a:cxn ang="0">
                <a:pos x="connsiteX1" y="connsiteY1"/>
              </a:cxn>
              <a:cxn ang="0">
                <a:pos x="connsiteX2" y="connsiteY2"/>
              </a:cxn>
              <a:cxn ang="0">
                <a:pos x="connsiteX3" y="connsiteY3"/>
              </a:cxn>
            </a:cxnLst>
            <a:rect l="l" t="t" r="r" b="b"/>
            <a:pathLst>
              <a:path w="4234772" h="539998">
                <a:moveTo>
                  <a:pt x="4234772" y="539998"/>
                </a:moveTo>
                <a:lnTo>
                  <a:pt x="0" y="539998"/>
                </a:lnTo>
                <a:lnTo>
                  <a:pt x="0" y="0"/>
                </a:lnTo>
                <a:lnTo>
                  <a:pt x="4234772" y="0"/>
                </a:lnTo>
              </a:path>
            </a:pathLst>
          </a:custGeom>
          <a:noFill/>
          <a:ln w="3175">
            <a:solidFill>
              <a:srgbClr val="C00000"/>
            </a:solidFill>
          </a:ln>
        </p:spPr>
        <p:txBody>
          <a:bodyPr wrap="square" lIns="396000" tIns="0" rIns="0" bIns="0" rtlCol="0" anchor="ctr" anchorCtr="0">
            <a:spAutoFit/>
          </a:bodyPr>
          <a:lstStyle>
            <a:defPPr>
              <a:defRPr lang="zh-CN"/>
            </a:defPPr>
            <a:lvl1pPr>
              <a:lnSpc>
                <a:spcPct val="130000"/>
              </a:lnSpc>
              <a:defRPr sz="2400" b="1">
                <a:solidFill>
                  <a:srgbClr val="002060"/>
                </a:solidFill>
                <a:latin typeface="黑体" panose="02010609060101010101" pitchFamily="49" charset="-122"/>
                <a:ea typeface="黑体" panose="02010609060101010101" pitchFamily="49" charset="-122"/>
                <a:cs typeface="+mj-cs"/>
              </a:defRPr>
            </a:lvl1pPr>
          </a:lstStyle>
          <a:p>
            <a:r>
              <a:rPr lang="zh-CN" altLang="en-US" dirty="0" smtClean="0"/>
              <a:t>实验室危化品常见隐患</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MH_Entry_2">
            <a:hlinkClick r:id="" action="ppaction://noaction"/>
          </p:cNvPr>
          <p:cNvSpPr txBox="1">
            <a:spLocks noChangeAspect="1"/>
          </p:cNvSpPr>
          <p:nvPr>
            <p:custDataLst>
              <p:tags r:id="rId4"/>
            </p:custDataLst>
          </p:nvPr>
        </p:nvSpPr>
        <p:spPr>
          <a:xfrm>
            <a:off x="4460210" y="1369984"/>
            <a:ext cx="4228078" cy="412036"/>
          </a:xfrm>
          <a:custGeom>
            <a:avLst/>
            <a:gdLst>
              <a:gd name="connsiteX0" fmla="*/ 0 w 4234772"/>
              <a:gd name="connsiteY0" fmla="*/ 0 h 539998"/>
              <a:gd name="connsiteX1" fmla="*/ 4234772 w 4234772"/>
              <a:gd name="connsiteY1" fmla="*/ 0 h 539998"/>
              <a:gd name="connsiteX2" fmla="*/ 4234772 w 4234772"/>
              <a:gd name="connsiteY2" fmla="*/ 539998 h 539998"/>
              <a:gd name="connsiteX3" fmla="*/ 0 w 4234772"/>
              <a:gd name="connsiteY3" fmla="*/ 539998 h 539998"/>
              <a:gd name="connsiteX4" fmla="*/ 0 w 4234772"/>
              <a:gd name="connsiteY4" fmla="*/ 0 h 539998"/>
              <a:gd name="connsiteX0" fmla="*/ 4234772 w 4326212"/>
              <a:gd name="connsiteY0" fmla="*/ 539998 h 631438"/>
              <a:gd name="connsiteX1" fmla="*/ 0 w 4326212"/>
              <a:gd name="connsiteY1" fmla="*/ 539998 h 631438"/>
              <a:gd name="connsiteX2" fmla="*/ 0 w 4326212"/>
              <a:gd name="connsiteY2" fmla="*/ 0 h 631438"/>
              <a:gd name="connsiteX3" fmla="*/ 4234772 w 4326212"/>
              <a:gd name="connsiteY3" fmla="*/ 0 h 631438"/>
              <a:gd name="connsiteX4" fmla="*/ 4326212 w 4326212"/>
              <a:gd name="connsiteY4" fmla="*/ 631438 h 631438"/>
              <a:gd name="connsiteX0" fmla="*/ 4234772 w 4234772"/>
              <a:gd name="connsiteY0" fmla="*/ 539998 h 539998"/>
              <a:gd name="connsiteX1" fmla="*/ 0 w 4234772"/>
              <a:gd name="connsiteY1" fmla="*/ 539998 h 539998"/>
              <a:gd name="connsiteX2" fmla="*/ 0 w 4234772"/>
              <a:gd name="connsiteY2" fmla="*/ 0 h 539998"/>
              <a:gd name="connsiteX3" fmla="*/ 4234772 w 4234772"/>
              <a:gd name="connsiteY3" fmla="*/ 0 h 539998"/>
            </a:gdLst>
            <a:ahLst/>
            <a:cxnLst>
              <a:cxn ang="0">
                <a:pos x="connsiteX0" y="connsiteY0"/>
              </a:cxn>
              <a:cxn ang="0">
                <a:pos x="connsiteX1" y="connsiteY1"/>
              </a:cxn>
              <a:cxn ang="0">
                <a:pos x="connsiteX2" y="connsiteY2"/>
              </a:cxn>
              <a:cxn ang="0">
                <a:pos x="connsiteX3" y="connsiteY3"/>
              </a:cxn>
            </a:cxnLst>
            <a:rect l="l" t="t" r="r" b="b"/>
            <a:pathLst>
              <a:path w="4234772" h="539998">
                <a:moveTo>
                  <a:pt x="4234772" y="539998"/>
                </a:moveTo>
                <a:lnTo>
                  <a:pt x="0" y="539998"/>
                </a:lnTo>
                <a:lnTo>
                  <a:pt x="0" y="0"/>
                </a:lnTo>
                <a:lnTo>
                  <a:pt x="4234772" y="0"/>
                </a:lnTo>
              </a:path>
            </a:pathLst>
          </a:custGeom>
          <a:noFill/>
          <a:ln w="3175">
            <a:solidFill>
              <a:srgbClr val="C00000"/>
            </a:solidFill>
          </a:ln>
        </p:spPr>
        <p:txBody>
          <a:bodyPr wrap="square" lIns="396000" tIns="0" rIns="0" bIns="0" rtlCol="0" anchor="ctr" anchorCtr="0">
            <a:noAutofit/>
          </a:bodyPr>
          <a:lstStyle>
            <a:defPPr>
              <a:defRPr lang="zh-CN"/>
            </a:defPPr>
            <a:lvl1pPr>
              <a:lnSpc>
                <a:spcPct val="130000"/>
              </a:lnSpc>
              <a:defRPr sz="2400" b="1">
                <a:solidFill>
                  <a:srgbClr val="002060"/>
                </a:solidFill>
                <a:latin typeface="黑体" panose="02010609060101010101" pitchFamily="49" charset="-122"/>
                <a:ea typeface="黑体" panose="02010609060101010101" pitchFamily="49" charset="-122"/>
                <a:cs typeface="Times New Roman" panose="02020603050405020304" pitchFamily="18" charset="0"/>
              </a:defRPr>
            </a:lvl1pPr>
          </a:lstStyle>
          <a:p>
            <a:r>
              <a:rPr lang="zh-CN" altLang="en-US" dirty="0" smtClean="0"/>
              <a:t>危化品典型事故案例</a:t>
            </a:r>
            <a:endParaRPr lang="zh-CN" altLang="en-US" dirty="0"/>
          </a:p>
        </p:txBody>
      </p:sp>
      <p:sp>
        <p:nvSpPr>
          <p:cNvPr id="10" name="MH_Number_2">
            <a:hlinkClick r:id="" action="ppaction://noaction"/>
          </p:cNvPr>
          <p:cNvSpPr>
            <a:spLocks noChangeAspect="1"/>
          </p:cNvSpPr>
          <p:nvPr>
            <p:custDataLst>
              <p:tags r:id="rId5"/>
            </p:custDataLst>
          </p:nvPr>
        </p:nvSpPr>
        <p:spPr bwMode="auto">
          <a:xfrm>
            <a:off x="4173942" y="1340768"/>
            <a:ext cx="573315" cy="540000"/>
          </a:xfrm>
          <a:prstGeom prst="ellipse">
            <a:avLst/>
          </a:prstGeom>
          <a:solidFill>
            <a:srgbClr val="C00000"/>
          </a:solidFill>
          <a:ln w="9525">
            <a:solidFill>
              <a:srgbClr val="C00000"/>
            </a:solidFill>
            <a:miter lim="800000"/>
            <a:headEnd/>
            <a:tailEnd/>
          </a:ln>
        </p:spPr>
        <p:txBody>
          <a:bodyPr wrap="square" lIns="0" tIns="0" rIns="0" bIns="0" anchor="ctr">
            <a:noAutofit/>
          </a:bodyPr>
          <a:lstStyle/>
          <a:p>
            <a:pPr algn="ctr">
              <a:spcBef>
                <a:spcPct val="0"/>
              </a:spcBef>
            </a:pPr>
            <a:r>
              <a:rPr lang="zh-CN" altLang="en-US" sz="24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一</a:t>
            </a:r>
          </a:p>
        </p:txBody>
      </p:sp>
      <p:sp>
        <p:nvSpPr>
          <p:cNvPr id="11" name="MH_Number_2">
            <a:hlinkClick r:id="" action="ppaction://noaction"/>
          </p:cNvPr>
          <p:cNvSpPr>
            <a:spLocks noChangeAspect="1"/>
          </p:cNvSpPr>
          <p:nvPr>
            <p:custDataLst>
              <p:tags r:id="rId6"/>
            </p:custDataLst>
          </p:nvPr>
        </p:nvSpPr>
        <p:spPr bwMode="auto">
          <a:xfrm>
            <a:off x="4172179" y="1988840"/>
            <a:ext cx="573315" cy="540000"/>
          </a:xfrm>
          <a:prstGeom prst="ellipse">
            <a:avLst/>
          </a:prstGeom>
          <a:solidFill>
            <a:srgbClr val="C00000"/>
          </a:solidFill>
          <a:ln w="9525">
            <a:solidFill>
              <a:srgbClr val="C00000"/>
            </a:solidFill>
            <a:miter lim="800000"/>
            <a:headEnd/>
            <a:tailEnd/>
          </a:ln>
        </p:spPr>
        <p:txBody>
          <a:bodyPr wrap="square" lIns="0" tIns="0" rIns="0" bIns="0" anchor="ctr">
            <a:noAutofit/>
          </a:bodyPr>
          <a:lstStyle/>
          <a:p>
            <a:pPr algn="ctr">
              <a:spcBef>
                <a:spcPct val="0"/>
              </a:spcBef>
            </a:pPr>
            <a:r>
              <a:rPr lang="zh-CN" altLang="en-US" sz="24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二</a:t>
            </a:r>
          </a:p>
        </p:txBody>
      </p:sp>
      <p:sp>
        <p:nvSpPr>
          <p:cNvPr id="12" name="MH_Entry_2">
            <a:hlinkClick r:id="" action="ppaction://noaction"/>
          </p:cNvPr>
          <p:cNvSpPr txBox="1">
            <a:spLocks noChangeAspect="1"/>
          </p:cNvSpPr>
          <p:nvPr>
            <p:custDataLst>
              <p:tags r:id="rId7"/>
            </p:custDataLst>
          </p:nvPr>
        </p:nvSpPr>
        <p:spPr>
          <a:xfrm>
            <a:off x="4448064" y="3476890"/>
            <a:ext cx="4240224" cy="480131"/>
          </a:xfrm>
          <a:custGeom>
            <a:avLst/>
            <a:gdLst>
              <a:gd name="connsiteX0" fmla="*/ 0 w 4234772"/>
              <a:gd name="connsiteY0" fmla="*/ 0 h 539998"/>
              <a:gd name="connsiteX1" fmla="*/ 4234772 w 4234772"/>
              <a:gd name="connsiteY1" fmla="*/ 0 h 539998"/>
              <a:gd name="connsiteX2" fmla="*/ 4234772 w 4234772"/>
              <a:gd name="connsiteY2" fmla="*/ 539998 h 539998"/>
              <a:gd name="connsiteX3" fmla="*/ 0 w 4234772"/>
              <a:gd name="connsiteY3" fmla="*/ 539998 h 539998"/>
              <a:gd name="connsiteX4" fmla="*/ 0 w 4234772"/>
              <a:gd name="connsiteY4" fmla="*/ 0 h 539998"/>
              <a:gd name="connsiteX0" fmla="*/ 4234772 w 4326212"/>
              <a:gd name="connsiteY0" fmla="*/ 539998 h 631438"/>
              <a:gd name="connsiteX1" fmla="*/ 0 w 4326212"/>
              <a:gd name="connsiteY1" fmla="*/ 539998 h 631438"/>
              <a:gd name="connsiteX2" fmla="*/ 0 w 4326212"/>
              <a:gd name="connsiteY2" fmla="*/ 0 h 631438"/>
              <a:gd name="connsiteX3" fmla="*/ 4234772 w 4326212"/>
              <a:gd name="connsiteY3" fmla="*/ 0 h 631438"/>
              <a:gd name="connsiteX4" fmla="*/ 4326212 w 4326212"/>
              <a:gd name="connsiteY4" fmla="*/ 631438 h 631438"/>
              <a:gd name="connsiteX0" fmla="*/ 4234772 w 4234772"/>
              <a:gd name="connsiteY0" fmla="*/ 539998 h 539998"/>
              <a:gd name="connsiteX1" fmla="*/ 0 w 4234772"/>
              <a:gd name="connsiteY1" fmla="*/ 539998 h 539998"/>
              <a:gd name="connsiteX2" fmla="*/ 0 w 4234772"/>
              <a:gd name="connsiteY2" fmla="*/ 0 h 539998"/>
              <a:gd name="connsiteX3" fmla="*/ 4234772 w 4234772"/>
              <a:gd name="connsiteY3" fmla="*/ 0 h 539998"/>
            </a:gdLst>
            <a:ahLst/>
            <a:cxnLst>
              <a:cxn ang="0">
                <a:pos x="connsiteX0" y="connsiteY0"/>
              </a:cxn>
              <a:cxn ang="0">
                <a:pos x="connsiteX1" y="connsiteY1"/>
              </a:cxn>
              <a:cxn ang="0">
                <a:pos x="connsiteX2" y="connsiteY2"/>
              </a:cxn>
              <a:cxn ang="0">
                <a:pos x="connsiteX3" y="connsiteY3"/>
              </a:cxn>
            </a:cxnLst>
            <a:rect l="l" t="t" r="r" b="b"/>
            <a:pathLst>
              <a:path w="4234772" h="539998">
                <a:moveTo>
                  <a:pt x="4234772" y="539998"/>
                </a:moveTo>
                <a:lnTo>
                  <a:pt x="0" y="539998"/>
                </a:lnTo>
                <a:lnTo>
                  <a:pt x="0" y="0"/>
                </a:lnTo>
                <a:lnTo>
                  <a:pt x="4234772" y="0"/>
                </a:lnTo>
              </a:path>
            </a:pathLst>
          </a:custGeom>
          <a:noFill/>
          <a:ln w="3175">
            <a:solidFill>
              <a:srgbClr val="C00000"/>
            </a:solidFill>
          </a:ln>
        </p:spPr>
        <p:txBody>
          <a:bodyPr wrap="square" lIns="396000" tIns="0" rIns="0" bIns="0" rtlCol="0" anchor="ctr" anchorCtr="0">
            <a:spAutoFit/>
          </a:bodyPr>
          <a:lstStyle>
            <a:defPPr>
              <a:defRPr lang="zh-CN"/>
            </a:defPPr>
            <a:lvl1pPr>
              <a:lnSpc>
                <a:spcPct val="130000"/>
              </a:lnSpc>
              <a:defRPr sz="2000">
                <a:latin typeface="华文细黑" panose="02010600040101010101" pitchFamily="2" charset="-122"/>
                <a:ea typeface="华文细黑" panose="02010600040101010101" pitchFamily="2" charset="-122"/>
              </a:defRPr>
            </a:lvl1pPr>
          </a:lstStyle>
          <a:p>
            <a:r>
              <a:rPr lang="zh-CN" altLang="en-US" sz="2400" b="1" dirty="0" smtClean="0">
                <a:solidFill>
                  <a:srgbClr val="002060"/>
                </a:solidFill>
                <a:latin typeface="黑体" panose="02010609060101010101" pitchFamily="49" charset="-122"/>
                <a:ea typeface="黑体" panose="02010609060101010101" pitchFamily="49" charset="-122"/>
              </a:rPr>
              <a:t>危化品的标签与</a:t>
            </a:r>
            <a:r>
              <a:rPr lang="en-US" altLang="zh-CN" sz="2400" b="1" dirty="0" smtClean="0">
                <a:solidFill>
                  <a:srgbClr val="002060"/>
                </a:solidFill>
                <a:latin typeface="黑体" panose="02010609060101010101" pitchFamily="49" charset="-122"/>
                <a:ea typeface="黑体" panose="02010609060101010101" pitchFamily="49" charset="-122"/>
              </a:rPr>
              <a:t>MSDS</a:t>
            </a:r>
            <a:r>
              <a:rPr lang="zh-CN" altLang="en-US" sz="2400" b="1" dirty="0" smtClean="0">
                <a:solidFill>
                  <a:srgbClr val="002060"/>
                </a:solidFill>
                <a:latin typeface="黑体" panose="02010609060101010101" pitchFamily="49" charset="-122"/>
                <a:ea typeface="黑体" panose="02010609060101010101" pitchFamily="49" charset="-122"/>
              </a:rPr>
              <a:t>管理</a:t>
            </a:r>
            <a:r>
              <a:rPr lang="en-US" altLang="zh-CN" sz="2400" b="1" dirty="0" smtClean="0">
                <a:solidFill>
                  <a:srgbClr val="002060"/>
                </a:solidFill>
                <a:latin typeface="黑体" panose="02010609060101010101" pitchFamily="49" charset="-122"/>
                <a:ea typeface="黑体" panose="02010609060101010101" pitchFamily="49" charset="-122"/>
              </a:rPr>
              <a:t> </a:t>
            </a:r>
            <a:endParaRPr lang="zh-CN" altLang="en-US" sz="2400" b="1" dirty="0">
              <a:solidFill>
                <a:srgbClr val="002060"/>
              </a:solidFill>
              <a:latin typeface="黑体" panose="02010609060101010101" pitchFamily="49" charset="-122"/>
              <a:ea typeface="黑体" panose="02010609060101010101" pitchFamily="49" charset="-122"/>
            </a:endParaRPr>
          </a:p>
        </p:txBody>
      </p:sp>
      <p:sp>
        <p:nvSpPr>
          <p:cNvPr id="13" name="MH_Number_2">
            <a:hlinkClick r:id="" action="ppaction://noaction"/>
          </p:cNvPr>
          <p:cNvSpPr>
            <a:spLocks noChangeAspect="1"/>
          </p:cNvSpPr>
          <p:nvPr>
            <p:custDataLst>
              <p:tags r:id="rId8"/>
            </p:custDataLst>
          </p:nvPr>
        </p:nvSpPr>
        <p:spPr bwMode="auto">
          <a:xfrm>
            <a:off x="4161796" y="3472928"/>
            <a:ext cx="573315" cy="540000"/>
          </a:xfrm>
          <a:prstGeom prst="ellipse">
            <a:avLst/>
          </a:prstGeom>
          <a:solidFill>
            <a:srgbClr val="C00000"/>
          </a:solidFill>
          <a:ln w="9525">
            <a:solidFill>
              <a:srgbClr val="C00000"/>
            </a:solidFill>
            <a:miter lim="800000"/>
            <a:headEnd/>
            <a:tailEnd/>
          </a:ln>
        </p:spPr>
        <p:txBody>
          <a:bodyPr wrap="square" lIns="0" tIns="0" rIns="0" bIns="0" anchor="ctr">
            <a:noAutofit/>
          </a:bodyPr>
          <a:lstStyle/>
          <a:p>
            <a:pPr algn="ctr">
              <a:spcBef>
                <a:spcPct val="0"/>
              </a:spcBef>
            </a:pPr>
            <a:r>
              <a:rPr lang="zh-CN" altLang="en-US" sz="24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四</a:t>
            </a:r>
          </a:p>
        </p:txBody>
      </p:sp>
      <p:sp>
        <p:nvSpPr>
          <p:cNvPr id="14" name="MH_Entry_2">
            <a:hlinkClick r:id="" action="ppaction://noaction"/>
          </p:cNvPr>
          <p:cNvSpPr txBox="1">
            <a:spLocks noChangeAspect="1"/>
          </p:cNvSpPr>
          <p:nvPr>
            <p:custDataLst>
              <p:tags r:id="rId9"/>
            </p:custDataLst>
          </p:nvPr>
        </p:nvSpPr>
        <p:spPr>
          <a:xfrm>
            <a:off x="4458447" y="4206690"/>
            <a:ext cx="4229841" cy="480131"/>
          </a:xfrm>
          <a:custGeom>
            <a:avLst/>
            <a:gdLst>
              <a:gd name="connsiteX0" fmla="*/ 0 w 4234772"/>
              <a:gd name="connsiteY0" fmla="*/ 0 h 539998"/>
              <a:gd name="connsiteX1" fmla="*/ 4234772 w 4234772"/>
              <a:gd name="connsiteY1" fmla="*/ 0 h 539998"/>
              <a:gd name="connsiteX2" fmla="*/ 4234772 w 4234772"/>
              <a:gd name="connsiteY2" fmla="*/ 539998 h 539998"/>
              <a:gd name="connsiteX3" fmla="*/ 0 w 4234772"/>
              <a:gd name="connsiteY3" fmla="*/ 539998 h 539998"/>
              <a:gd name="connsiteX4" fmla="*/ 0 w 4234772"/>
              <a:gd name="connsiteY4" fmla="*/ 0 h 539998"/>
              <a:gd name="connsiteX0" fmla="*/ 4234772 w 4326212"/>
              <a:gd name="connsiteY0" fmla="*/ 539998 h 631438"/>
              <a:gd name="connsiteX1" fmla="*/ 0 w 4326212"/>
              <a:gd name="connsiteY1" fmla="*/ 539998 h 631438"/>
              <a:gd name="connsiteX2" fmla="*/ 0 w 4326212"/>
              <a:gd name="connsiteY2" fmla="*/ 0 h 631438"/>
              <a:gd name="connsiteX3" fmla="*/ 4234772 w 4326212"/>
              <a:gd name="connsiteY3" fmla="*/ 0 h 631438"/>
              <a:gd name="connsiteX4" fmla="*/ 4326212 w 4326212"/>
              <a:gd name="connsiteY4" fmla="*/ 631438 h 631438"/>
              <a:gd name="connsiteX0" fmla="*/ 4234772 w 4234772"/>
              <a:gd name="connsiteY0" fmla="*/ 539998 h 539998"/>
              <a:gd name="connsiteX1" fmla="*/ 0 w 4234772"/>
              <a:gd name="connsiteY1" fmla="*/ 539998 h 539998"/>
              <a:gd name="connsiteX2" fmla="*/ 0 w 4234772"/>
              <a:gd name="connsiteY2" fmla="*/ 0 h 539998"/>
              <a:gd name="connsiteX3" fmla="*/ 4234772 w 4234772"/>
              <a:gd name="connsiteY3" fmla="*/ 0 h 539998"/>
            </a:gdLst>
            <a:ahLst/>
            <a:cxnLst>
              <a:cxn ang="0">
                <a:pos x="connsiteX0" y="connsiteY0"/>
              </a:cxn>
              <a:cxn ang="0">
                <a:pos x="connsiteX1" y="connsiteY1"/>
              </a:cxn>
              <a:cxn ang="0">
                <a:pos x="connsiteX2" y="connsiteY2"/>
              </a:cxn>
              <a:cxn ang="0">
                <a:pos x="connsiteX3" y="connsiteY3"/>
              </a:cxn>
            </a:cxnLst>
            <a:rect l="l" t="t" r="r" b="b"/>
            <a:pathLst>
              <a:path w="4234772" h="539998">
                <a:moveTo>
                  <a:pt x="4234772" y="539998"/>
                </a:moveTo>
                <a:lnTo>
                  <a:pt x="0" y="539998"/>
                </a:lnTo>
                <a:lnTo>
                  <a:pt x="0" y="0"/>
                </a:lnTo>
                <a:lnTo>
                  <a:pt x="4234772" y="0"/>
                </a:lnTo>
              </a:path>
            </a:pathLst>
          </a:custGeom>
          <a:noFill/>
          <a:ln w="3175">
            <a:solidFill>
              <a:srgbClr val="C00000"/>
            </a:solidFill>
          </a:ln>
        </p:spPr>
        <p:txBody>
          <a:bodyPr wrap="square" lIns="396000" tIns="0" rIns="0" bIns="0" rtlCol="0" anchor="ctr" anchorCtr="0">
            <a:spAutoFit/>
          </a:bodyPr>
          <a:lstStyle>
            <a:defPPr>
              <a:defRPr lang="zh-CN"/>
            </a:defPPr>
            <a:lvl1pPr>
              <a:lnSpc>
                <a:spcPct val="130000"/>
              </a:lnSpc>
              <a:defRPr sz="2000">
                <a:latin typeface="华文细黑" panose="02010600040101010101" pitchFamily="2" charset="-122"/>
                <a:ea typeface="华文细黑" panose="02010600040101010101" pitchFamily="2" charset="-122"/>
              </a:defRPr>
            </a:lvl1pPr>
          </a:lstStyle>
          <a:p>
            <a:r>
              <a:rPr lang="zh-CN" altLang="en-US" sz="2400" b="1" dirty="0" smtClean="0">
                <a:solidFill>
                  <a:srgbClr val="002060"/>
                </a:solidFill>
                <a:latin typeface="黑体" panose="02010609060101010101" pitchFamily="49" charset="-122"/>
                <a:ea typeface="黑体" panose="02010609060101010101" pitchFamily="49" charset="-122"/>
              </a:rPr>
              <a:t>实验室危化品贮存管理</a:t>
            </a:r>
            <a:endParaRPr lang="zh-CN" altLang="en-US" sz="2400" b="1" dirty="0">
              <a:solidFill>
                <a:srgbClr val="002060"/>
              </a:solidFill>
              <a:latin typeface="黑体" panose="02010609060101010101" pitchFamily="49" charset="-122"/>
              <a:ea typeface="黑体" panose="02010609060101010101" pitchFamily="49" charset="-122"/>
            </a:endParaRPr>
          </a:p>
        </p:txBody>
      </p:sp>
      <p:sp>
        <p:nvSpPr>
          <p:cNvPr id="15" name="MH_Number_2">
            <a:hlinkClick r:id="" action="ppaction://noaction"/>
          </p:cNvPr>
          <p:cNvSpPr>
            <a:spLocks noChangeAspect="1"/>
          </p:cNvSpPr>
          <p:nvPr>
            <p:custDataLst>
              <p:tags r:id="rId10"/>
            </p:custDataLst>
          </p:nvPr>
        </p:nvSpPr>
        <p:spPr bwMode="auto">
          <a:xfrm>
            <a:off x="4172179" y="4185144"/>
            <a:ext cx="573315" cy="540000"/>
          </a:xfrm>
          <a:prstGeom prst="ellipse">
            <a:avLst/>
          </a:prstGeom>
          <a:solidFill>
            <a:srgbClr val="C00000"/>
          </a:solidFill>
          <a:ln w="9525">
            <a:solidFill>
              <a:srgbClr val="C00000"/>
            </a:solidFill>
            <a:miter lim="800000"/>
            <a:headEnd/>
            <a:tailEnd/>
          </a:ln>
        </p:spPr>
        <p:txBody>
          <a:bodyPr wrap="square" lIns="0" tIns="0" rIns="0" bIns="0" anchor="ctr">
            <a:noAutofit/>
          </a:bodyPr>
          <a:lstStyle/>
          <a:p>
            <a:pPr algn="ctr">
              <a:spcBef>
                <a:spcPct val="0"/>
              </a:spcBef>
            </a:pPr>
            <a:r>
              <a:rPr lang="zh-CN" altLang="en-US" sz="24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五</a:t>
            </a:r>
          </a:p>
        </p:txBody>
      </p:sp>
      <p:sp>
        <p:nvSpPr>
          <p:cNvPr id="16" name="MH_Entry_2">
            <a:hlinkClick r:id="" action="ppaction://noaction"/>
          </p:cNvPr>
          <p:cNvSpPr txBox="1">
            <a:spLocks noChangeAspect="1"/>
          </p:cNvSpPr>
          <p:nvPr>
            <p:custDataLst>
              <p:tags r:id="rId11"/>
            </p:custDataLst>
          </p:nvPr>
        </p:nvSpPr>
        <p:spPr>
          <a:xfrm>
            <a:off x="4458447" y="4926771"/>
            <a:ext cx="4229841" cy="480131"/>
          </a:xfrm>
          <a:custGeom>
            <a:avLst/>
            <a:gdLst>
              <a:gd name="connsiteX0" fmla="*/ 0 w 4234772"/>
              <a:gd name="connsiteY0" fmla="*/ 0 h 539998"/>
              <a:gd name="connsiteX1" fmla="*/ 4234772 w 4234772"/>
              <a:gd name="connsiteY1" fmla="*/ 0 h 539998"/>
              <a:gd name="connsiteX2" fmla="*/ 4234772 w 4234772"/>
              <a:gd name="connsiteY2" fmla="*/ 539998 h 539998"/>
              <a:gd name="connsiteX3" fmla="*/ 0 w 4234772"/>
              <a:gd name="connsiteY3" fmla="*/ 539998 h 539998"/>
              <a:gd name="connsiteX4" fmla="*/ 0 w 4234772"/>
              <a:gd name="connsiteY4" fmla="*/ 0 h 539998"/>
              <a:gd name="connsiteX0" fmla="*/ 4234772 w 4326212"/>
              <a:gd name="connsiteY0" fmla="*/ 539998 h 631438"/>
              <a:gd name="connsiteX1" fmla="*/ 0 w 4326212"/>
              <a:gd name="connsiteY1" fmla="*/ 539998 h 631438"/>
              <a:gd name="connsiteX2" fmla="*/ 0 w 4326212"/>
              <a:gd name="connsiteY2" fmla="*/ 0 h 631438"/>
              <a:gd name="connsiteX3" fmla="*/ 4234772 w 4326212"/>
              <a:gd name="connsiteY3" fmla="*/ 0 h 631438"/>
              <a:gd name="connsiteX4" fmla="*/ 4326212 w 4326212"/>
              <a:gd name="connsiteY4" fmla="*/ 631438 h 631438"/>
              <a:gd name="connsiteX0" fmla="*/ 4234772 w 4234772"/>
              <a:gd name="connsiteY0" fmla="*/ 539998 h 539998"/>
              <a:gd name="connsiteX1" fmla="*/ 0 w 4234772"/>
              <a:gd name="connsiteY1" fmla="*/ 539998 h 539998"/>
              <a:gd name="connsiteX2" fmla="*/ 0 w 4234772"/>
              <a:gd name="connsiteY2" fmla="*/ 0 h 539998"/>
              <a:gd name="connsiteX3" fmla="*/ 4234772 w 4234772"/>
              <a:gd name="connsiteY3" fmla="*/ 0 h 539998"/>
            </a:gdLst>
            <a:ahLst/>
            <a:cxnLst>
              <a:cxn ang="0">
                <a:pos x="connsiteX0" y="connsiteY0"/>
              </a:cxn>
              <a:cxn ang="0">
                <a:pos x="connsiteX1" y="connsiteY1"/>
              </a:cxn>
              <a:cxn ang="0">
                <a:pos x="connsiteX2" y="connsiteY2"/>
              </a:cxn>
              <a:cxn ang="0">
                <a:pos x="connsiteX3" y="connsiteY3"/>
              </a:cxn>
            </a:cxnLst>
            <a:rect l="l" t="t" r="r" b="b"/>
            <a:pathLst>
              <a:path w="4234772" h="539998">
                <a:moveTo>
                  <a:pt x="4234772" y="539998"/>
                </a:moveTo>
                <a:lnTo>
                  <a:pt x="0" y="539998"/>
                </a:lnTo>
                <a:lnTo>
                  <a:pt x="0" y="0"/>
                </a:lnTo>
                <a:lnTo>
                  <a:pt x="4234772" y="0"/>
                </a:lnTo>
              </a:path>
            </a:pathLst>
          </a:custGeom>
          <a:noFill/>
          <a:ln w="3175">
            <a:solidFill>
              <a:srgbClr val="C00000"/>
            </a:solidFill>
          </a:ln>
        </p:spPr>
        <p:txBody>
          <a:bodyPr wrap="square" lIns="396000" tIns="0" rIns="0" bIns="0" rtlCol="0" anchor="ctr" anchorCtr="0">
            <a:spAutoFit/>
          </a:bodyPr>
          <a:lstStyle>
            <a:defPPr>
              <a:defRPr lang="zh-CN"/>
            </a:defPPr>
            <a:lvl1pPr>
              <a:lnSpc>
                <a:spcPct val="130000"/>
              </a:lnSpc>
              <a:defRPr sz="2000">
                <a:latin typeface="华文细黑" panose="02010600040101010101" pitchFamily="2" charset="-122"/>
                <a:ea typeface="华文细黑" panose="02010600040101010101" pitchFamily="2" charset="-122"/>
              </a:defRPr>
            </a:lvl1pPr>
          </a:lstStyle>
          <a:p>
            <a:r>
              <a:rPr lang="zh-CN" altLang="en-US" sz="2400" b="1" dirty="0" smtClean="0">
                <a:solidFill>
                  <a:srgbClr val="002060"/>
                </a:solidFill>
                <a:latin typeface="黑体" panose="02010609060101010101" pitchFamily="49" charset="-122"/>
                <a:ea typeface="黑体" panose="02010609060101010101" pitchFamily="49" charset="-122"/>
                <a:cs typeface="+mj-cs"/>
              </a:rPr>
              <a:t>实验室危化品事故处置</a:t>
            </a:r>
            <a:endParaRPr lang="zh-CN" altLang="en-US" sz="2400" b="1" dirty="0">
              <a:solidFill>
                <a:srgbClr val="002060"/>
              </a:solidFill>
              <a:latin typeface="黑体" panose="02010609060101010101" pitchFamily="49" charset="-122"/>
              <a:ea typeface="黑体" panose="02010609060101010101" pitchFamily="49" charset="-122"/>
              <a:cs typeface="+mj-cs"/>
            </a:endParaRPr>
          </a:p>
        </p:txBody>
      </p:sp>
      <p:sp>
        <p:nvSpPr>
          <p:cNvPr id="17" name="MH_Number_2">
            <a:hlinkClick r:id="" action="ppaction://noaction"/>
          </p:cNvPr>
          <p:cNvSpPr>
            <a:spLocks noChangeAspect="1"/>
          </p:cNvSpPr>
          <p:nvPr>
            <p:custDataLst>
              <p:tags r:id="rId12"/>
            </p:custDataLst>
          </p:nvPr>
        </p:nvSpPr>
        <p:spPr bwMode="auto">
          <a:xfrm>
            <a:off x="4172179" y="4905224"/>
            <a:ext cx="573315" cy="540000"/>
          </a:xfrm>
          <a:prstGeom prst="ellipse">
            <a:avLst/>
          </a:prstGeom>
          <a:solidFill>
            <a:srgbClr val="C00000"/>
          </a:solidFill>
          <a:ln w="9525">
            <a:solidFill>
              <a:srgbClr val="C00000"/>
            </a:solidFill>
            <a:miter lim="800000"/>
            <a:headEnd/>
            <a:tailEnd/>
          </a:ln>
        </p:spPr>
        <p:txBody>
          <a:bodyPr wrap="square" lIns="0" tIns="0" rIns="0" bIns="0" anchor="ctr">
            <a:noAutofit/>
          </a:bodyPr>
          <a:lstStyle/>
          <a:p>
            <a:pPr algn="ctr">
              <a:spcBef>
                <a:spcPct val="0"/>
              </a:spcBef>
            </a:pPr>
            <a:r>
              <a:rPr lang="zh-CN" altLang="en-US" sz="24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六</a:t>
            </a:r>
          </a:p>
        </p:txBody>
      </p:sp>
      <p:sp>
        <p:nvSpPr>
          <p:cNvPr id="18" name="MH_Entry_2">
            <a:hlinkClick r:id="" action="ppaction://noaction"/>
          </p:cNvPr>
          <p:cNvSpPr txBox="1">
            <a:spLocks noChangeAspect="1"/>
          </p:cNvSpPr>
          <p:nvPr>
            <p:custDataLst>
              <p:tags r:id="rId13"/>
            </p:custDataLst>
          </p:nvPr>
        </p:nvSpPr>
        <p:spPr>
          <a:xfrm>
            <a:off x="4458447" y="2766530"/>
            <a:ext cx="4229841" cy="480131"/>
          </a:xfrm>
          <a:custGeom>
            <a:avLst/>
            <a:gdLst>
              <a:gd name="connsiteX0" fmla="*/ 0 w 4234772"/>
              <a:gd name="connsiteY0" fmla="*/ 0 h 539998"/>
              <a:gd name="connsiteX1" fmla="*/ 4234772 w 4234772"/>
              <a:gd name="connsiteY1" fmla="*/ 0 h 539998"/>
              <a:gd name="connsiteX2" fmla="*/ 4234772 w 4234772"/>
              <a:gd name="connsiteY2" fmla="*/ 539998 h 539998"/>
              <a:gd name="connsiteX3" fmla="*/ 0 w 4234772"/>
              <a:gd name="connsiteY3" fmla="*/ 539998 h 539998"/>
              <a:gd name="connsiteX4" fmla="*/ 0 w 4234772"/>
              <a:gd name="connsiteY4" fmla="*/ 0 h 539998"/>
              <a:gd name="connsiteX0" fmla="*/ 4234772 w 4326212"/>
              <a:gd name="connsiteY0" fmla="*/ 539998 h 631438"/>
              <a:gd name="connsiteX1" fmla="*/ 0 w 4326212"/>
              <a:gd name="connsiteY1" fmla="*/ 539998 h 631438"/>
              <a:gd name="connsiteX2" fmla="*/ 0 w 4326212"/>
              <a:gd name="connsiteY2" fmla="*/ 0 h 631438"/>
              <a:gd name="connsiteX3" fmla="*/ 4234772 w 4326212"/>
              <a:gd name="connsiteY3" fmla="*/ 0 h 631438"/>
              <a:gd name="connsiteX4" fmla="*/ 4326212 w 4326212"/>
              <a:gd name="connsiteY4" fmla="*/ 631438 h 631438"/>
              <a:gd name="connsiteX0" fmla="*/ 4234772 w 4234772"/>
              <a:gd name="connsiteY0" fmla="*/ 539998 h 539998"/>
              <a:gd name="connsiteX1" fmla="*/ 0 w 4234772"/>
              <a:gd name="connsiteY1" fmla="*/ 539998 h 539998"/>
              <a:gd name="connsiteX2" fmla="*/ 0 w 4234772"/>
              <a:gd name="connsiteY2" fmla="*/ 0 h 539998"/>
              <a:gd name="connsiteX3" fmla="*/ 4234772 w 4234772"/>
              <a:gd name="connsiteY3" fmla="*/ 0 h 539998"/>
            </a:gdLst>
            <a:ahLst/>
            <a:cxnLst>
              <a:cxn ang="0">
                <a:pos x="connsiteX0" y="connsiteY0"/>
              </a:cxn>
              <a:cxn ang="0">
                <a:pos x="connsiteX1" y="connsiteY1"/>
              </a:cxn>
              <a:cxn ang="0">
                <a:pos x="connsiteX2" y="connsiteY2"/>
              </a:cxn>
              <a:cxn ang="0">
                <a:pos x="connsiteX3" y="connsiteY3"/>
              </a:cxn>
            </a:cxnLst>
            <a:rect l="l" t="t" r="r" b="b"/>
            <a:pathLst>
              <a:path w="4234772" h="539998">
                <a:moveTo>
                  <a:pt x="4234772" y="539998"/>
                </a:moveTo>
                <a:lnTo>
                  <a:pt x="0" y="539998"/>
                </a:lnTo>
                <a:lnTo>
                  <a:pt x="0" y="0"/>
                </a:lnTo>
                <a:lnTo>
                  <a:pt x="4234772" y="0"/>
                </a:lnTo>
              </a:path>
            </a:pathLst>
          </a:custGeom>
          <a:noFill/>
          <a:ln w="3175">
            <a:solidFill>
              <a:srgbClr val="C00000"/>
            </a:solidFill>
          </a:ln>
        </p:spPr>
        <p:txBody>
          <a:bodyPr wrap="square" lIns="396000" tIns="0" rIns="0" bIns="0" rtlCol="0" anchor="ctr" anchorCtr="0">
            <a:spAutoFit/>
          </a:bodyPr>
          <a:lstStyle>
            <a:defPPr>
              <a:defRPr lang="zh-CN"/>
            </a:defPPr>
            <a:lvl1pPr>
              <a:lnSpc>
                <a:spcPct val="130000"/>
              </a:lnSpc>
              <a:defRPr sz="2000">
                <a:latin typeface="华文细黑" panose="02010600040101010101" pitchFamily="2" charset="-122"/>
                <a:ea typeface="华文细黑" panose="02010600040101010101" pitchFamily="2" charset="-122"/>
              </a:defRPr>
            </a:lvl1pPr>
          </a:lstStyle>
          <a:p>
            <a:r>
              <a:rPr lang="zh-CN" altLang="en-US" sz="2400" b="1" dirty="0" smtClean="0">
                <a:solidFill>
                  <a:srgbClr val="002060"/>
                </a:solidFill>
                <a:latin typeface="黑体" panose="02010609060101010101" pitchFamily="49" charset="-122"/>
                <a:ea typeface="黑体" panose="02010609060101010101" pitchFamily="49" charset="-122"/>
              </a:rPr>
              <a:t>危化品的危险特性与分类</a:t>
            </a:r>
            <a:endParaRPr lang="zh-CN" altLang="en-US" sz="24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MH_Number_2">
            <a:hlinkClick r:id="" action="ppaction://noaction"/>
          </p:cNvPr>
          <p:cNvSpPr>
            <a:spLocks noChangeAspect="1"/>
          </p:cNvSpPr>
          <p:nvPr>
            <p:custDataLst>
              <p:tags r:id="rId14"/>
            </p:custDataLst>
          </p:nvPr>
        </p:nvSpPr>
        <p:spPr bwMode="auto">
          <a:xfrm>
            <a:off x="4172179" y="2744984"/>
            <a:ext cx="573315" cy="540000"/>
          </a:xfrm>
          <a:prstGeom prst="ellipse">
            <a:avLst/>
          </a:prstGeom>
          <a:solidFill>
            <a:srgbClr val="C00000"/>
          </a:solidFill>
          <a:ln w="9525">
            <a:solidFill>
              <a:srgbClr val="C00000"/>
            </a:solidFill>
            <a:miter lim="800000"/>
            <a:headEnd/>
            <a:tailEnd/>
          </a:ln>
        </p:spPr>
        <p:txBody>
          <a:bodyPr wrap="square" lIns="0" tIns="0" rIns="0" bIns="0" anchor="ctr">
            <a:noAutofit/>
          </a:bodyPr>
          <a:lstStyle/>
          <a:p>
            <a:pPr algn="ctr">
              <a:spcBef>
                <a:spcPct val="0"/>
              </a:spcBef>
            </a:pPr>
            <a:r>
              <a:rPr lang="zh-CN" altLang="en-US" sz="240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三</a:t>
            </a:r>
          </a:p>
        </p:txBody>
      </p:sp>
    </p:spTree>
    <p:extLst>
      <p:ext uri="{BB962C8B-B14F-4D97-AF65-F5344CB8AC3E}">
        <p14:creationId xmlns:p14="http://schemas.microsoft.com/office/powerpoint/2010/main" val="25125935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657183" cy="1338587"/>
          </a:xfrm>
        </p:spPr>
        <p:txBody>
          <a:bodyPr>
            <a:normAutofit/>
          </a:bodyPr>
          <a:lstStyle/>
          <a:p>
            <a:pPr>
              <a:lnSpc>
                <a:spcPct val="170000"/>
              </a:lnSpc>
              <a:spcBef>
                <a:spcPts val="0"/>
              </a:spcBef>
              <a:buFont typeface="Wingdings" panose="05000000000000000000" pitchFamily="2" charset="2"/>
              <a:buChar char="p"/>
            </a:pPr>
            <a:r>
              <a:rPr lang="en-US" altLang="zh-CN" sz="1800" b="1" dirty="0" smtClean="0">
                <a:solidFill>
                  <a:srgbClr val="FF0000"/>
                </a:solidFill>
                <a:latin typeface="Times New Roman" panose="02020603050405020304" pitchFamily="18" charset="0"/>
                <a:ea typeface="黑体" pitchFamily="2" charset="-122"/>
                <a:cs typeface="Times New Roman" panose="02020603050405020304" pitchFamily="18" charset="0"/>
              </a:rPr>
              <a:t>GHS</a:t>
            </a: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制度</a:t>
            </a:r>
            <a:endParaRPr lang="zh-CN" altLang="en-US" sz="1800" b="1" dirty="0">
              <a:solidFill>
                <a:srgbClr val="FF0000"/>
              </a:solidFill>
              <a:latin typeface="Times New Roman" panose="02020603050405020304" pitchFamily="18" charset="0"/>
              <a:ea typeface="黑体" pitchFamily="2" charset="-122"/>
              <a:cs typeface="Times New Roman" panose="02020603050405020304" pitchFamily="18" charset="0"/>
            </a:endParaRPr>
          </a:p>
          <a:p>
            <a:pPr>
              <a:lnSpc>
                <a:spcPct val="130000"/>
              </a:lnSpc>
              <a:spcBef>
                <a:spcPts val="0"/>
              </a:spcBef>
              <a:buFont typeface="Wingdings" panose="05000000000000000000" pitchFamily="2" charset="2"/>
              <a:buChar char="Ø"/>
            </a:pPr>
            <a:r>
              <a:rPr lang="zh-CN" altLang="en-US" sz="1600" b="1" dirty="0">
                <a:solidFill>
                  <a:srgbClr val="002060"/>
                </a:solidFill>
                <a:latin typeface="仿宋" panose="02010609060101010101" pitchFamily="49" charset="-122"/>
                <a:ea typeface="仿宋" panose="02010609060101010101" pitchFamily="49" charset="-122"/>
              </a:rPr>
              <a:t>按</a:t>
            </a:r>
            <a:r>
              <a:rPr lang="zh-CN" altLang="en-US" sz="1600" b="1" dirty="0" smtClean="0">
                <a:solidFill>
                  <a:srgbClr val="FF0000"/>
                </a:solidFill>
                <a:latin typeface="仿宋" panose="02010609060101010101" pitchFamily="49" charset="-122"/>
                <a:ea typeface="仿宋" panose="02010609060101010101" pitchFamily="49" charset="-122"/>
              </a:rPr>
              <a:t>物理危险</a:t>
            </a: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002060"/>
                </a:solidFill>
                <a:latin typeface="仿宋" panose="02010609060101010101" pitchFamily="49" charset="-122"/>
                <a:ea typeface="仿宋" panose="02010609060101010101" pitchFamily="49" charset="-122"/>
              </a:rPr>
              <a:t>16</a:t>
            </a:r>
            <a:r>
              <a:rPr lang="zh-CN" altLang="en-US" sz="1600" b="1" dirty="0" smtClean="0">
                <a:solidFill>
                  <a:srgbClr val="002060"/>
                </a:solidFill>
                <a:latin typeface="仿宋" panose="02010609060101010101" pitchFamily="49" charset="-122"/>
                <a:ea typeface="仿宋" panose="02010609060101010101" pitchFamily="49" charset="-122"/>
              </a:rPr>
              <a:t>类）、</a:t>
            </a:r>
            <a:r>
              <a:rPr lang="zh-CN" altLang="en-US" sz="1600" b="1" dirty="0" smtClean="0">
                <a:solidFill>
                  <a:srgbClr val="FF0000"/>
                </a:solidFill>
                <a:latin typeface="仿宋" panose="02010609060101010101" pitchFamily="49" charset="-122"/>
                <a:ea typeface="仿宋" panose="02010609060101010101" pitchFamily="49" charset="-122"/>
              </a:rPr>
              <a:t>健康危害</a:t>
            </a: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002060"/>
                </a:solidFill>
                <a:latin typeface="仿宋" panose="02010609060101010101" pitchFamily="49" charset="-122"/>
                <a:ea typeface="仿宋" panose="02010609060101010101" pitchFamily="49" charset="-122"/>
              </a:rPr>
              <a:t>10</a:t>
            </a:r>
            <a:r>
              <a:rPr lang="zh-CN" altLang="en-US" sz="1600" b="1" dirty="0" smtClean="0">
                <a:solidFill>
                  <a:srgbClr val="002060"/>
                </a:solidFill>
                <a:latin typeface="仿宋" panose="02010609060101010101" pitchFamily="49" charset="-122"/>
                <a:ea typeface="仿宋" panose="02010609060101010101" pitchFamily="49" charset="-122"/>
              </a:rPr>
              <a:t>类）和</a:t>
            </a:r>
            <a:r>
              <a:rPr lang="zh-CN" altLang="en-US" sz="1600" b="1" dirty="0" smtClean="0">
                <a:solidFill>
                  <a:srgbClr val="FF0000"/>
                </a:solidFill>
                <a:latin typeface="仿宋" panose="02010609060101010101" pitchFamily="49" charset="-122"/>
                <a:ea typeface="仿宋" panose="02010609060101010101" pitchFamily="49" charset="-122"/>
              </a:rPr>
              <a:t>环境危害</a:t>
            </a: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002060"/>
                </a:solidFill>
                <a:latin typeface="仿宋" panose="02010609060101010101" pitchFamily="49" charset="-122"/>
                <a:ea typeface="仿宋" panose="02010609060101010101" pitchFamily="49" charset="-122"/>
              </a:rPr>
              <a:t>2</a:t>
            </a:r>
            <a:r>
              <a:rPr lang="zh-CN" altLang="en-US" sz="1600" b="1" dirty="0" smtClean="0">
                <a:solidFill>
                  <a:srgbClr val="002060"/>
                </a:solidFill>
                <a:latin typeface="仿宋" panose="02010609060101010101" pitchFamily="49" charset="-122"/>
                <a:ea typeface="仿宋" panose="02010609060101010101" pitchFamily="49" charset="-122"/>
              </a:rPr>
              <a:t>类）进行分类，共</a:t>
            </a:r>
            <a:r>
              <a:rPr lang="en-US" altLang="zh-CN" sz="1600" b="1" dirty="0" smtClean="0">
                <a:solidFill>
                  <a:srgbClr val="002060"/>
                </a:solidFill>
                <a:latin typeface="仿宋" panose="02010609060101010101" pitchFamily="49" charset="-122"/>
                <a:ea typeface="仿宋" panose="02010609060101010101" pitchFamily="49" charset="-122"/>
              </a:rPr>
              <a:t>28</a:t>
            </a:r>
            <a:r>
              <a:rPr lang="zh-CN" altLang="en-US" sz="1600" b="1" dirty="0" smtClean="0">
                <a:solidFill>
                  <a:srgbClr val="002060"/>
                </a:solidFill>
                <a:latin typeface="仿宋" panose="02010609060101010101" pitchFamily="49" charset="-122"/>
                <a:ea typeface="仿宋" panose="02010609060101010101" pitchFamily="49" charset="-122"/>
              </a:rPr>
              <a:t>类，各类按危险危害程度不同</a:t>
            </a:r>
            <a:r>
              <a:rPr lang="zh-CN" altLang="en-US" sz="1600" b="1" dirty="0" smtClean="0">
                <a:solidFill>
                  <a:srgbClr val="FF0000"/>
                </a:solidFill>
                <a:latin typeface="仿宋" panose="02010609060101010101" pitchFamily="49" charset="-122"/>
                <a:ea typeface="仿宋" panose="02010609060101010101" pitchFamily="49" charset="-122"/>
              </a:rPr>
              <a:t>分级</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en-US" altLang="zh-CN" sz="1600" b="1" dirty="0" smtClean="0">
                <a:solidFill>
                  <a:srgbClr val="FF0000"/>
                </a:solidFill>
                <a:latin typeface="仿宋" panose="02010609060101010101" pitchFamily="49" charset="-122"/>
                <a:ea typeface="仿宋" panose="02010609060101010101" pitchFamily="49" charset="-122"/>
              </a:rPr>
              <a:t>GB13690-2009</a:t>
            </a:r>
            <a:r>
              <a:rPr lang="zh-CN" altLang="en-US" sz="1600" b="1" dirty="0">
                <a:solidFill>
                  <a:srgbClr val="002060"/>
                </a:solidFill>
                <a:latin typeface="仿宋" panose="02010609060101010101" pitchFamily="49" charset="-122"/>
                <a:ea typeface="仿宋" panose="02010609060101010101" pitchFamily="49" charset="-122"/>
              </a:rPr>
              <a:t>以及</a:t>
            </a:r>
            <a:r>
              <a:rPr lang="en-US" altLang="zh-CN" sz="1600" b="1" dirty="0" smtClean="0">
                <a:solidFill>
                  <a:srgbClr val="FF0000"/>
                </a:solidFill>
                <a:latin typeface="仿宋" panose="02010609060101010101" pitchFamily="49" charset="-122"/>
                <a:ea typeface="仿宋" panose="02010609060101010101" pitchFamily="49" charset="-122"/>
              </a:rPr>
              <a:t>GB30000.2-29-2013</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002060"/>
                </a:solidFill>
                <a:latin typeface="仿宋" panose="02010609060101010101" pitchFamily="49" charset="-122"/>
                <a:ea typeface="仿宋" panose="02010609060101010101" pitchFamily="49" charset="-122"/>
              </a:rPr>
              <a:t>根据</a:t>
            </a:r>
            <a:r>
              <a:rPr lang="zh-CN" altLang="en-US" sz="1600" b="1" dirty="0">
                <a:solidFill>
                  <a:srgbClr val="002060"/>
                </a:solidFill>
                <a:latin typeface="仿宋" panose="02010609060101010101" pitchFamily="49" charset="-122"/>
                <a:ea typeface="仿宋" panose="02010609060101010101" pitchFamily="49" charset="-122"/>
              </a:rPr>
              <a:t>联合国</a:t>
            </a:r>
            <a:r>
              <a:rPr lang="en-US" altLang="zh-CN"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002060"/>
                </a:solidFill>
                <a:latin typeface="仿宋" panose="02010609060101010101" pitchFamily="49" charset="-122"/>
                <a:ea typeface="仿宋" panose="02010609060101010101" pitchFamily="49" charset="-122"/>
              </a:rPr>
              <a:t>全球化学品统一分类和标签制度</a:t>
            </a:r>
            <a:r>
              <a:rPr lang="en-US" altLang="zh-CN"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GHS</a:t>
            </a:r>
            <a:r>
              <a:rPr lang="zh-CN" altLang="en-US" sz="1600" b="1" dirty="0">
                <a:solidFill>
                  <a:srgbClr val="002060"/>
                </a:solidFill>
                <a:latin typeface="仿宋" panose="02010609060101010101" pitchFamily="49" charset="-122"/>
                <a:ea typeface="仿宋" panose="02010609060101010101" pitchFamily="49" charset="-122"/>
              </a:rPr>
              <a:t>）而</a:t>
            </a:r>
            <a:r>
              <a:rPr lang="zh-CN" altLang="en-US" sz="1600" b="1" dirty="0" smtClean="0">
                <a:solidFill>
                  <a:srgbClr val="002060"/>
                </a:solidFill>
                <a:latin typeface="仿宋" panose="02010609060101010101" pitchFamily="49" charset="-122"/>
                <a:ea typeface="仿宋" panose="02010609060101010101" pitchFamily="49" charset="-122"/>
              </a:rPr>
              <a:t>制定。</a:t>
            </a:r>
            <a:endParaRPr lang="en-US" altLang="zh-CN" sz="16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三、危化品</a:t>
            </a:r>
            <a:r>
              <a:rPr lang="zh-CN" altLang="en-US" sz="2200" b="1" dirty="0">
                <a:solidFill>
                  <a:srgbClr val="002060"/>
                </a:solidFill>
                <a:latin typeface="黑体" panose="02010609060101010101" pitchFamily="49" charset="-122"/>
                <a:ea typeface="黑体" panose="02010609060101010101" pitchFamily="49" charset="-122"/>
              </a:rPr>
              <a:t>的危险特性与</a:t>
            </a:r>
            <a:r>
              <a:rPr lang="zh-CN" altLang="en-US" sz="2200" b="1" dirty="0" smtClean="0">
                <a:solidFill>
                  <a:srgbClr val="002060"/>
                </a:solidFill>
                <a:latin typeface="黑体" panose="02010609060101010101" pitchFamily="49" charset="-122"/>
                <a:ea typeface="黑体" panose="02010609060101010101" pitchFamily="49" charset="-122"/>
              </a:rPr>
              <a:t>分类┃</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危险</a:t>
            </a:r>
            <a:r>
              <a:rPr lang="zh-CN" altLang="en-US" sz="2000" b="1" dirty="0">
                <a:solidFill>
                  <a:srgbClr val="FF0000"/>
                </a:solidFill>
                <a:latin typeface="楷体" panose="02010609060101010101" pitchFamily="49" charset="-122"/>
                <a:ea typeface="楷体" panose="02010609060101010101" pitchFamily="49" charset="-122"/>
              </a:rPr>
              <a:t>危害辨识</a:t>
            </a:r>
            <a:endParaRPr lang="zh-CN" altLang="en-US" sz="2000" b="1" dirty="0">
              <a:solidFill>
                <a:srgbClr val="002060"/>
              </a:solidFill>
              <a:latin typeface="黑体" panose="02010609060101010101" pitchFamily="49" charset="-122"/>
              <a:ea typeface="黑体" panose="02010609060101010101" pitchFamily="49" charset="-122"/>
            </a:endParaRPr>
          </a:p>
        </p:txBody>
      </p:sp>
      <p:grpSp>
        <p:nvGrpSpPr>
          <p:cNvPr id="24" name="组合 3"/>
          <p:cNvGrpSpPr>
            <a:grpSpLocks/>
          </p:cNvGrpSpPr>
          <p:nvPr/>
        </p:nvGrpSpPr>
        <p:grpSpPr bwMode="auto">
          <a:xfrm>
            <a:off x="2279576" y="2780928"/>
            <a:ext cx="7392875" cy="3312368"/>
            <a:chOff x="4880" y="2880"/>
            <a:chExt cx="11193" cy="5280"/>
          </a:xfrm>
        </p:grpSpPr>
        <p:sp>
          <p:nvSpPr>
            <p:cNvPr id="25" name="AutoShape 4"/>
            <p:cNvSpPr>
              <a:spLocks/>
            </p:cNvSpPr>
            <p:nvPr/>
          </p:nvSpPr>
          <p:spPr bwMode="auto">
            <a:xfrm>
              <a:off x="6721" y="4200"/>
              <a:ext cx="600" cy="3240"/>
            </a:xfrm>
            <a:prstGeom prst="leftBrace">
              <a:avLst>
                <a:gd name="adj1" fmla="val 45000"/>
                <a:gd name="adj2" fmla="val 50000"/>
              </a:avLst>
            </a:pr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endParaRPr lang="en-US" altLang="en-US"/>
            </a:p>
          </p:txBody>
        </p:sp>
        <p:sp>
          <p:nvSpPr>
            <p:cNvPr id="26" name="AutoShape 5"/>
            <p:cNvSpPr>
              <a:spLocks/>
            </p:cNvSpPr>
            <p:nvPr/>
          </p:nvSpPr>
          <p:spPr bwMode="auto">
            <a:xfrm>
              <a:off x="9060" y="3110"/>
              <a:ext cx="546" cy="2295"/>
            </a:xfrm>
            <a:prstGeom prst="leftBrace">
              <a:avLst>
                <a:gd name="adj1" fmla="val 31250"/>
                <a:gd name="adj2" fmla="val 50000"/>
              </a:avLst>
            </a:prstGeom>
            <a:noFill/>
            <a:ln w="317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endParaRPr lang="en-US" altLang="en-US"/>
            </a:p>
          </p:txBody>
        </p:sp>
        <p:sp>
          <p:nvSpPr>
            <p:cNvPr id="27" name="Rectangle 6"/>
            <p:cNvSpPr>
              <a:spLocks noChangeArrowheads="1"/>
            </p:cNvSpPr>
            <p:nvPr/>
          </p:nvSpPr>
          <p:spPr bwMode="auto">
            <a:xfrm>
              <a:off x="9649" y="2880"/>
              <a:ext cx="6424" cy="720"/>
            </a:xfrm>
            <a:prstGeom prst="rect">
              <a:avLst/>
            </a:prstGeom>
            <a:solidFill>
              <a:schemeClr val="accent1"/>
            </a:solidFill>
            <a:ln w="9525">
              <a:miter lim="800000"/>
            </a:ln>
            <a:effectLst/>
            <a:scene3d>
              <a:camera prst="legacyObliqueTopRight"/>
              <a:lightRig rig="legacyFlat3" dir="b"/>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107763" dir="18900000" algn="ctr" rotWithShape="0">
                      <a:srgbClr val="808080"/>
                    </a:outerShdw>
                  </a:effectLst>
                </a14:hiddenEffects>
              </a:ext>
            </a:extLst>
          </p:spPr>
          <p:txBody>
            <a:bodyPr wrap="none" anchor="ctr">
              <a:flatTx/>
            </a:bodyPr>
            <a:lstStyle/>
            <a:p>
              <a:pPr algn="ctr" eaLnBrk="0" hangingPunct="0"/>
              <a:r>
                <a:rPr lang="en-US" altLang="zh-CN" sz="1600" b="1" noProof="1">
                  <a:solidFill>
                    <a:schemeClr val="bg1"/>
                  </a:solidFill>
                  <a:effectLst>
                    <a:outerShdw blurRad="38100" dist="38100" dir="2700000">
                      <a:srgbClr val="C0C0C0"/>
                    </a:outerShdw>
                  </a:effectLst>
                  <a:latin typeface="Times New Roman" panose="02020603050405020304" pitchFamily="18" charset="0"/>
                  <a:ea typeface="楷体_GB2312" pitchFamily="49" charset="-122"/>
                </a:rPr>
                <a:t>16</a:t>
              </a:r>
              <a:r>
                <a:rPr lang="en-US" altLang="zh-CN" sz="1600" b="1" noProof="1" smtClean="0">
                  <a:solidFill>
                    <a:schemeClr val="bg1"/>
                  </a:solidFill>
                  <a:effectLst>
                    <a:outerShdw blurRad="38100" dist="38100" dir="2700000">
                      <a:srgbClr val="C0C0C0"/>
                    </a:outerShdw>
                  </a:effectLst>
                  <a:latin typeface="Times New Roman" panose="02020603050405020304" pitchFamily="18" charset="0"/>
                  <a:ea typeface="楷体_GB2312" pitchFamily="49" charset="-122"/>
                </a:rPr>
                <a:t>项物理危</a:t>
              </a:r>
              <a:r>
                <a:rPr lang="zh-CN" altLang="en-US" sz="1600" b="1" noProof="1" smtClean="0">
                  <a:solidFill>
                    <a:schemeClr val="bg1"/>
                  </a:solidFill>
                  <a:effectLst>
                    <a:outerShdw blurRad="38100" dist="38100" dir="2700000">
                      <a:srgbClr val="C0C0C0"/>
                    </a:outerShdw>
                  </a:effectLst>
                  <a:latin typeface="Times New Roman" panose="02020603050405020304" pitchFamily="18" charset="0"/>
                  <a:ea typeface="楷体_GB2312" pitchFamily="49" charset="-122"/>
                </a:rPr>
                <a:t>险</a:t>
              </a:r>
              <a:r>
                <a:rPr lang="en-US" altLang="zh-CN" sz="1600" b="1" noProof="1" smtClean="0">
                  <a:solidFill>
                    <a:schemeClr val="bg1"/>
                  </a:solidFill>
                  <a:effectLst>
                    <a:outerShdw blurRad="38100" dist="38100" dir="2700000">
                      <a:srgbClr val="C0C0C0"/>
                    </a:outerShdw>
                  </a:effectLst>
                  <a:latin typeface="Times New Roman" panose="02020603050405020304" pitchFamily="18" charset="0"/>
                  <a:ea typeface="楷体_GB2312" pitchFamily="49" charset="-122"/>
                  <a:sym typeface="宋体" panose="02010600030101010101" pitchFamily="2" charset="-122"/>
                </a:rPr>
                <a:t>(</a:t>
              </a:r>
              <a:r>
                <a:rPr lang="en-US" altLang="zh-CN" sz="1600" b="1" noProof="1">
                  <a:solidFill>
                    <a:schemeClr val="bg1"/>
                  </a:solidFill>
                  <a:effectLst>
                    <a:outerShdw blurRad="38100" dist="38100" dir="2700000">
                      <a:srgbClr val="C0C0C0"/>
                    </a:outerShdw>
                  </a:effectLst>
                  <a:latin typeface="Times New Roman" panose="02020603050405020304" pitchFamily="18" charset="0"/>
                  <a:ea typeface="楷体_GB2312" pitchFamily="49" charset="-122"/>
                  <a:sym typeface="宋体" panose="02010600030101010101" pitchFamily="2" charset="-122"/>
                </a:rPr>
                <a:t>如，易燃液体、氧化性固体等）</a:t>
              </a:r>
              <a:endParaRPr lang="en-US" altLang="zh-CN" sz="1600" b="1" noProof="1">
                <a:solidFill>
                  <a:schemeClr val="bg1"/>
                </a:solidFill>
                <a:effectLst>
                  <a:outerShdw blurRad="38100" dist="38100" dir="2700000">
                    <a:srgbClr val="C0C0C0"/>
                  </a:outerShdw>
                </a:effectLst>
                <a:latin typeface="Times New Roman" panose="02020603050405020304" pitchFamily="18" charset="0"/>
                <a:ea typeface="楷体_GB2312" pitchFamily="49" charset="-122"/>
              </a:endParaRPr>
            </a:p>
          </p:txBody>
        </p:sp>
        <p:sp>
          <p:nvSpPr>
            <p:cNvPr id="28" name="Rectangle 7"/>
            <p:cNvSpPr>
              <a:spLocks noChangeArrowheads="1"/>
            </p:cNvSpPr>
            <p:nvPr/>
          </p:nvSpPr>
          <p:spPr bwMode="auto">
            <a:xfrm>
              <a:off x="9649" y="3960"/>
              <a:ext cx="6424" cy="720"/>
            </a:xfrm>
            <a:prstGeom prst="rect">
              <a:avLst/>
            </a:prstGeom>
            <a:solidFill>
              <a:schemeClr val="accent1"/>
            </a:solidFill>
            <a:ln w="9525">
              <a:miter lim="800000"/>
            </a:ln>
            <a:effectLst/>
            <a:scene3d>
              <a:camera prst="legacyObliqueTopRight"/>
              <a:lightRig rig="legacyFlat3" dir="b"/>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pPr algn="ctr" eaLnBrk="0" hangingPunct="0"/>
              <a:r>
                <a:rPr lang="en-US" altLang="zh-CN" sz="1600" b="1" noProof="1" smtClean="0">
                  <a:solidFill>
                    <a:schemeClr val="bg1"/>
                  </a:solidFill>
                  <a:effectLst>
                    <a:outerShdw blurRad="38100" dist="38100" dir="2700000">
                      <a:srgbClr val="C0C0C0"/>
                    </a:outerShdw>
                  </a:effectLst>
                  <a:latin typeface="Times New Roman" panose="02020603050405020304" pitchFamily="18" charset="0"/>
                  <a:ea typeface="楷体_GB2312" pitchFamily="49" charset="-122"/>
                </a:rPr>
                <a:t>   10</a:t>
              </a:r>
              <a:r>
                <a:rPr lang="zh-CN" altLang="en-US" sz="1600" b="1" noProof="1">
                  <a:solidFill>
                    <a:schemeClr val="bg1"/>
                  </a:solidFill>
                  <a:effectLst>
                    <a:outerShdw blurRad="38100" dist="38100" dir="2700000">
                      <a:srgbClr val="C0C0C0"/>
                    </a:outerShdw>
                  </a:effectLst>
                  <a:latin typeface="Times New Roman" panose="02020603050405020304" pitchFamily="18" charset="0"/>
                  <a:ea typeface="楷体_GB2312" pitchFamily="49" charset="-122"/>
                </a:rPr>
                <a:t>项健康危害</a:t>
              </a:r>
              <a:r>
                <a:rPr lang="en-US" altLang="zh-CN" sz="1600" b="1" noProof="1">
                  <a:solidFill>
                    <a:schemeClr val="bg1"/>
                  </a:solidFill>
                  <a:effectLst>
                    <a:outerShdw blurRad="38100" dist="38100" dir="2700000">
                      <a:srgbClr val="C0C0C0"/>
                    </a:outerShdw>
                  </a:effectLst>
                  <a:latin typeface="Times New Roman" panose="02020603050405020304" pitchFamily="18" charset="0"/>
                  <a:ea typeface="楷体_GB2312" pitchFamily="49" charset="-122"/>
                  <a:sym typeface="宋体" panose="02010600030101010101" pitchFamily="2" charset="-122"/>
                </a:rPr>
                <a:t>（如，急性毒性，皮肤腐蚀/刺激）</a:t>
              </a:r>
              <a:endParaRPr lang="en-US" altLang="zh-CN" sz="1600" b="1" noProof="1">
                <a:solidFill>
                  <a:schemeClr val="bg1"/>
                </a:solidFill>
                <a:effectLst>
                  <a:outerShdw blurRad="38100" dist="38100" dir="2700000">
                    <a:srgbClr val="C0C0C0"/>
                  </a:outerShdw>
                </a:effectLst>
                <a:latin typeface="Times New Roman" panose="02020603050405020304" pitchFamily="18" charset="0"/>
                <a:ea typeface="楷体_GB2312" pitchFamily="49" charset="-122"/>
              </a:endParaRPr>
            </a:p>
          </p:txBody>
        </p:sp>
        <p:sp>
          <p:nvSpPr>
            <p:cNvPr id="29" name="Rectangle 8"/>
            <p:cNvSpPr>
              <a:spLocks noChangeArrowheads="1"/>
            </p:cNvSpPr>
            <p:nvPr/>
          </p:nvSpPr>
          <p:spPr bwMode="auto">
            <a:xfrm>
              <a:off x="9649" y="5040"/>
              <a:ext cx="4368" cy="720"/>
            </a:xfrm>
            <a:prstGeom prst="rect">
              <a:avLst/>
            </a:prstGeom>
            <a:solidFill>
              <a:schemeClr val="accent1"/>
            </a:solidFill>
            <a:ln w="9525">
              <a:miter lim="800000"/>
            </a:ln>
            <a:effectLst/>
            <a:scene3d>
              <a:camera prst="legacyObliqueTopRight"/>
              <a:lightRig rig="legacyFlat3" dir="b"/>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pPr eaLnBrk="0" hangingPunct="0"/>
              <a:r>
                <a:rPr lang="en-US" altLang="zh-CN" sz="1600" b="1" noProof="1">
                  <a:solidFill>
                    <a:schemeClr val="bg1"/>
                  </a:solidFill>
                  <a:effectLst>
                    <a:outerShdw blurRad="38100" dist="38100" dir="2700000">
                      <a:srgbClr val="C0C0C0"/>
                    </a:outerShdw>
                  </a:effectLst>
                  <a:latin typeface="Times New Roman" panose="02020603050405020304" pitchFamily="18" charset="0"/>
                  <a:ea typeface="楷体_GB2312" pitchFamily="49" charset="-122"/>
                </a:rPr>
                <a:t>2</a:t>
              </a:r>
              <a:r>
                <a:rPr lang="zh-CN" altLang="en-US" sz="1600" b="1" noProof="1">
                  <a:solidFill>
                    <a:schemeClr val="bg1"/>
                  </a:solidFill>
                  <a:effectLst>
                    <a:outerShdw blurRad="38100" dist="38100" dir="2700000">
                      <a:srgbClr val="C0C0C0"/>
                    </a:outerShdw>
                  </a:effectLst>
                  <a:latin typeface="Times New Roman" panose="02020603050405020304" pitchFamily="18" charset="0"/>
                  <a:ea typeface="楷体_GB2312" pitchFamily="49" charset="-122"/>
                </a:rPr>
                <a:t>项</a:t>
              </a:r>
              <a:r>
                <a:rPr lang="en-US" altLang="zh-CN" sz="1600" b="1" noProof="1">
                  <a:solidFill>
                    <a:schemeClr val="bg1"/>
                  </a:solidFill>
                  <a:effectLst>
                    <a:outerShdw blurRad="38100" dist="38100" dir="2700000">
                      <a:srgbClr val="C0C0C0"/>
                    </a:outerShdw>
                  </a:effectLst>
                  <a:latin typeface="Times New Roman" panose="02020603050405020304" pitchFamily="18" charset="0"/>
                  <a:ea typeface="楷体_GB2312" pitchFamily="49" charset="-122"/>
                </a:rPr>
                <a:t>环境危害</a:t>
              </a:r>
              <a:r>
                <a:rPr lang="en-US" altLang="zh-CN" sz="1600" b="1" noProof="1">
                  <a:solidFill>
                    <a:schemeClr val="bg1"/>
                  </a:solidFill>
                  <a:effectLst>
                    <a:outerShdw blurRad="38100" dist="38100" dir="2700000">
                      <a:srgbClr val="C0C0C0"/>
                    </a:outerShdw>
                  </a:effectLst>
                  <a:latin typeface="Times New Roman" panose="02020603050405020304" pitchFamily="18" charset="0"/>
                  <a:ea typeface="楷体_GB2312" pitchFamily="49" charset="-122"/>
                  <a:sym typeface="宋体" panose="02010600030101010101" pitchFamily="2" charset="-122"/>
                </a:rPr>
                <a:t>（如，水生毒性）</a:t>
              </a:r>
            </a:p>
          </p:txBody>
        </p:sp>
        <p:sp>
          <p:nvSpPr>
            <p:cNvPr id="30" name="AutoShape 9"/>
            <p:cNvSpPr>
              <a:spLocks/>
            </p:cNvSpPr>
            <p:nvPr/>
          </p:nvSpPr>
          <p:spPr bwMode="auto">
            <a:xfrm>
              <a:off x="9081" y="6480"/>
              <a:ext cx="480" cy="1440"/>
            </a:xfrm>
            <a:prstGeom prst="leftBrace">
              <a:avLst>
                <a:gd name="adj1" fmla="val 25000"/>
                <a:gd name="adj2" fmla="val 50000"/>
              </a:avLst>
            </a:pr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endParaRPr lang="en-US" altLang="en-US"/>
            </a:p>
          </p:txBody>
        </p:sp>
        <p:sp>
          <p:nvSpPr>
            <p:cNvPr id="31" name="AutoShape 10"/>
            <p:cNvSpPr>
              <a:spLocks noChangeArrowheads="1"/>
            </p:cNvSpPr>
            <p:nvPr/>
          </p:nvSpPr>
          <p:spPr bwMode="auto">
            <a:xfrm>
              <a:off x="7351" y="3480"/>
              <a:ext cx="1710" cy="1200"/>
            </a:xfrm>
            <a:prstGeom prst="cube">
              <a:avLst>
                <a:gd name="adj" fmla="val 25000"/>
              </a:avLst>
            </a:prstGeom>
            <a:solidFill>
              <a:schemeClr val="bg1"/>
            </a:solidFill>
            <a:ln w="9525">
              <a:solidFill>
                <a:schemeClr val="accent1"/>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hangingPunct="0"/>
              <a:r>
                <a:rPr lang="zh-CN" altLang="en-US" sz="1600" b="1" noProof="1" smtClean="0">
                  <a:solidFill>
                    <a:srgbClr val="FF3300"/>
                  </a:solidFill>
                  <a:effectLst>
                    <a:outerShdw blurRad="38100" dist="38100" dir="2700000">
                      <a:srgbClr val="C0C0C0"/>
                    </a:outerShdw>
                  </a:effectLst>
                  <a:latin typeface="Times New Roman" panose="02020603050405020304" pitchFamily="18" charset="0"/>
                  <a:ea typeface="楷体_GB2312" pitchFamily="49" charset="-122"/>
                </a:rPr>
                <a:t>危害性</a:t>
              </a:r>
              <a:endParaRPr lang="en-US" altLang="zh-CN" sz="1600" b="1" noProof="1" smtClean="0">
                <a:solidFill>
                  <a:srgbClr val="FF3300"/>
                </a:solidFill>
                <a:effectLst>
                  <a:outerShdw blurRad="38100" dist="38100" dir="2700000">
                    <a:srgbClr val="C0C0C0"/>
                  </a:outerShdw>
                </a:effectLst>
                <a:latin typeface="Times New Roman" panose="02020603050405020304" pitchFamily="18" charset="0"/>
                <a:ea typeface="楷体_GB2312" pitchFamily="49" charset="-122"/>
              </a:endParaRPr>
            </a:p>
            <a:p>
              <a:pPr algn="ctr" eaLnBrk="0" hangingPunct="0"/>
              <a:r>
                <a:rPr lang="zh-CN" altLang="en-US" sz="1600" b="1" noProof="1" smtClean="0">
                  <a:solidFill>
                    <a:srgbClr val="FF3300"/>
                  </a:solidFill>
                  <a:effectLst>
                    <a:outerShdw blurRad="38100" dist="38100" dir="2700000">
                      <a:srgbClr val="C0C0C0"/>
                    </a:outerShdw>
                  </a:effectLst>
                  <a:latin typeface="Times New Roman" panose="02020603050405020304" pitchFamily="18" charset="0"/>
                  <a:ea typeface="楷体_GB2312" pitchFamily="49" charset="-122"/>
                </a:rPr>
                <a:t>统一</a:t>
              </a:r>
              <a:r>
                <a:rPr lang="zh-CN" altLang="en-US" sz="1600" b="1" noProof="1">
                  <a:solidFill>
                    <a:srgbClr val="FF3300"/>
                  </a:solidFill>
                  <a:effectLst>
                    <a:outerShdw blurRad="38100" dist="38100" dir="2700000">
                      <a:srgbClr val="C0C0C0"/>
                    </a:outerShdw>
                  </a:effectLst>
                  <a:latin typeface="Times New Roman" panose="02020603050405020304" pitchFamily="18" charset="0"/>
                  <a:ea typeface="楷体_GB2312" pitchFamily="49" charset="-122"/>
                </a:rPr>
                <a:t>分类</a:t>
              </a:r>
            </a:p>
          </p:txBody>
        </p:sp>
        <p:sp>
          <p:nvSpPr>
            <p:cNvPr id="32" name="AutoShape 11"/>
            <p:cNvSpPr>
              <a:spLocks noChangeArrowheads="1"/>
            </p:cNvSpPr>
            <p:nvPr/>
          </p:nvSpPr>
          <p:spPr bwMode="auto">
            <a:xfrm>
              <a:off x="7351" y="6600"/>
              <a:ext cx="1730" cy="1200"/>
            </a:xfrm>
            <a:prstGeom prst="cube">
              <a:avLst>
                <a:gd name="adj" fmla="val 25000"/>
              </a:avLst>
            </a:prstGeom>
            <a:solidFill>
              <a:schemeClr val="bg1"/>
            </a:solidFill>
            <a:ln w="9525">
              <a:solidFill>
                <a:srgbClr val="0000FF"/>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hangingPunct="0"/>
              <a:r>
                <a:rPr lang="zh-CN" altLang="en-US" sz="1600" b="1" noProof="1">
                  <a:solidFill>
                    <a:srgbClr val="0000FF"/>
                  </a:solidFill>
                  <a:effectLst>
                    <a:outerShdw blurRad="38100" dist="38100" dir="2700000">
                      <a:srgbClr val="C0C0C0"/>
                    </a:outerShdw>
                  </a:effectLst>
                  <a:latin typeface="Times New Roman" panose="02020603050405020304" pitchFamily="18" charset="0"/>
                  <a:ea typeface="楷体_GB2312" pitchFamily="49" charset="-122"/>
                </a:rPr>
                <a:t>危害</a:t>
              </a:r>
              <a:r>
                <a:rPr lang="zh-CN" altLang="en-US" sz="1600" b="1" noProof="1" smtClean="0">
                  <a:solidFill>
                    <a:srgbClr val="0000FF"/>
                  </a:solidFill>
                  <a:effectLst>
                    <a:outerShdw blurRad="38100" dist="38100" dir="2700000">
                      <a:srgbClr val="C0C0C0"/>
                    </a:outerShdw>
                  </a:effectLst>
                  <a:latin typeface="Times New Roman" panose="02020603050405020304" pitchFamily="18" charset="0"/>
                  <a:ea typeface="楷体_GB2312" pitchFamily="49" charset="-122"/>
                </a:rPr>
                <a:t>信息</a:t>
              </a:r>
              <a:endParaRPr lang="en-US" altLang="zh-CN" sz="1600" b="1" noProof="1" smtClean="0">
                <a:solidFill>
                  <a:srgbClr val="0000FF"/>
                </a:solidFill>
                <a:effectLst>
                  <a:outerShdw blurRad="38100" dist="38100" dir="2700000">
                    <a:srgbClr val="C0C0C0"/>
                  </a:outerShdw>
                </a:effectLst>
                <a:latin typeface="Times New Roman" panose="02020603050405020304" pitchFamily="18" charset="0"/>
                <a:ea typeface="楷体_GB2312" pitchFamily="49" charset="-122"/>
              </a:endParaRPr>
            </a:p>
            <a:p>
              <a:pPr algn="ctr" eaLnBrk="0" hangingPunct="0"/>
              <a:r>
                <a:rPr lang="zh-CN" altLang="en-US" sz="1600" b="1" noProof="1" smtClean="0">
                  <a:solidFill>
                    <a:srgbClr val="0000FF"/>
                  </a:solidFill>
                  <a:effectLst>
                    <a:outerShdw blurRad="38100" dist="38100" dir="2700000">
                      <a:srgbClr val="C0C0C0"/>
                    </a:outerShdw>
                  </a:effectLst>
                  <a:latin typeface="Times New Roman" panose="02020603050405020304" pitchFamily="18" charset="0"/>
                  <a:ea typeface="楷体_GB2312" pitchFamily="49" charset="-122"/>
                </a:rPr>
                <a:t>统一</a:t>
              </a:r>
              <a:r>
                <a:rPr lang="zh-CN" altLang="en-US" sz="1600" b="1" noProof="1">
                  <a:solidFill>
                    <a:srgbClr val="0000FF"/>
                  </a:solidFill>
                  <a:effectLst>
                    <a:outerShdw blurRad="38100" dist="38100" dir="2700000">
                      <a:srgbClr val="C0C0C0"/>
                    </a:outerShdw>
                  </a:effectLst>
                  <a:latin typeface="Times New Roman" panose="02020603050405020304" pitchFamily="18" charset="0"/>
                  <a:ea typeface="楷体_GB2312" pitchFamily="49" charset="-122"/>
                </a:rPr>
                <a:t>公示</a:t>
              </a:r>
              <a:endParaRPr lang="zh-CN" altLang="en-US" sz="1600" b="1" noProof="1">
                <a:solidFill>
                  <a:srgbClr val="FF3300"/>
                </a:solidFill>
                <a:effectLst>
                  <a:outerShdw blurRad="38100" dist="38100" dir="2700000">
                    <a:srgbClr val="C0C0C0"/>
                  </a:outerShdw>
                </a:effectLst>
                <a:latin typeface="Times New Roman" panose="02020603050405020304" pitchFamily="18" charset="0"/>
                <a:ea typeface="楷体_GB2312" pitchFamily="49" charset="-122"/>
              </a:endParaRPr>
            </a:p>
          </p:txBody>
        </p:sp>
        <p:sp>
          <p:nvSpPr>
            <p:cNvPr id="33" name="AutoShape 12"/>
            <p:cNvSpPr>
              <a:spLocks noChangeArrowheads="1"/>
            </p:cNvSpPr>
            <p:nvPr/>
          </p:nvSpPr>
          <p:spPr bwMode="auto">
            <a:xfrm>
              <a:off x="4880" y="5201"/>
              <a:ext cx="1828" cy="1168"/>
            </a:xfrm>
            <a:prstGeom prst="cube">
              <a:avLst>
                <a:gd name="adj" fmla="val 25000"/>
              </a:avLst>
            </a:prstGeom>
            <a:solidFill>
              <a:srgbClr val="FFFFFF"/>
            </a:solidFill>
            <a:ln w="9525">
              <a:solidFill>
                <a:schemeClr val="tx2"/>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hangingPunct="0"/>
              <a:r>
                <a:rPr lang="en-US" altLang="zh-CN" b="1" noProof="1">
                  <a:solidFill>
                    <a:srgbClr val="990099"/>
                  </a:solidFill>
                  <a:effectLst>
                    <a:outerShdw blurRad="38100" dist="38100" dir="2700000">
                      <a:srgbClr val="C0C0C0"/>
                    </a:outerShdw>
                  </a:effectLst>
                  <a:latin typeface="Times New Roman" panose="02020603050405020304" pitchFamily="18" charset="0"/>
                  <a:ea typeface="楷体_GB2312" pitchFamily="49" charset="-122"/>
                </a:rPr>
                <a:t>GHS</a:t>
              </a:r>
              <a:r>
                <a:rPr lang="zh-CN" altLang="en-US" b="1" noProof="1">
                  <a:solidFill>
                    <a:srgbClr val="990099"/>
                  </a:solidFill>
                  <a:effectLst>
                    <a:outerShdw blurRad="38100" dist="38100" dir="2700000">
                      <a:srgbClr val="C0C0C0"/>
                    </a:outerShdw>
                  </a:effectLst>
                  <a:latin typeface="Times New Roman" panose="02020603050405020304" pitchFamily="18" charset="0"/>
                  <a:ea typeface="楷体_GB2312" pitchFamily="49" charset="-122"/>
                </a:rPr>
                <a:t>制度</a:t>
              </a:r>
            </a:p>
          </p:txBody>
        </p:sp>
        <p:sp>
          <p:nvSpPr>
            <p:cNvPr id="34" name="Rectangle 13"/>
            <p:cNvSpPr>
              <a:spLocks noChangeArrowheads="1"/>
            </p:cNvSpPr>
            <p:nvPr/>
          </p:nvSpPr>
          <p:spPr bwMode="auto">
            <a:xfrm>
              <a:off x="9649" y="6240"/>
              <a:ext cx="1192" cy="720"/>
            </a:xfrm>
            <a:prstGeom prst="rect">
              <a:avLst/>
            </a:prstGeom>
            <a:solidFill>
              <a:srgbClr val="0000FF"/>
            </a:solidFill>
            <a:ln w="9525">
              <a:miter lim="800000"/>
            </a:ln>
            <a:effectLst/>
            <a:scene3d>
              <a:camera prst="legacyObliqueTopRight"/>
              <a:lightRig rig="legacyFlat3" dir="b"/>
            </a:scene3d>
            <a:sp3d extrusionH="430200" prstMaterial="legacyMatte">
              <a:bevelT w="13500" h="13500" prst="angle"/>
              <a:bevelB w="13500" h="13500" prst="angle"/>
              <a:extrusionClr>
                <a:srgbClr val="0000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pPr algn="ctr" eaLnBrk="0" hangingPunct="0"/>
              <a:r>
                <a:rPr lang="zh-CN" altLang="en-US" sz="1600" b="1" noProof="1">
                  <a:solidFill>
                    <a:schemeClr val="bg1"/>
                  </a:solidFill>
                  <a:effectLst>
                    <a:outerShdw blurRad="38100" dist="38100" dir="2700000">
                      <a:srgbClr val="C0C0C0"/>
                    </a:outerShdw>
                  </a:effectLst>
                  <a:latin typeface="Times New Roman" panose="02020603050405020304" pitchFamily="18" charset="0"/>
                  <a:ea typeface="楷体_GB2312" pitchFamily="49" charset="-122"/>
                </a:rPr>
                <a:t>标签</a:t>
              </a:r>
            </a:p>
          </p:txBody>
        </p:sp>
        <p:sp>
          <p:nvSpPr>
            <p:cNvPr id="35" name="Rectangle 14"/>
            <p:cNvSpPr>
              <a:spLocks noChangeArrowheads="1"/>
            </p:cNvSpPr>
            <p:nvPr/>
          </p:nvSpPr>
          <p:spPr bwMode="auto">
            <a:xfrm>
              <a:off x="9649" y="7440"/>
              <a:ext cx="3379" cy="720"/>
            </a:xfrm>
            <a:prstGeom prst="rect">
              <a:avLst/>
            </a:prstGeom>
            <a:solidFill>
              <a:srgbClr val="0000FF"/>
            </a:solidFill>
            <a:ln w="9525">
              <a:miter lim="800000"/>
            </a:ln>
            <a:effectLst/>
            <a:scene3d>
              <a:camera prst="legacyObliqueTopRight"/>
              <a:lightRig rig="legacyFlat3" dir="b"/>
            </a:scene3d>
            <a:sp3d extrusionH="430200" prstMaterial="legacyMatte">
              <a:bevelT w="13500" h="13500" prst="angle"/>
              <a:bevelB w="13500" h="13500" prst="angle"/>
              <a:extrusionClr>
                <a:srgbClr val="0000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pPr algn="ctr" eaLnBrk="0" hangingPunct="0"/>
              <a:r>
                <a:rPr lang="zh-CN" altLang="en-US" sz="1600" b="1" noProof="1">
                  <a:solidFill>
                    <a:schemeClr val="bg1"/>
                  </a:solidFill>
                  <a:effectLst>
                    <a:outerShdw blurRad="38100" dist="38100" dir="2700000">
                      <a:srgbClr val="C0C0C0"/>
                    </a:outerShdw>
                  </a:effectLst>
                  <a:latin typeface="Times New Roman" panose="02020603050405020304" pitchFamily="18" charset="0"/>
                  <a:ea typeface="楷体_GB2312" pitchFamily="49" charset="-122"/>
                </a:rPr>
                <a:t>安全数据单（</a:t>
              </a:r>
              <a:r>
                <a:rPr lang="en-US" altLang="zh-CN" sz="1600" b="1" noProof="1">
                  <a:solidFill>
                    <a:schemeClr val="bg1"/>
                  </a:solidFill>
                  <a:effectLst>
                    <a:outerShdw blurRad="38100" dist="38100" dir="2700000">
                      <a:srgbClr val="C0C0C0"/>
                    </a:outerShdw>
                  </a:effectLst>
                  <a:latin typeface="Times New Roman" panose="02020603050405020304" pitchFamily="18" charset="0"/>
                  <a:ea typeface="楷体_GB2312" pitchFamily="49" charset="-122"/>
                </a:rPr>
                <a:t>MSDS</a:t>
              </a:r>
              <a:r>
                <a:rPr lang="zh-CN" altLang="en-US" sz="1600" b="1" noProof="1">
                  <a:solidFill>
                    <a:schemeClr val="bg1"/>
                  </a:solidFill>
                  <a:effectLst>
                    <a:outerShdw blurRad="38100" dist="38100" dir="2700000">
                      <a:srgbClr val="C0C0C0"/>
                    </a:outerShdw>
                  </a:effectLst>
                  <a:latin typeface="Times New Roman" panose="02020603050405020304" pitchFamily="18" charset="0"/>
                  <a:ea typeface="楷体_GB2312" pitchFamily="49" charset="-122"/>
                </a:rPr>
                <a:t>）</a:t>
              </a:r>
            </a:p>
          </p:txBody>
        </p:sp>
      </p:grpSp>
      <p:grpSp>
        <p:nvGrpSpPr>
          <p:cNvPr id="6" name="组合 5"/>
          <p:cNvGrpSpPr/>
          <p:nvPr/>
        </p:nvGrpSpPr>
        <p:grpSpPr>
          <a:xfrm>
            <a:off x="551384" y="2276872"/>
            <a:ext cx="11089708" cy="4422374"/>
            <a:chOff x="694924" y="2188068"/>
            <a:chExt cx="11089708" cy="4422374"/>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t="11610" r="4038"/>
            <a:stretch/>
          </p:blipFill>
          <p:spPr>
            <a:xfrm>
              <a:off x="694924" y="2188068"/>
              <a:ext cx="5398389" cy="4422374"/>
            </a:xfrm>
            <a:prstGeom prst="rect">
              <a:avLst/>
            </a:prstGeom>
            <a:ln>
              <a:solidFill>
                <a:srgbClr val="0000FF"/>
              </a:solidFill>
            </a:ln>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3312" y="2188068"/>
              <a:ext cx="5691320" cy="4422374"/>
            </a:xfrm>
            <a:prstGeom prst="rect">
              <a:avLst/>
            </a:prstGeom>
            <a:ln>
              <a:solidFill>
                <a:srgbClr val="0000FF"/>
              </a:solidFill>
            </a:ln>
          </p:spPr>
        </p:pic>
      </p:grpSp>
    </p:spTree>
    <p:extLst>
      <p:ext uri="{BB962C8B-B14F-4D97-AF65-F5344CB8AC3E}">
        <p14:creationId xmlns:p14="http://schemas.microsoft.com/office/powerpoint/2010/main" val="34238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945215" cy="5112568"/>
          </a:xfrm>
        </p:spPr>
        <p:txBody>
          <a:bodyPr>
            <a:normAutofit/>
          </a:bodyPr>
          <a:lstStyle/>
          <a:p>
            <a:pPr>
              <a:lnSpc>
                <a:spcPct val="170000"/>
              </a:lnSpc>
              <a:spcBef>
                <a:spcPts val="0"/>
              </a:spcBef>
              <a:buFont typeface="Wingdings" panose="05000000000000000000" pitchFamily="2" charset="2"/>
              <a:buChar char="p"/>
            </a:pP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化学品危险性分类</a:t>
            </a:r>
          </a:p>
          <a:p>
            <a:pPr>
              <a:lnSpc>
                <a:spcPct val="130000"/>
              </a:lnSpc>
              <a:spcBef>
                <a:spcPts val="0"/>
              </a:spcBef>
              <a:buFont typeface="Wingdings" panose="05000000000000000000" pitchFamily="2" charset="2"/>
              <a:buChar char="Ø"/>
            </a:pPr>
            <a:r>
              <a:rPr lang="en-US" altLang="zh-CN" sz="1600" b="1" dirty="0" smtClean="0">
                <a:solidFill>
                  <a:srgbClr val="FF0000"/>
                </a:solidFill>
                <a:latin typeface="仿宋" panose="02010609060101010101" pitchFamily="49" charset="-122"/>
                <a:ea typeface="仿宋" panose="02010609060101010101" pitchFamily="49" charset="-122"/>
              </a:rPr>
              <a:t>GB12268-2012</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a:solidFill>
                  <a:srgbClr val="002060"/>
                </a:solidFill>
                <a:latin typeface="仿宋" panose="02010609060101010101" pitchFamily="49" charset="-122"/>
                <a:ea typeface="仿宋" panose="02010609060101010101" pitchFamily="49" charset="-122"/>
              </a:rPr>
              <a:t>危险货物品名</a:t>
            </a:r>
            <a:r>
              <a:rPr lang="zh-CN" altLang="en-US" sz="1600" b="1" dirty="0" smtClean="0">
                <a:solidFill>
                  <a:srgbClr val="002060"/>
                </a:solidFill>
                <a:latin typeface="仿宋" panose="02010609060101010101" pitchFamily="49" charset="-122"/>
                <a:ea typeface="仿宋" panose="02010609060101010101" pitchFamily="49" charset="-122"/>
              </a:rPr>
              <a:t>表</a:t>
            </a: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en-US" altLang="zh-CN" sz="1600" b="1" dirty="0" smtClean="0">
                <a:solidFill>
                  <a:srgbClr val="FF0000"/>
                </a:solidFill>
                <a:latin typeface="仿宋" panose="02010609060101010101" pitchFamily="49" charset="-122"/>
                <a:ea typeface="仿宋" panose="02010609060101010101" pitchFamily="49" charset="-122"/>
              </a:rPr>
              <a:t>GB6944-2012 </a:t>
            </a:r>
            <a:r>
              <a:rPr lang="zh-CN" altLang="en-US" sz="1600" b="1" dirty="0" smtClean="0">
                <a:solidFill>
                  <a:srgbClr val="002060"/>
                </a:solidFill>
                <a:latin typeface="仿宋" panose="02010609060101010101" pitchFamily="49" charset="-122"/>
                <a:ea typeface="仿宋" panose="02010609060101010101" pitchFamily="49" charset="-122"/>
              </a:rPr>
              <a:t>危险货物</a:t>
            </a:r>
            <a:r>
              <a:rPr lang="zh-CN" altLang="en-US" sz="1600" b="1" dirty="0">
                <a:solidFill>
                  <a:srgbClr val="002060"/>
                </a:solidFill>
                <a:latin typeface="仿宋" panose="02010609060101010101" pitchFamily="49" charset="-122"/>
                <a:ea typeface="仿宋" panose="02010609060101010101" pitchFamily="49" charset="-122"/>
              </a:rPr>
              <a:t>分类和品名</a:t>
            </a:r>
            <a:r>
              <a:rPr lang="zh-CN" altLang="en-US" sz="1600" b="1" dirty="0" smtClean="0">
                <a:solidFill>
                  <a:srgbClr val="002060"/>
                </a:solidFill>
                <a:latin typeface="仿宋" panose="02010609060101010101" pitchFamily="49" charset="-122"/>
                <a:ea typeface="仿宋" panose="02010609060101010101" pitchFamily="49" charset="-122"/>
              </a:rPr>
              <a:t>编号</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smtClean="0">
                <a:solidFill>
                  <a:srgbClr val="002060"/>
                </a:solidFill>
                <a:latin typeface="仿宋" panose="02010609060101010101" pitchFamily="49" charset="-122"/>
                <a:ea typeface="仿宋" panose="02010609060101010101" pitchFamily="49" charset="-122"/>
              </a:rPr>
              <a:t>第</a:t>
            </a:r>
            <a:r>
              <a:rPr lang="zh-CN" altLang="en-US" sz="1600" b="1" dirty="0">
                <a:solidFill>
                  <a:srgbClr val="002060"/>
                </a:solidFill>
                <a:latin typeface="仿宋" panose="02010609060101010101" pitchFamily="49" charset="-122"/>
                <a:ea typeface="仿宋" panose="02010609060101010101" pitchFamily="49" charset="-122"/>
              </a:rPr>
              <a:t>一类 </a:t>
            </a:r>
            <a:r>
              <a:rPr lang="zh-CN" altLang="en-US" sz="1600" b="1" dirty="0" smtClean="0">
                <a:solidFill>
                  <a:srgbClr val="FF0000"/>
                </a:solidFill>
                <a:latin typeface="仿宋" panose="02010609060101010101" pitchFamily="49" charset="-122"/>
                <a:ea typeface="仿宋" panose="02010609060101010101" pitchFamily="49" charset="-122"/>
              </a:rPr>
              <a:t>爆炸品</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a:solidFill>
                  <a:srgbClr val="002060"/>
                </a:solidFill>
                <a:latin typeface="仿宋" panose="02010609060101010101" pitchFamily="49" charset="-122"/>
                <a:ea typeface="仿宋" panose="02010609060101010101" pitchFamily="49" charset="-122"/>
              </a:rPr>
              <a:t>第二</a:t>
            </a:r>
            <a:r>
              <a:rPr lang="zh-CN" altLang="en-US" sz="1600" b="1" dirty="0" smtClean="0">
                <a:solidFill>
                  <a:srgbClr val="002060"/>
                </a:solidFill>
                <a:latin typeface="仿宋" panose="02010609060101010101" pitchFamily="49" charset="-122"/>
                <a:ea typeface="仿宋" panose="02010609060101010101" pitchFamily="49" charset="-122"/>
              </a:rPr>
              <a:t>类 </a:t>
            </a:r>
            <a:r>
              <a:rPr lang="zh-CN" altLang="en-US" sz="1600" b="1" dirty="0" smtClean="0">
                <a:solidFill>
                  <a:srgbClr val="FF0000"/>
                </a:solidFill>
                <a:latin typeface="仿宋" panose="02010609060101010101" pitchFamily="49" charset="-122"/>
                <a:ea typeface="仿宋" panose="02010609060101010101" pitchFamily="49" charset="-122"/>
              </a:rPr>
              <a:t>气体</a:t>
            </a:r>
            <a:endParaRPr lang="en-US" altLang="zh-CN" sz="1600" b="1" dirty="0" smtClean="0">
              <a:solidFill>
                <a:srgbClr val="FF000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smtClean="0">
                <a:solidFill>
                  <a:srgbClr val="002060"/>
                </a:solidFill>
                <a:latin typeface="仿宋" panose="02010609060101010101" pitchFamily="49" charset="-122"/>
                <a:ea typeface="仿宋" panose="02010609060101010101" pitchFamily="49" charset="-122"/>
              </a:rPr>
              <a:t>第三</a:t>
            </a:r>
            <a:r>
              <a:rPr lang="zh-CN" altLang="en-US" sz="1600" b="1" dirty="0">
                <a:solidFill>
                  <a:srgbClr val="002060"/>
                </a:solidFill>
                <a:latin typeface="仿宋" panose="02010609060101010101" pitchFamily="49" charset="-122"/>
                <a:ea typeface="仿宋" panose="02010609060101010101" pitchFamily="49" charset="-122"/>
              </a:rPr>
              <a:t>类 </a:t>
            </a:r>
            <a:r>
              <a:rPr lang="zh-CN" altLang="en-US" sz="1600" b="1" dirty="0" smtClean="0">
                <a:solidFill>
                  <a:srgbClr val="FF0000"/>
                </a:solidFill>
                <a:latin typeface="仿宋" panose="02010609060101010101" pitchFamily="49" charset="-122"/>
                <a:ea typeface="仿宋" panose="02010609060101010101" pitchFamily="49" charset="-122"/>
              </a:rPr>
              <a:t>易燃液体</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a:solidFill>
                  <a:srgbClr val="002060"/>
                </a:solidFill>
                <a:latin typeface="仿宋" panose="02010609060101010101" pitchFamily="49" charset="-122"/>
                <a:ea typeface="仿宋" panose="02010609060101010101" pitchFamily="49" charset="-122"/>
              </a:rPr>
              <a:t>第四</a:t>
            </a:r>
            <a:r>
              <a:rPr lang="zh-CN" altLang="en-US" sz="1600" b="1" dirty="0" smtClean="0">
                <a:solidFill>
                  <a:srgbClr val="002060"/>
                </a:solidFill>
                <a:latin typeface="仿宋" panose="02010609060101010101" pitchFamily="49" charset="-122"/>
                <a:ea typeface="仿宋" panose="02010609060101010101" pitchFamily="49" charset="-122"/>
              </a:rPr>
              <a:t>类 </a:t>
            </a:r>
            <a:r>
              <a:rPr lang="zh-CN" altLang="en-US" sz="1600" b="1" dirty="0" smtClean="0">
                <a:solidFill>
                  <a:srgbClr val="FF0000"/>
                </a:solidFill>
                <a:latin typeface="仿宋" panose="02010609060101010101" pitchFamily="49" charset="-122"/>
                <a:ea typeface="仿宋" panose="02010609060101010101" pitchFamily="49" charset="-122"/>
              </a:rPr>
              <a:t>易燃固体、易于自</a:t>
            </a:r>
            <a:r>
              <a:rPr lang="zh-CN" altLang="en-US" sz="1600" b="1" dirty="0">
                <a:solidFill>
                  <a:srgbClr val="FF0000"/>
                </a:solidFill>
                <a:latin typeface="仿宋" panose="02010609060101010101" pitchFamily="49" charset="-122"/>
                <a:ea typeface="仿宋" panose="02010609060101010101" pitchFamily="49" charset="-122"/>
              </a:rPr>
              <a:t>燃</a:t>
            </a:r>
            <a:r>
              <a:rPr lang="zh-CN" altLang="en-US" sz="1600" b="1" dirty="0" smtClean="0">
                <a:solidFill>
                  <a:srgbClr val="FF0000"/>
                </a:solidFill>
                <a:latin typeface="仿宋" panose="02010609060101010101" pitchFamily="49" charset="-122"/>
                <a:ea typeface="仿宋" panose="02010609060101010101" pitchFamily="49" charset="-122"/>
              </a:rPr>
              <a:t>物质、遇水放出易燃气体的物质</a:t>
            </a:r>
            <a:endParaRPr lang="en-US" altLang="zh-CN" sz="1600" b="1" dirty="0" smtClean="0">
              <a:solidFill>
                <a:srgbClr val="FF000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smtClean="0">
                <a:solidFill>
                  <a:srgbClr val="002060"/>
                </a:solidFill>
                <a:latin typeface="仿宋" panose="02010609060101010101" pitchFamily="49" charset="-122"/>
                <a:ea typeface="仿宋" panose="02010609060101010101" pitchFamily="49" charset="-122"/>
              </a:rPr>
              <a:t>第五类 </a:t>
            </a:r>
            <a:r>
              <a:rPr lang="zh-CN" altLang="en-US" sz="1600" b="1" dirty="0" smtClean="0">
                <a:solidFill>
                  <a:srgbClr val="FF0000"/>
                </a:solidFill>
                <a:latin typeface="仿宋" panose="02010609060101010101" pitchFamily="49" charset="-122"/>
                <a:ea typeface="仿宋" panose="02010609060101010101" pitchFamily="49" charset="-122"/>
              </a:rPr>
              <a:t>氧化性物质和有机类过氧化物</a:t>
            </a:r>
            <a:endParaRPr lang="en-US" altLang="zh-CN" sz="1600" b="1" dirty="0" smtClean="0">
              <a:solidFill>
                <a:srgbClr val="FF000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smtClean="0">
                <a:solidFill>
                  <a:srgbClr val="002060"/>
                </a:solidFill>
                <a:latin typeface="仿宋" panose="02010609060101010101" pitchFamily="49" charset="-122"/>
                <a:ea typeface="仿宋" panose="02010609060101010101" pitchFamily="49" charset="-122"/>
              </a:rPr>
              <a:t>第六类 </a:t>
            </a:r>
            <a:r>
              <a:rPr lang="zh-CN" altLang="en-US" sz="1600" b="1" dirty="0" smtClean="0">
                <a:solidFill>
                  <a:srgbClr val="FF0000"/>
                </a:solidFill>
                <a:latin typeface="仿宋" panose="02010609060101010101" pitchFamily="49" charset="-122"/>
                <a:ea typeface="仿宋" panose="02010609060101010101" pitchFamily="49" charset="-122"/>
              </a:rPr>
              <a:t>毒性物质和感染性物质</a:t>
            </a:r>
            <a:endParaRPr lang="en-US" altLang="zh-CN" sz="1600" b="1" dirty="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smtClean="0">
                <a:solidFill>
                  <a:srgbClr val="002060"/>
                </a:solidFill>
                <a:latin typeface="仿宋" panose="02010609060101010101" pitchFamily="49" charset="-122"/>
                <a:ea typeface="仿宋" panose="02010609060101010101" pitchFamily="49" charset="-122"/>
              </a:rPr>
              <a:t>第七类 </a:t>
            </a:r>
            <a:r>
              <a:rPr lang="zh-CN" altLang="en-US" sz="1600" b="1" dirty="0" smtClean="0">
                <a:solidFill>
                  <a:srgbClr val="FF0000"/>
                </a:solidFill>
                <a:latin typeface="仿宋" panose="02010609060101010101" pitchFamily="49" charset="-122"/>
                <a:ea typeface="仿宋" panose="02010609060101010101" pitchFamily="49" charset="-122"/>
              </a:rPr>
              <a:t>放射性物品</a:t>
            </a:r>
            <a:endParaRPr lang="en-US" altLang="zh-CN" sz="1600" b="1" dirty="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smtClean="0">
                <a:solidFill>
                  <a:srgbClr val="002060"/>
                </a:solidFill>
                <a:latin typeface="仿宋" panose="02010609060101010101" pitchFamily="49" charset="-122"/>
                <a:ea typeface="仿宋" panose="02010609060101010101" pitchFamily="49" charset="-122"/>
              </a:rPr>
              <a:t>第八类 </a:t>
            </a:r>
            <a:r>
              <a:rPr lang="zh-CN" altLang="en-US" sz="1600" b="1" dirty="0" smtClean="0">
                <a:solidFill>
                  <a:srgbClr val="FF0000"/>
                </a:solidFill>
                <a:latin typeface="仿宋" panose="02010609060101010101" pitchFamily="49" charset="-122"/>
                <a:ea typeface="仿宋" panose="02010609060101010101" pitchFamily="49" charset="-122"/>
              </a:rPr>
              <a:t>腐蚀品</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a:solidFill>
                  <a:srgbClr val="002060"/>
                </a:solidFill>
                <a:latin typeface="仿宋" panose="02010609060101010101" pitchFamily="49" charset="-122"/>
                <a:ea typeface="仿宋" panose="02010609060101010101" pitchFamily="49" charset="-122"/>
              </a:rPr>
              <a:t>第九</a:t>
            </a:r>
            <a:r>
              <a:rPr lang="zh-CN" altLang="en-US" sz="1600" b="1" dirty="0" smtClean="0">
                <a:solidFill>
                  <a:srgbClr val="002060"/>
                </a:solidFill>
                <a:latin typeface="仿宋" panose="02010609060101010101" pitchFamily="49" charset="-122"/>
                <a:ea typeface="仿宋" panose="02010609060101010101" pitchFamily="49" charset="-122"/>
              </a:rPr>
              <a:t>类 </a:t>
            </a:r>
            <a:r>
              <a:rPr lang="zh-CN" altLang="en-US" sz="1600" b="1" dirty="0" smtClean="0">
                <a:solidFill>
                  <a:srgbClr val="FF0000"/>
                </a:solidFill>
                <a:latin typeface="仿宋" panose="02010609060101010101" pitchFamily="49" charset="-122"/>
                <a:ea typeface="仿宋" panose="02010609060101010101" pitchFamily="49" charset="-122"/>
              </a:rPr>
              <a:t>杂项危险物质和物品</a:t>
            </a:r>
            <a:endParaRPr lang="en-US" altLang="zh-CN" sz="1600" b="1" dirty="0" smtClean="0">
              <a:solidFill>
                <a:srgbClr val="FF0000"/>
              </a:solidFill>
              <a:latin typeface="仿宋" panose="02010609060101010101" pitchFamily="49" charset="-122"/>
              <a:ea typeface="仿宋" panose="02010609060101010101" pitchFamily="49" charset="-122"/>
            </a:endParaRPr>
          </a:p>
          <a:p>
            <a:pPr indent="252000">
              <a:lnSpc>
                <a:spcPct val="130000"/>
              </a:lnSpc>
              <a:spcBef>
                <a:spcPts val="0"/>
              </a:spcBef>
            </a:pPr>
            <a:endParaRPr lang="en-US" altLang="zh-CN" sz="1600" b="1" dirty="0">
              <a:solidFill>
                <a:srgbClr val="FF000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en-US" altLang="zh-CN" sz="1600" b="1" dirty="0" smtClean="0">
                <a:solidFill>
                  <a:srgbClr val="FF0000"/>
                </a:solidFill>
                <a:latin typeface="仿宋" panose="02010609060101010101" pitchFamily="49" charset="-122"/>
                <a:ea typeface="仿宋" panose="02010609060101010101" pitchFamily="49" charset="-122"/>
              </a:rPr>
              <a:t>GB13690-1992 </a:t>
            </a:r>
            <a:r>
              <a:rPr lang="zh-CN" altLang="en-US" sz="1600" b="1" dirty="0" smtClean="0">
                <a:solidFill>
                  <a:srgbClr val="002060"/>
                </a:solidFill>
                <a:latin typeface="仿宋" panose="02010609060101010101" pitchFamily="49" charset="-122"/>
                <a:ea typeface="仿宋" panose="02010609060101010101" pitchFamily="49" charset="-122"/>
              </a:rPr>
              <a:t>危险化学品分类标识（</a:t>
            </a:r>
            <a:r>
              <a:rPr lang="zh-CN" altLang="en-US" sz="1600" b="1" dirty="0" smtClean="0">
                <a:solidFill>
                  <a:srgbClr val="FF0000"/>
                </a:solidFill>
                <a:latin typeface="仿宋" panose="02010609060101010101" pitchFamily="49" charset="-122"/>
                <a:ea typeface="仿宋" panose="02010609060101010101" pitchFamily="49" charset="-122"/>
              </a:rPr>
              <a:t>被替代</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en-US" altLang="zh-CN" sz="1600" b="1" dirty="0" smtClean="0">
                <a:solidFill>
                  <a:srgbClr val="FF0000"/>
                </a:solidFill>
                <a:latin typeface="仿宋" panose="02010609060101010101" pitchFamily="49" charset="-122"/>
                <a:ea typeface="仿宋" panose="02010609060101010101" pitchFamily="49" charset="-122"/>
              </a:rPr>
              <a:t>GB13690-2009 </a:t>
            </a:r>
            <a:r>
              <a:rPr lang="zh-CN" altLang="en-US" sz="1600" b="1" dirty="0">
                <a:solidFill>
                  <a:srgbClr val="002060"/>
                </a:solidFill>
                <a:latin typeface="仿宋" panose="02010609060101010101" pitchFamily="49" charset="-122"/>
                <a:ea typeface="仿宋" panose="02010609060101010101" pitchFamily="49" charset="-122"/>
              </a:rPr>
              <a:t>化学品分类和危险性公示 通则</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endParaRPr lang="en-US" altLang="zh-CN" sz="1600" b="1" dirty="0">
              <a:solidFill>
                <a:srgbClr val="FF000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三</a:t>
            </a:r>
            <a:r>
              <a:rPr lang="zh-CN" altLang="en-US" sz="2200" b="1" dirty="0" smtClean="0">
                <a:solidFill>
                  <a:srgbClr val="002060"/>
                </a:solidFill>
                <a:latin typeface="黑体" panose="02010609060101010101" pitchFamily="49" charset="-122"/>
                <a:ea typeface="黑体" panose="02010609060101010101" pitchFamily="49" charset="-122"/>
              </a:rPr>
              <a:t>、危化品</a:t>
            </a:r>
            <a:r>
              <a:rPr lang="zh-CN" altLang="en-US" sz="2200" b="1" dirty="0">
                <a:solidFill>
                  <a:srgbClr val="002060"/>
                </a:solidFill>
                <a:latin typeface="黑体" panose="02010609060101010101" pitchFamily="49" charset="-122"/>
                <a:ea typeface="黑体" panose="02010609060101010101" pitchFamily="49" charset="-122"/>
              </a:rPr>
              <a:t>的危险特性与</a:t>
            </a:r>
            <a:r>
              <a:rPr lang="zh-CN" altLang="en-US" sz="2200" b="1" dirty="0" smtClean="0">
                <a:solidFill>
                  <a:srgbClr val="002060"/>
                </a:solidFill>
                <a:latin typeface="黑体" panose="02010609060101010101" pitchFamily="49" charset="-122"/>
                <a:ea typeface="黑体" panose="02010609060101010101" pitchFamily="49" charset="-122"/>
              </a:rPr>
              <a:t>分类┃</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a:solidFill>
                  <a:srgbClr val="FF0000"/>
                </a:solidFill>
                <a:latin typeface="楷体" panose="02010609060101010101" pitchFamily="49" charset="-122"/>
                <a:ea typeface="楷体" panose="02010609060101010101" pitchFamily="49" charset="-122"/>
              </a:rPr>
              <a:t>危险危害辨识</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17"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8544" y="1358962"/>
            <a:ext cx="3747938" cy="39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组合 20"/>
          <p:cNvGrpSpPr/>
          <p:nvPr/>
        </p:nvGrpSpPr>
        <p:grpSpPr>
          <a:xfrm>
            <a:off x="7780325" y="1484784"/>
            <a:ext cx="3384376" cy="4283536"/>
            <a:chOff x="8400256" y="2348880"/>
            <a:chExt cx="3384376" cy="4283536"/>
          </a:xfrm>
          <a:noFill/>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426" y="2348880"/>
              <a:ext cx="1054198" cy="1052736"/>
            </a:xfrm>
            <a:prstGeom prst="rect">
              <a:avLst/>
            </a:prstGeom>
            <a:grpFill/>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6851" y="2348880"/>
              <a:ext cx="1055060" cy="1056525"/>
            </a:xfrm>
            <a:prstGeom prst="rect">
              <a:avLst/>
            </a:prstGeom>
            <a:grpFill/>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0256" y="2348880"/>
              <a:ext cx="1051276" cy="1052736"/>
            </a:xfrm>
            <a:prstGeom prst="rect">
              <a:avLst/>
            </a:prstGeom>
            <a:grpFill/>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2384" y="3791876"/>
              <a:ext cx="1052736" cy="1052736"/>
            </a:xfrm>
            <a:prstGeom prst="rect">
              <a:avLst/>
            </a:prstGeom>
            <a:grpFill/>
          </p:spPr>
        </p:pic>
        <p:pic>
          <p:nvPicPr>
            <p:cNvPr id="26" name="图片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0256" y="3789040"/>
              <a:ext cx="1059654" cy="1059654"/>
            </a:xfrm>
            <a:prstGeom prst="rect">
              <a:avLst/>
            </a:prstGeom>
            <a:grpFill/>
          </p:spPr>
        </p:pic>
        <p:pic>
          <p:nvPicPr>
            <p:cNvPr id="27" name="图片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33356" y="3789040"/>
              <a:ext cx="1051276" cy="1052736"/>
            </a:xfrm>
            <a:prstGeom prst="rect">
              <a:avLst/>
            </a:prstGeom>
            <a:grpFill/>
          </p:spPr>
        </p:pic>
        <p:pic>
          <p:nvPicPr>
            <p:cNvPr id="28" name="图片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33083" y="5223635"/>
              <a:ext cx="1052949" cy="1051489"/>
            </a:xfrm>
            <a:prstGeom prst="rect">
              <a:avLst/>
            </a:prstGeom>
            <a:grpFill/>
          </p:spPr>
        </p:pic>
        <p:pic>
          <p:nvPicPr>
            <p:cNvPr id="29" name="图片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95548" y="5239607"/>
              <a:ext cx="1036956" cy="1035518"/>
            </a:xfrm>
            <a:prstGeom prst="rect">
              <a:avLst/>
            </a:prstGeom>
            <a:grpFill/>
          </p:spPr>
        </p:pic>
        <p:pic>
          <p:nvPicPr>
            <p:cNvPr id="30" name="图片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04513" y="5239607"/>
              <a:ext cx="1035518" cy="1035518"/>
            </a:xfrm>
            <a:prstGeom prst="rect">
              <a:avLst/>
            </a:prstGeom>
            <a:grpFill/>
          </p:spPr>
        </p:pic>
        <p:sp>
          <p:nvSpPr>
            <p:cNvPr id="31" name="内容占位符 2"/>
            <p:cNvSpPr txBox="1">
              <a:spLocks/>
            </p:cNvSpPr>
            <p:nvPr/>
          </p:nvSpPr>
          <p:spPr>
            <a:xfrm>
              <a:off x="8616280" y="3358573"/>
              <a:ext cx="2952328" cy="415684"/>
            </a:xfrm>
            <a:prstGeom prst="rect">
              <a:avLst/>
            </a:prstGeom>
            <a:grp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zh-CN" altLang="en-US" sz="1400" dirty="0">
                  <a:solidFill>
                    <a:srgbClr val="002060"/>
                  </a:solidFill>
                  <a:latin typeface="仿宋" panose="02010609060101010101" pitchFamily="49" charset="-122"/>
                  <a:ea typeface="仿宋" panose="02010609060101010101" pitchFamily="49" charset="-122"/>
                </a:rPr>
                <a:t>易燃</a:t>
              </a:r>
              <a:r>
                <a:rPr lang="zh-CN" altLang="en-US" sz="1400" dirty="0" smtClean="0">
                  <a:solidFill>
                    <a:srgbClr val="002060"/>
                  </a:solidFill>
                  <a:latin typeface="仿宋" panose="02010609060101010101" pitchFamily="49" charset="-122"/>
                  <a:ea typeface="仿宋" panose="02010609060101010101" pitchFamily="49" charset="-122"/>
                </a:rPr>
                <a:t>物      氧化性       爆炸物</a:t>
              </a:r>
              <a:endParaRPr lang="zh-CN" altLang="zh-CN" sz="1400" dirty="0">
                <a:solidFill>
                  <a:srgbClr val="002060"/>
                </a:solidFill>
                <a:latin typeface="仿宋" panose="02010609060101010101" pitchFamily="49" charset="-122"/>
                <a:ea typeface="仿宋" panose="02010609060101010101" pitchFamily="49" charset="-122"/>
              </a:endParaRPr>
            </a:p>
          </p:txBody>
        </p:sp>
        <p:sp>
          <p:nvSpPr>
            <p:cNvPr id="32" name="内容占位符 2"/>
            <p:cNvSpPr txBox="1">
              <a:spLocks/>
            </p:cNvSpPr>
            <p:nvPr/>
          </p:nvSpPr>
          <p:spPr>
            <a:xfrm>
              <a:off x="8616280" y="4785808"/>
              <a:ext cx="3066472" cy="415684"/>
            </a:xfrm>
            <a:prstGeom prst="rect">
              <a:avLst/>
            </a:prstGeom>
            <a:grp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zh-CN" altLang="en-US" sz="1400" dirty="0" smtClean="0">
                  <a:solidFill>
                    <a:srgbClr val="002060"/>
                  </a:solidFill>
                  <a:latin typeface="仿宋" panose="02010609060101010101" pitchFamily="49" charset="-122"/>
                  <a:ea typeface="仿宋" panose="02010609060101010101" pitchFamily="49" charset="-122"/>
                </a:rPr>
                <a:t>腐蚀性       高压物       有毒物</a:t>
              </a:r>
              <a:endParaRPr lang="zh-CN" altLang="zh-CN" sz="1400" dirty="0">
                <a:solidFill>
                  <a:srgbClr val="002060"/>
                </a:solidFill>
                <a:latin typeface="仿宋" panose="02010609060101010101" pitchFamily="49" charset="-122"/>
                <a:ea typeface="仿宋" panose="02010609060101010101" pitchFamily="49" charset="-122"/>
              </a:endParaRPr>
            </a:p>
          </p:txBody>
        </p:sp>
        <p:sp>
          <p:nvSpPr>
            <p:cNvPr id="33" name="内容占位符 2"/>
            <p:cNvSpPr txBox="1">
              <a:spLocks/>
            </p:cNvSpPr>
            <p:nvPr/>
          </p:nvSpPr>
          <p:spPr>
            <a:xfrm>
              <a:off x="8616279" y="6216732"/>
              <a:ext cx="3141061" cy="415684"/>
            </a:xfrm>
            <a:prstGeom prst="rect">
              <a:avLst/>
            </a:prstGeom>
            <a:grp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zh-CN" altLang="en-US" sz="1400" dirty="0" smtClean="0">
                  <a:solidFill>
                    <a:srgbClr val="002060"/>
                  </a:solidFill>
                  <a:latin typeface="仿宋" panose="02010609060101010101" pitchFamily="49" charset="-122"/>
                  <a:ea typeface="仿宋" panose="02010609060101010101" pitchFamily="49" charset="-122"/>
                </a:rPr>
                <a:t>刺激性      环境危害    健康危害</a:t>
              </a:r>
              <a:endParaRPr lang="zh-CN" altLang="zh-CN" sz="1400" dirty="0">
                <a:solidFill>
                  <a:srgbClr val="002060"/>
                </a:solidFill>
                <a:latin typeface="仿宋" panose="02010609060101010101" pitchFamily="49" charset="-122"/>
                <a:ea typeface="仿宋" panose="02010609060101010101" pitchFamily="49" charset="-122"/>
              </a:endParaRPr>
            </a:p>
          </p:txBody>
        </p:sp>
      </p:grpSp>
    </p:spTree>
    <p:extLst>
      <p:ext uri="{BB962C8B-B14F-4D97-AF65-F5344CB8AC3E}">
        <p14:creationId xmlns:p14="http://schemas.microsoft.com/office/powerpoint/2010/main" val="211928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xEl>
                                              <p:pRg st="13" end="13"/>
                                            </p:txEl>
                                          </p:spTgt>
                                        </p:tgtEl>
                                        <p:attrNameLst>
                                          <p:attrName>style.visibility</p:attrName>
                                        </p:attrNameLst>
                                      </p:cBhvr>
                                      <p:to>
                                        <p:strVal val="visible"/>
                                      </p:to>
                                    </p:set>
                                    <p:animEffect transition="in" filter="wipe(left)">
                                      <p:cBhvr>
                                        <p:cTn id="7" dur="500"/>
                                        <p:tgtEl>
                                          <p:spTgt spid="18">
                                            <p:txEl>
                                              <p:pRg st="13" end="13"/>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xEl>
                                              <p:pRg st="14" end="14"/>
                                            </p:txEl>
                                          </p:spTgt>
                                        </p:tgtEl>
                                        <p:attrNameLst>
                                          <p:attrName>style.visibility</p:attrName>
                                        </p:attrNameLst>
                                      </p:cBhvr>
                                      <p:to>
                                        <p:strVal val="visible"/>
                                      </p:to>
                                    </p:set>
                                    <p:animEffect transition="in" filter="wipe(left)">
                                      <p:cBhvr>
                                        <p:cTn id="16" dur="500"/>
                                        <p:tgtEl>
                                          <p:spTgt spid="18">
                                            <p:txEl>
                                              <p:pRg st="14" end="14"/>
                                            </p:txEl>
                                          </p:spTgt>
                                        </p:tgtEl>
                                      </p:cBhvr>
                                    </p:animEffect>
                                  </p:childTnLst>
                                </p:cTn>
                              </p:par>
                              <p:par>
                                <p:cTn id="17" presetID="10" presetClass="exit" presetSubtype="0" fill="hold" nodeType="with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441159" cy="5760640"/>
          </a:xfrm>
        </p:spPr>
        <p:txBody>
          <a:bodyPr>
            <a:normAutofit/>
          </a:bodyPr>
          <a:lstStyle/>
          <a:p>
            <a:pPr>
              <a:lnSpc>
                <a:spcPct val="130000"/>
              </a:lnSpc>
              <a:spcBef>
                <a:spcPts val="0"/>
              </a:spcBef>
              <a:buFont typeface="Wingdings" panose="05000000000000000000" pitchFamily="2" charset="2"/>
              <a:buChar char="p"/>
            </a:pPr>
            <a:r>
              <a:rPr lang="zh-CN" altLang="en-US" sz="1600" b="1" dirty="0" smtClean="0">
                <a:solidFill>
                  <a:srgbClr val="FF0000"/>
                </a:solidFill>
                <a:latin typeface="Times New Roman" panose="02020603050405020304" pitchFamily="18" charset="0"/>
                <a:ea typeface="黑体" pitchFamily="2" charset="-122"/>
                <a:cs typeface="Times New Roman" panose="02020603050405020304" pitchFamily="18" charset="0"/>
              </a:rPr>
              <a:t>可燃性化学品</a:t>
            </a:r>
            <a:endParaRPr lang="en-US" altLang="zh-CN" sz="1600" b="1" dirty="0" smtClean="0">
              <a:solidFill>
                <a:srgbClr val="FF000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强</a:t>
            </a:r>
            <a:r>
              <a:rPr lang="zh-CN" altLang="en-US" sz="1600" b="1" dirty="0">
                <a:solidFill>
                  <a:srgbClr val="FF0000"/>
                </a:solidFill>
                <a:latin typeface="仿宋" panose="02010609060101010101" pitchFamily="49" charset="-122"/>
                <a:ea typeface="仿宋" panose="02010609060101010101" pitchFamily="49" charset="-122"/>
              </a:rPr>
              <a:t>氧</a:t>
            </a:r>
            <a:r>
              <a:rPr lang="zh-CN" altLang="en-US" sz="1600" b="1" dirty="0" smtClean="0">
                <a:solidFill>
                  <a:srgbClr val="FF0000"/>
                </a:solidFill>
                <a:latin typeface="仿宋" panose="02010609060101010101" pitchFamily="49" charset="-122"/>
                <a:ea typeface="仿宋" panose="02010609060101010101" pitchFamily="49" charset="-122"/>
              </a:rPr>
              <a:t>化性</a:t>
            </a:r>
            <a:r>
              <a:rPr lang="zh-CN" altLang="en-US" sz="1600" b="1" dirty="0">
                <a:solidFill>
                  <a:srgbClr val="FF0000"/>
                </a:solidFill>
                <a:latin typeface="仿宋" panose="02010609060101010101" pitchFamily="49" charset="-122"/>
                <a:ea typeface="仿宋" panose="02010609060101010101" pitchFamily="49" charset="-122"/>
              </a:rPr>
              <a:t>化学品</a:t>
            </a:r>
            <a:r>
              <a:rPr lang="zh-CN" altLang="en-US" sz="1600" b="1" dirty="0" smtClean="0">
                <a:solidFill>
                  <a:srgbClr val="002060"/>
                </a:solidFill>
                <a:latin typeface="仿宋" panose="02010609060101010101" pitchFamily="49" charset="-122"/>
                <a:ea typeface="仿宋" panose="02010609060101010101" pitchFamily="49" charset="-122"/>
              </a:rPr>
              <a:t>（爆炸、火灾）</a:t>
            </a:r>
            <a:endParaRPr lang="en-US" altLang="zh-CN" sz="1600" b="1" dirty="0" smtClean="0">
              <a:solidFill>
                <a:srgbClr val="FF0000"/>
              </a:solidFill>
              <a:latin typeface="仿宋" panose="02010609060101010101" pitchFamily="49" charset="-122"/>
              <a:ea typeface="仿宋" panose="02010609060101010101" pitchFamily="49" charset="-122"/>
            </a:endParaRPr>
          </a:p>
          <a:p>
            <a:pPr indent="0">
              <a:lnSpc>
                <a:spcPct val="13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    因</a:t>
            </a:r>
            <a:r>
              <a:rPr lang="zh-CN" altLang="en-US" sz="1600" b="1" dirty="0">
                <a:solidFill>
                  <a:srgbClr val="002060"/>
                </a:solidFill>
                <a:latin typeface="仿宋" panose="02010609060101010101" pitchFamily="49" charset="-122"/>
                <a:ea typeface="仿宋" panose="02010609060101010101" pitchFamily="49" charset="-122"/>
              </a:rPr>
              <a:t>撞击、加热而</a:t>
            </a:r>
            <a:r>
              <a:rPr lang="zh-CN" altLang="en-US" sz="1600" b="1" dirty="0" smtClean="0">
                <a:solidFill>
                  <a:srgbClr val="002060"/>
                </a:solidFill>
                <a:latin typeface="仿宋" panose="02010609060101010101" pitchFamily="49" charset="-122"/>
                <a:ea typeface="仿宋" panose="02010609060101010101" pitchFamily="49" charset="-122"/>
              </a:rPr>
              <a:t>爆炸，易引发燃烧、火灾、爆炸事故。</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smtClean="0">
                <a:solidFill>
                  <a:srgbClr val="FF0000"/>
                </a:solidFill>
                <a:latin typeface="仿宋" panose="02010609060101010101" pitchFamily="49" charset="-122"/>
                <a:ea typeface="仿宋" panose="02010609060101010101" pitchFamily="49" charset="-122"/>
              </a:rPr>
              <a:t>氯酸</a:t>
            </a:r>
            <a:r>
              <a:rPr lang="zh-CN" altLang="en-US" sz="1600" b="1" dirty="0">
                <a:solidFill>
                  <a:srgbClr val="FF0000"/>
                </a:solidFill>
                <a:latin typeface="仿宋" panose="02010609060101010101" pitchFamily="49" charset="-122"/>
                <a:ea typeface="仿宋" panose="02010609060101010101" pitchFamily="49" charset="-122"/>
              </a:rPr>
              <a:t>盐</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高氯酸盐</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无机过氧化物</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有机过氧化物</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硝酸盐</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高锰酸盐</a:t>
            </a:r>
            <a:r>
              <a:rPr lang="zh-CN" altLang="en-US" sz="1600" b="1" dirty="0" smtClean="0">
                <a:solidFill>
                  <a:srgbClr val="002060"/>
                </a:solidFill>
                <a:latin typeface="仿宋" panose="02010609060101010101" pitchFamily="49" charset="-122"/>
                <a:ea typeface="仿宋" panose="02010609060101010101" pitchFamily="49" charset="-122"/>
              </a:rPr>
              <a:t>等</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0">
              <a:lnSpc>
                <a:spcPct val="130000"/>
              </a:lnSpc>
              <a:spcBef>
                <a:spcPts val="0"/>
              </a:spcBef>
              <a:buNone/>
            </a:pP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285750">
              <a:lnSpc>
                <a:spcPct val="130000"/>
              </a:lnSpc>
              <a:spcBef>
                <a:spcPts val="0"/>
              </a:spcBef>
              <a:buFont typeface="Wingdings"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使用时注意</a:t>
            </a:r>
            <a:endParaRPr lang="en-US" altLang="zh-CN" sz="1600" b="1" dirty="0">
              <a:solidFill>
                <a:srgbClr val="FF0000"/>
              </a:solidFill>
              <a:latin typeface="仿宋" panose="02010609060101010101" pitchFamily="49" charset="-122"/>
              <a:ea typeface="仿宋" panose="02010609060101010101" pitchFamily="49" charset="-122"/>
            </a:endParaRPr>
          </a:p>
          <a:p>
            <a:pPr indent="0">
              <a:lnSpc>
                <a:spcPct val="13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1</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与还原性</a:t>
            </a:r>
            <a:r>
              <a:rPr lang="zh-CN" altLang="en-US" sz="1600" b="1" dirty="0">
                <a:solidFill>
                  <a:srgbClr val="FF0000"/>
                </a:solidFill>
                <a:latin typeface="仿宋" panose="02010609060101010101" pitchFamily="49" charset="-122"/>
                <a:ea typeface="仿宋" panose="02010609060101010101" pitchFamily="49" charset="-122"/>
              </a:rPr>
              <a:t>化学品</a:t>
            </a:r>
            <a:r>
              <a:rPr lang="zh-CN" altLang="en-US" sz="1600" b="1" dirty="0" smtClean="0">
                <a:solidFill>
                  <a:srgbClr val="FF0000"/>
                </a:solidFill>
                <a:latin typeface="仿宋" panose="02010609060101010101" pitchFamily="49" charset="-122"/>
                <a:ea typeface="仿宋" panose="02010609060101010101" pitchFamily="49" charset="-122"/>
              </a:rPr>
              <a:t>或</a:t>
            </a:r>
            <a:r>
              <a:rPr lang="zh-CN" altLang="en-US" sz="1600" b="1" dirty="0">
                <a:solidFill>
                  <a:srgbClr val="FF0000"/>
                </a:solidFill>
                <a:latin typeface="仿宋" panose="02010609060101010101" pitchFamily="49" charset="-122"/>
                <a:ea typeface="仿宋" panose="02010609060101010101" pitchFamily="49" charset="-122"/>
              </a:rPr>
              <a:t>有机物混合</a:t>
            </a:r>
            <a:r>
              <a:rPr lang="zh-CN" altLang="en-US" sz="1600" b="1" dirty="0" smtClean="0">
                <a:solidFill>
                  <a:srgbClr val="002060"/>
                </a:solidFill>
                <a:latin typeface="仿宋" panose="02010609060101010101" pitchFamily="49" charset="-122"/>
                <a:ea typeface="仿宋" panose="02010609060101010101" pitchFamily="49" charset="-122"/>
              </a:rPr>
              <a:t>，发生</a:t>
            </a:r>
            <a:r>
              <a:rPr lang="zh-CN" altLang="en-US" sz="1600" b="1" dirty="0">
                <a:solidFill>
                  <a:srgbClr val="002060"/>
                </a:solidFill>
                <a:latin typeface="仿宋" panose="02010609060101010101" pitchFamily="49" charset="-122"/>
                <a:ea typeface="仿宋" panose="02010609060101010101" pitchFamily="49" charset="-122"/>
              </a:rPr>
              <a:t>氧化放热反应而引燃。</a:t>
            </a:r>
            <a:r>
              <a:rPr lang="zh-CN" altLang="en-US" sz="1600" b="1" dirty="0" smtClean="0">
                <a:solidFill>
                  <a:srgbClr val="002060"/>
                </a:solidFill>
                <a:latin typeface="仿宋" panose="02010609060101010101" pitchFamily="49" charset="-122"/>
                <a:ea typeface="仿宋" panose="02010609060101010101" pitchFamily="49" charset="-122"/>
              </a:rPr>
              <a:t>如浓</a:t>
            </a:r>
            <a:r>
              <a:rPr lang="zh-CN" altLang="en-US" sz="1600" b="1" dirty="0">
                <a:solidFill>
                  <a:srgbClr val="002060"/>
                </a:solidFill>
                <a:latin typeface="仿宋" panose="02010609060101010101" pitchFamily="49" charset="-122"/>
                <a:ea typeface="仿宋" panose="02010609060101010101" pitchFamily="49" charset="-122"/>
              </a:rPr>
              <a:t>的</a:t>
            </a:r>
            <a:r>
              <a:rPr lang="zh-CN" altLang="en-US" sz="1600" b="1" dirty="0" smtClean="0">
                <a:solidFill>
                  <a:srgbClr val="FF0000"/>
                </a:solidFill>
                <a:latin typeface="仿宋" panose="02010609060101010101" pitchFamily="49" charset="-122"/>
                <a:ea typeface="仿宋" panose="02010609060101010101" pitchFamily="49" charset="-122"/>
              </a:rPr>
              <a:t>过氧化氢</a:t>
            </a:r>
            <a:r>
              <a:rPr lang="zh-CN" altLang="en-US" sz="1600" b="1" dirty="0" smtClean="0">
                <a:solidFill>
                  <a:srgbClr val="002060"/>
                </a:solidFill>
                <a:latin typeface="仿宋" panose="02010609060101010101" pitchFamily="49" charset="-122"/>
                <a:ea typeface="仿宋" panose="02010609060101010101" pitchFamily="49" charset="-122"/>
              </a:rPr>
              <a:t>与</a:t>
            </a:r>
            <a:r>
              <a:rPr lang="zh-CN" altLang="en-US" sz="1600" b="1" dirty="0" smtClean="0">
                <a:solidFill>
                  <a:srgbClr val="FF0000"/>
                </a:solidFill>
                <a:latin typeface="仿宋" panose="02010609060101010101" pitchFamily="49" charset="-122"/>
                <a:ea typeface="仿宋" panose="02010609060101010101" pitchFamily="49" charset="-122"/>
              </a:rPr>
              <a:t>二氧化锰</a:t>
            </a:r>
            <a:r>
              <a:rPr lang="zh-CN" altLang="en-US" sz="1600" b="1" dirty="0" smtClean="0">
                <a:solidFill>
                  <a:srgbClr val="002060"/>
                </a:solidFill>
                <a:latin typeface="仿宋" panose="02010609060101010101" pitchFamily="49" charset="-122"/>
                <a:ea typeface="仿宋" panose="02010609060101010101" pitchFamily="49" charset="-122"/>
              </a:rPr>
              <a:t>剧烈反应；</a:t>
            </a:r>
            <a:r>
              <a:rPr lang="zh-CN" altLang="en-US" sz="1600" b="1" dirty="0" smtClean="0">
                <a:solidFill>
                  <a:srgbClr val="FF0000"/>
                </a:solidFill>
                <a:latin typeface="仿宋" panose="02010609060101010101" pitchFamily="49" charset="-122"/>
                <a:ea typeface="仿宋" panose="02010609060101010101" pitchFamily="49" charset="-122"/>
              </a:rPr>
              <a:t>高猛酸钾</a:t>
            </a:r>
            <a:r>
              <a:rPr lang="zh-CN" altLang="en-US" sz="1600" b="1" dirty="0" smtClean="0">
                <a:solidFill>
                  <a:srgbClr val="002060"/>
                </a:solidFill>
                <a:latin typeface="仿宋" panose="02010609060101010101" pitchFamily="49" charset="-122"/>
                <a:ea typeface="仿宋" panose="02010609060101010101" pitchFamily="49" charset="-122"/>
              </a:rPr>
              <a:t>与</a:t>
            </a:r>
            <a:r>
              <a:rPr lang="zh-CN" altLang="en-US" sz="1600" b="1" dirty="0" smtClean="0">
                <a:solidFill>
                  <a:srgbClr val="FF0000"/>
                </a:solidFill>
                <a:latin typeface="仿宋" panose="02010609060101010101" pitchFamily="49" charset="-122"/>
                <a:ea typeface="仿宋" panose="02010609060101010101" pitchFamily="49" charset="-122"/>
              </a:rPr>
              <a:t>甘油</a:t>
            </a:r>
            <a:r>
              <a:rPr lang="zh-CN" altLang="en-US" sz="1600" b="1" dirty="0" smtClean="0">
                <a:solidFill>
                  <a:srgbClr val="002060"/>
                </a:solidFill>
                <a:latin typeface="仿宋" panose="02010609060101010101" pitchFamily="49" charset="-122"/>
                <a:ea typeface="仿宋" panose="02010609060101010101" pitchFamily="49" charset="-122"/>
              </a:rPr>
              <a:t>混合，野外生火的标配。</a:t>
            </a:r>
            <a:endParaRPr lang="zh-CN" altLang="en-US" sz="1600" b="1" dirty="0">
              <a:solidFill>
                <a:srgbClr val="002060"/>
              </a:solidFill>
              <a:latin typeface="仿宋" panose="02010609060101010101" pitchFamily="49" charset="-122"/>
              <a:ea typeface="仿宋" panose="02010609060101010101" pitchFamily="49" charset="-122"/>
            </a:endParaRP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2</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氯酸盐类</a:t>
            </a:r>
            <a:r>
              <a:rPr lang="zh-CN" altLang="en-US" sz="1600" b="1" dirty="0">
                <a:solidFill>
                  <a:srgbClr val="002060"/>
                </a:solidFill>
                <a:latin typeface="仿宋" panose="02010609060101010101" pitchFamily="49" charset="-122"/>
                <a:ea typeface="仿宋" panose="02010609060101010101" pitchFamily="49" charset="-122"/>
              </a:rPr>
              <a:t>物质</a:t>
            </a:r>
            <a:r>
              <a:rPr lang="zh-CN" altLang="en-US" sz="1600" b="1" dirty="0">
                <a:solidFill>
                  <a:srgbClr val="FF0000"/>
                </a:solidFill>
                <a:latin typeface="仿宋" panose="02010609060101010101" pitchFamily="49" charset="-122"/>
                <a:ea typeface="仿宋" panose="02010609060101010101" pitchFamily="49" charset="-122"/>
              </a:rPr>
              <a:t>与强酸</a:t>
            </a:r>
            <a:r>
              <a:rPr lang="zh-CN" altLang="en-US" sz="1600" b="1" dirty="0">
                <a:solidFill>
                  <a:srgbClr val="002060"/>
                </a:solidFill>
                <a:latin typeface="仿宋" panose="02010609060101010101" pitchFamily="49" charset="-122"/>
                <a:ea typeface="仿宋" panose="02010609060101010101" pitchFamily="49" charset="-122"/>
              </a:rPr>
              <a:t>作用</a:t>
            </a:r>
            <a:r>
              <a:rPr lang="zh-CN" altLang="en-US" sz="1600" b="1" dirty="0" smtClean="0">
                <a:solidFill>
                  <a:srgbClr val="002060"/>
                </a:solidFill>
                <a:latin typeface="仿宋" panose="02010609060101010101" pitchFamily="49" charset="-122"/>
                <a:ea typeface="仿宋" panose="02010609060101010101" pitchFamily="49" charset="-122"/>
              </a:rPr>
              <a:t>，产生</a:t>
            </a:r>
            <a:r>
              <a:rPr lang="zh-CN" altLang="en-US" sz="1600" b="1" dirty="0">
                <a:solidFill>
                  <a:srgbClr val="FF0000"/>
                </a:solidFill>
                <a:latin typeface="仿宋" panose="02010609060101010101" pitchFamily="49" charset="-122"/>
                <a:ea typeface="仿宋" panose="02010609060101010101" pitchFamily="49" charset="-122"/>
              </a:rPr>
              <a:t>二氧化氯</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高锰酸钾与强酸</a:t>
            </a:r>
            <a:r>
              <a:rPr lang="zh-CN" altLang="en-US" sz="1600" b="1" dirty="0">
                <a:solidFill>
                  <a:srgbClr val="002060"/>
                </a:solidFill>
                <a:latin typeface="仿宋" panose="02010609060101010101" pitchFamily="49" charset="-122"/>
                <a:ea typeface="仿宋" panose="02010609060101010101" pitchFamily="49" charset="-122"/>
              </a:rPr>
              <a:t>作用，产生</a:t>
            </a:r>
            <a:r>
              <a:rPr lang="zh-CN" altLang="en-US" sz="1600" b="1" dirty="0">
                <a:solidFill>
                  <a:srgbClr val="FF0000"/>
                </a:solidFill>
                <a:latin typeface="仿宋" panose="02010609060101010101" pitchFamily="49" charset="-122"/>
                <a:ea typeface="仿宋" panose="02010609060101010101" pitchFamily="49" charset="-122"/>
              </a:rPr>
              <a:t>臭氧</a:t>
            </a:r>
            <a:r>
              <a:rPr lang="zh-CN" altLang="en-US" sz="1600" b="1" dirty="0">
                <a:solidFill>
                  <a:srgbClr val="002060"/>
                </a:solidFill>
                <a:latin typeface="仿宋" panose="02010609060101010101" pitchFamily="49" charset="-122"/>
                <a:ea typeface="仿宋" panose="02010609060101010101" pitchFamily="49" charset="-122"/>
              </a:rPr>
              <a:t>，可能引起</a:t>
            </a:r>
            <a:r>
              <a:rPr lang="zh-CN" altLang="en-US" sz="1600" b="1" dirty="0">
                <a:solidFill>
                  <a:srgbClr val="FF0000"/>
                </a:solidFill>
                <a:latin typeface="仿宋" panose="02010609060101010101" pitchFamily="49" charset="-122"/>
                <a:ea typeface="仿宋" panose="02010609060101010101" pitchFamily="49" charset="-122"/>
              </a:rPr>
              <a:t>爆炸</a:t>
            </a:r>
            <a:r>
              <a:rPr lang="zh-CN" altLang="en-US" sz="1600" b="1" dirty="0">
                <a:solidFill>
                  <a:srgbClr val="002060"/>
                </a:solidFill>
                <a:latin typeface="仿宋" panose="02010609060101010101" pitchFamily="49" charset="-122"/>
                <a:ea typeface="仿宋" panose="02010609060101010101" pitchFamily="49" charset="-122"/>
              </a:rPr>
              <a:t>。</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3</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过氧化物与水</a:t>
            </a:r>
            <a:r>
              <a:rPr lang="zh-CN" altLang="en-US" sz="1600" b="1" dirty="0">
                <a:solidFill>
                  <a:srgbClr val="002060"/>
                </a:solidFill>
                <a:latin typeface="仿宋" panose="02010609060101010101" pitchFamily="49" charset="-122"/>
                <a:ea typeface="仿宋" panose="02010609060101010101" pitchFamily="49" charset="-122"/>
              </a:rPr>
              <a:t>作用，产生</a:t>
            </a:r>
            <a:r>
              <a:rPr lang="zh-CN" altLang="en-US" sz="1600" b="1" dirty="0">
                <a:solidFill>
                  <a:srgbClr val="FF0000"/>
                </a:solidFill>
                <a:latin typeface="仿宋" panose="02010609060101010101" pitchFamily="49" charset="-122"/>
                <a:ea typeface="仿宋" panose="02010609060101010101" pitchFamily="49" charset="-122"/>
              </a:rPr>
              <a:t>氧气；与酸</a:t>
            </a:r>
            <a:r>
              <a:rPr lang="zh-CN" altLang="en-US" sz="1600" b="1" dirty="0">
                <a:solidFill>
                  <a:srgbClr val="002060"/>
                </a:solidFill>
                <a:latin typeface="仿宋" panose="02010609060101010101" pitchFamily="49" charset="-122"/>
                <a:ea typeface="仿宋" panose="02010609060101010101" pitchFamily="49" charset="-122"/>
              </a:rPr>
              <a:t>作用，会产生</a:t>
            </a:r>
            <a:r>
              <a:rPr lang="zh-CN" altLang="en-US" sz="1600" b="1" dirty="0">
                <a:solidFill>
                  <a:srgbClr val="FF0000"/>
                </a:solidFill>
                <a:latin typeface="仿宋" panose="02010609060101010101" pitchFamily="49" charset="-122"/>
                <a:ea typeface="仿宋" panose="02010609060101010101" pitchFamily="49" charset="-122"/>
              </a:rPr>
              <a:t>过氧化氢</a:t>
            </a:r>
            <a:r>
              <a:rPr lang="zh-CN" altLang="en-US" sz="1600" b="1" dirty="0">
                <a:solidFill>
                  <a:srgbClr val="002060"/>
                </a:solidFill>
                <a:latin typeface="仿宋" panose="02010609060101010101" pitchFamily="49" charset="-122"/>
                <a:ea typeface="仿宋" panose="02010609060101010101" pitchFamily="49" charset="-122"/>
              </a:rPr>
              <a:t>，并</a:t>
            </a:r>
            <a:r>
              <a:rPr lang="zh-CN" altLang="en-US" sz="1600" b="1" dirty="0">
                <a:solidFill>
                  <a:srgbClr val="FF0000"/>
                </a:solidFill>
                <a:latin typeface="仿宋" panose="02010609060101010101" pitchFamily="49" charset="-122"/>
                <a:ea typeface="仿宋" panose="02010609060101010101" pitchFamily="49" charset="-122"/>
              </a:rPr>
              <a:t>放热</a:t>
            </a:r>
            <a:r>
              <a:rPr lang="zh-CN" altLang="en-US" sz="1600" b="1" dirty="0">
                <a:solidFill>
                  <a:srgbClr val="002060"/>
                </a:solidFill>
                <a:latin typeface="仿宋" panose="02010609060101010101" pitchFamily="49" charset="-122"/>
                <a:ea typeface="仿宋" panose="02010609060101010101" pitchFamily="49" charset="-122"/>
              </a:rPr>
              <a:t>，有时会引起</a:t>
            </a:r>
            <a:r>
              <a:rPr lang="zh-CN" altLang="en-US" sz="1600" b="1" dirty="0">
                <a:solidFill>
                  <a:srgbClr val="FF0000"/>
                </a:solidFill>
                <a:latin typeface="仿宋" panose="02010609060101010101" pitchFamily="49" charset="-122"/>
                <a:ea typeface="仿宋" panose="02010609060101010101" pitchFamily="49" charset="-122"/>
              </a:rPr>
              <a:t>燃烧</a:t>
            </a:r>
            <a:r>
              <a:rPr lang="zh-CN" altLang="en-US" sz="1600" b="1" dirty="0" smtClean="0">
                <a:solidFill>
                  <a:srgbClr val="002060"/>
                </a:solidFill>
                <a:latin typeface="仿宋" panose="02010609060101010101" pitchFamily="49" charset="-122"/>
                <a:ea typeface="仿宋" panose="02010609060101010101" pitchFamily="49" charset="-122"/>
              </a:rPr>
              <a:t>。</a:t>
            </a:r>
            <a:endParaRPr lang="zh-CN" altLang="en-US" sz="1600" b="1" dirty="0">
              <a:solidFill>
                <a:srgbClr val="002060"/>
              </a:solidFill>
              <a:latin typeface="仿宋" panose="02010609060101010101" pitchFamily="49" charset="-122"/>
              <a:ea typeface="仿宋" panose="02010609060101010101" pitchFamily="49" charset="-122"/>
            </a:endParaRP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4</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碱金属的过氧化物</a:t>
            </a:r>
            <a:r>
              <a:rPr lang="zh-CN" altLang="en-US" sz="1600" b="1" dirty="0">
                <a:solidFill>
                  <a:srgbClr val="002060"/>
                </a:solidFill>
                <a:latin typeface="仿宋" panose="02010609060101010101" pitchFamily="49" charset="-122"/>
                <a:ea typeface="仿宋" panose="02010609060101010101" pitchFamily="49" charset="-122"/>
              </a:rPr>
              <a:t>，均</a:t>
            </a:r>
            <a:r>
              <a:rPr lang="zh-CN" altLang="en-US" sz="1600" b="1" dirty="0" smtClean="0">
                <a:solidFill>
                  <a:srgbClr val="002060"/>
                </a:solidFill>
                <a:latin typeface="仿宋" panose="02010609060101010101" pitchFamily="49" charset="-122"/>
                <a:ea typeface="仿宋" panose="02010609060101010101" pitchFamily="49" charset="-122"/>
              </a:rPr>
              <a:t>能与水</a:t>
            </a:r>
            <a:r>
              <a:rPr lang="zh-CN" altLang="en-US" sz="1600" b="1" dirty="0">
                <a:solidFill>
                  <a:srgbClr val="002060"/>
                </a:solidFill>
                <a:latin typeface="仿宋" panose="02010609060101010101" pitchFamily="49" charset="-122"/>
                <a:ea typeface="仿宋" panose="02010609060101010101" pitchFamily="49" charset="-122"/>
              </a:rPr>
              <a:t>反应，</a:t>
            </a:r>
            <a:r>
              <a:rPr lang="zh-CN" altLang="en-US" sz="1600" b="1" dirty="0">
                <a:solidFill>
                  <a:srgbClr val="FF0000"/>
                </a:solidFill>
                <a:latin typeface="仿宋" panose="02010609060101010101" pitchFamily="49" charset="-122"/>
                <a:ea typeface="仿宋" panose="02010609060101010101" pitchFamily="49" charset="-122"/>
              </a:rPr>
              <a:t>存放时防潮很重要</a:t>
            </a:r>
            <a:r>
              <a:rPr lang="zh-CN" altLang="en-US" sz="1600" b="1" dirty="0">
                <a:solidFill>
                  <a:srgbClr val="002060"/>
                </a:solidFill>
                <a:latin typeface="仿宋" panose="02010609060101010101" pitchFamily="49" charset="-122"/>
                <a:ea typeface="仿宋" panose="02010609060101010101" pitchFamily="49" charset="-122"/>
              </a:rPr>
              <a:t>。</a:t>
            </a:r>
          </a:p>
          <a:p>
            <a:pPr indent="0">
              <a:lnSpc>
                <a:spcPct val="13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5</a:t>
            </a:r>
            <a:r>
              <a:rPr lang="zh-CN" altLang="en-US" sz="1600" b="1" dirty="0">
                <a:solidFill>
                  <a:srgbClr val="002060"/>
                </a:solidFill>
                <a:latin typeface="仿宋" panose="02010609060101010101" pitchFamily="49" charset="-122"/>
                <a:ea typeface="仿宋" panose="02010609060101010101" pitchFamily="49" charset="-122"/>
              </a:rPr>
              <a:t>）有机过氧化物可能是有机物化学反应或存放时的副产品，</a:t>
            </a:r>
            <a:r>
              <a:rPr lang="zh-CN" altLang="en-US" sz="1600" b="1" dirty="0" smtClean="0">
                <a:solidFill>
                  <a:srgbClr val="002060"/>
                </a:solidFill>
                <a:latin typeface="仿宋" panose="02010609060101010101" pitchFamily="49" charset="-122"/>
                <a:ea typeface="仿宋" panose="02010609060101010101" pitchFamily="49" charset="-122"/>
              </a:rPr>
              <a:t>需注意</a:t>
            </a:r>
            <a:r>
              <a:rPr lang="zh-CN" altLang="en-US" sz="1600" b="1" dirty="0">
                <a:solidFill>
                  <a:srgbClr val="002060"/>
                </a:solidFill>
                <a:latin typeface="仿宋" panose="02010609060101010101" pitchFamily="49" charset="-122"/>
                <a:ea typeface="仿宋" panose="02010609060101010101" pitchFamily="49" charset="-122"/>
              </a:rPr>
              <a:t>。如塑料制的药匙取用二乙酰过氧化物时，因化学反应而燃烧。</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6</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凡有爆炸危险时，须佩戴防护镜或防护面具</a:t>
            </a:r>
            <a:r>
              <a:rPr lang="zh-CN" altLang="en-US" sz="1600" b="1" dirty="0">
                <a:solidFill>
                  <a:srgbClr val="002060"/>
                </a:solidFill>
                <a:latin typeface="仿宋" panose="02010609060101010101" pitchFamily="49" charset="-122"/>
                <a:ea typeface="仿宋" panose="02010609060101010101" pitchFamily="49" charset="-122"/>
              </a:rPr>
              <a:t>。</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7</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灭火要点：</a:t>
            </a:r>
            <a:r>
              <a:rPr lang="zh-CN" altLang="en-US" sz="1600" b="1" dirty="0" smtClean="0">
                <a:solidFill>
                  <a:srgbClr val="002060"/>
                </a:solidFill>
                <a:latin typeface="仿宋" panose="02010609060101010101" pitchFamily="49" charset="-122"/>
                <a:ea typeface="仿宋" panose="02010609060101010101" pitchFamily="49" charset="-122"/>
              </a:rPr>
              <a:t>一般</a:t>
            </a:r>
            <a:r>
              <a:rPr lang="zh-CN" altLang="en-US" sz="1600" b="1" dirty="0" smtClean="0">
                <a:solidFill>
                  <a:srgbClr val="002060"/>
                </a:solidFill>
                <a:latin typeface="仿宋" panose="02010609060101010101" pitchFamily="49" charset="-122"/>
                <a:ea typeface="仿宋" panose="02010609060101010101" pitchFamily="49" charset="-122"/>
              </a:rPr>
              <a:t>用水</a:t>
            </a:r>
            <a:r>
              <a:rPr lang="zh-CN" altLang="en-US" sz="1600" b="1" dirty="0">
                <a:solidFill>
                  <a:srgbClr val="002060"/>
                </a:solidFill>
                <a:latin typeface="仿宋" panose="02010609060101010101" pitchFamily="49" charset="-122"/>
                <a:ea typeface="仿宋" panose="02010609060101010101" pitchFamily="49" charset="-122"/>
              </a:rPr>
              <a:t>扑灭，但</a:t>
            </a:r>
            <a:r>
              <a:rPr lang="zh-CN" altLang="en-US" sz="1600" b="1" dirty="0" smtClean="0">
                <a:solidFill>
                  <a:srgbClr val="002060"/>
                </a:solidFill>
                <a:latin typeface="仿宋" panose="02010609060101010101" pitchFamily="49" charset="-122"/>
                <a:ea typeface="仿宋" panose="02010609060101010101" pitchFamily="49" charset="-122"/>
              </a:rPr>
              <a:t>碱金属过氧化物</a:t>
            </a:r>
            <a:r>
              <a:rPr lang="zh-CN" altLang="en-US" sz="1600" b="1" dirty="0">
                <a:solidFill>
                  <a:srgbClr val="002060"/>
                </a:solidFill>
                <a:latin typeface="仿宋" panose="02010609060101010101" pitchFamily="49" charset="-122"/>
                <a:ea typeface="仿宋" panose="02010609060101010101" pitchFamily="49" charset="-122"/>
              </a:rPr>
              <a:t>引起的</a:t>
            </a:r>
            <a:r>
              <a:rPr lang="zh-CN" altLang="en-US" sz="1600" b="1" dirty="0" smtClean="0">
                <a:solidFill>
                  <a:srgbClr val="002060"/>
                </a:solidFill>
                <a:latin typeface="仿宋" panose="02010609060101010101" pitchFamily="49" charset="-122"/>
                <a:ea typeface="仿宋" panose="02010609060101010101" pitchFamily="49" charset="-122"/>
              </a:rPr>
              <a:t>燃烧不宜</a:t>
            </a:r>
            <a:r>
              <a:rPr lang="zh-CN" altLang="en-US" sz="1600" b="1" dirty="0">
                <a:solidFill>
                  <a:srgbClr val="002060"/>
                </a:solidFill>
                <a:latin typeface="仿宋" panose="02010609060101010101" pitchFamily="49" charset="-122"/>
                <a:ea typeface="仿宋" panose="02010609060101010101" pitchFamily="49" charset="-122"/>
              </a:rPr>
              <a:t>用水，用二氧化碳或沙子更好</a:t>
            </a:r>
            <a:r>
              <a:rPr lang="zh-CN" altLang="en-US" sz="1600" b="1" dirty="0" smtClean="0">
                <a:solidFill>
                  <a:srgbClr val="002060"/>
                </a:solidFill>
                <a:latin typeface="仿宋" panose="02010609060101010101" pitchFamily="49" charset="-122"/>
                <a:ea typeface="仿宋" panose="02010609060101010101" pitchFamily="49" charset="-122"/>
              </a:rPr>
              <a:t>。</a:t>
            </a:r>
            <a:endParaRPr lang="zh-CN" altLang="en-US" sz="16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三、危化品</a:t>
            </a:r>
            <a:r>
              <a:rPr lang="zh-CN" altLang="en-US" sz="2200" b="1" dirty="0">
                <a:solidFill>
                  <a:srgbClr val="002060"/>
                </a:solidFill>
                <a:latin typeface="黑体" panose="02010609060101010101" pitchFamily="49" charset="-122"/>
                <a:ea typeface="黑体" panose="02010609060101010101" pitchFamily="49" charset="-122"/>
              </a:rPr>
              <a:t>的危险特性与</a:t>
            </a:r>
            <a:r>
              <a:rPr lang="zh-CN" altLang="en-US" sz="2200" b="1" dirty="0" smtClean="0">
                <a:solidFill>
                  <a:srgbClr val="002060"/>
                </a:solidFill>
                <a:latin typeface="黑体" panose="02010609060101010101" pitchFamily="49" charset="-122"/>
                <a:ea typeface="黑体" panose="02010609060101010101" pitchFamily="49" charset="-122"/>
              </a:rPr>
              <a:t>分类┃</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危险危害辨识（可燃性）</a:t>
            </a:r>
            <a:endParaRPr lang="zh-CN" altLang="en-US" sz="2000" b="1" dirty="0">
              <a:solidFill>
                <a:srgbClr val="00206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6281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6" end="6"/>
                                            </p:txEl>
                                          </p:spTgt>
                                        </p:tgtEl>
                                        <p:attrNameLst>
                                          <p:attrName>style.visibility</p:attrName>
                                        </p:attrNameLst>
                                      </p:cBhvr>
                                      <p:to>
                                        <p:strVal val="visible"/>
                                      </p:to>
                                    </p:set>
                                    <p:animEffect transition="in" filter="wipe(up)">
                                      <p:cBhvr>
                                        <p:cTn id="7" dur="500"/>
                                        <p:tgtEl>
                                          <p:spTgt spid="18">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xEl>
                                              <p:pRg st="7" end="7"/>
                                            </p:txEl>
                                          </p:spTgt>
                                        </p:tgtEl>
                                        <p:attrNameLst>
                                          <p:attrName>style.visibility</p:attrName>
                                        </p:attrNameLst>
                                      </p:cBhvr>
                                      <p:to>
                                        <p:strVal val="visible"/>
                                      </p:to>
                                    </p:set>
                                    <p:animEffect transition="in" filter="wipe(up)">
                                      <p:cBhvr>
                                        <p:cTn id="12" dur="500"/>
                                        <p:tgtEl>
                                          <p:spTgt spid="18">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xEl>
                                              <p:pRg st="8" end="8"/>
                                            </p:txEl>
                                          </p:spTgt>
                                        </p:tgtEl>
                                        <p:attrNameLst>
                                          <p:attrName>style.visibility</p:attrName>
                                        </p:attrNameLst>
                                      </p:cBhvr>
                                      <p:to>
                                        <p:strVal val="visible"/>
                                      </p:to>
                                    </p:set>
                                    <p:animEffect transition="in" filter="wipe(up)">
                                      <p:cBhvr>
                                        <p:cTn id="17" dur="500"/>
                                        <p:tgtEl>
                                          <p:spTgt spid="18">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
                                            <p:txEl>
                                              <p:pRg st="9" end="9"/>
                                            </p:txEl>
                                          </p:spTgt>
                                        </p:tgtEl>
                                        <p:attrNameLst>
                                          <p:attrName>style.visibility</p:attrName>
                                        </p:attrNameLst>
                                      </p:cBhvr>
                                      <p:to>
                                        <p:strVal val="visible"/>
                                      </p:to>
                                    </p:set>
                                    <p:animEffect transition="in" filter="wipe(up)">
                                      <p:cBhvr>
                                        <p:cTn id="22" dur="500"/>
                                        <p:tgtEl>
                                          <p:spTgt spid="18">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8">
                                            <p:txEl>
                                              <p:pRg st="10" end="10"/>
                                            </p:txEl>
                                          </p:spTgt>
                                        </p:tgtEl>
                                        <p:attrNameLst>
                                          <p:attrName>style.visibility</p:attrName>
                                        </p:attrNameLst>
                                      </p:cBhvr>
                                      <p:to>
                                        <p:strVal val="visible"/>
                                      </p:to>
                                    </p:set>
                                    <p:animEffect transition="in" filter="wipe(up)">
                                      <p:cBhvr>
                                        <p:cTn id="27" dur="500"/>
                                        <p:tgtEl>
                                          <p:spTgt spid="18">
                                            <p:txEl>
                                              <p:pRg st="10" end="10"/>
                                            </p:txEl>
                                          </p:spTgt>
                                        </p:tgtEl>
                                      </p:cBhvr>
                                    </p:animEffect>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18">
                                            <p:txEl>
                                              <p:pRg st="11" end="11"/>
                                            </p:txEl>
                                          </p:spTgt>
                                        </p:tgtEl>
                                        <p:attrNameLst>
                                          <p:attrName>style.visibility</p:attrName>
                                        </p:attrNameLst>
                                      </p:cBhvr>
                                      <p:to>
                                        <p:strVal val="visible"/>
                                      </p:to>
                                    </p:set>
                                    <p:animEffect transition="in" filter="wipe(up)">
                                      <p:cBhvr>
                                        <p:cTn id="31" dur="500"/>
                                        <p:tgtEl>
                                          <p:spTgt spid="18">
                                            <p:txEl>
                                              <p:pRg st="11" end="11"/>
                                            </p:txEl>
                                          </p:spTgt>
                                        </p:tgtEl>
                                      </p:cBhvr>
                                    </p:animEffect>
                                  </p:childTnLst>
                                </p:cTn>
                              </p:par>
                            </p:childTnLst>
                          </p:cTn>
                        </p:par>
                        <p:par>
                          <p:cTn id="32" fill="hold">
                            <p:stCondLst>
                              <p:cond delay="1000"/>
                            </p:stCondLst>
                            <p:childTnLst>
                              <p:par>
                                <p:cTn id="33" presetID="22" presetClass="entr" presetSubtype="1" fill="hold" nodeType="afterEffect">
                                  <p:stCondLst>
                                    <p:cond delay="0"/>
                                  </p:stCondLst>
                                  <p:childTnLst>
                                    <p:set>
                                      <p:cBhvr>
                                        <p:cTn id="34" dur="1" fill="hold">
                                          <p:stCondLst>
                                            <p:cond delay="0"/>
                                          </p:stCondLst>
                                        </p:cTn>
                                        <p:tgtEl>
                                          <p:spTgt spid="18">
                                            <p:txEl>
                                              <p:pRg st="12" end="12"/>
                                            </p:txEl>
                                          </p:spTgt>
                                        </p:tgtEl>
                                        <p:attrNameLst>
                                          <p:attrName>style.visibility</p:attrName>
                                        </p:attrNameLst>
                                      </p:cBhvr>
                                      <p:to>
                                        <p:strVal val="visible"/>
                                      </p:to>
                                    </p:set>
                                    <p:animEffect transition="in" filter="wipe(up)">
                                      <p:cBhvr>
                                        <p:cTn id="35" dur="500"/>
                                        <p:tgtEl>
                                          <p:spTgt spid="1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513167" cy="4536504"/>
          </a:xfrm>
        </p:spPr>
        <p:txBody>
          <a:bodyPr>
            <a:normAutofit/>
          </a:bodyPr>
          <a:lstStyle/>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强酸性</a:t>
            </a:r>
            <a:r>
              <a:rPr lang="zh-CN" altLang="en-US" sz="1600" b="1" dirty="0">
                <a:solidFill>
                  <a:srgbClr val="FF0000"/>
                </a:solidFill>
                <a:latin typeface="仿宋" panose="02010609060101010101" pitchFamily="49" charset="-122"/>
                <a:ea typeface="仿宋" panose="02010609060101010101" pitchFamily="49" charset="-122"/>
              </a:rPr>
              <a:t>化学品</a:t>
            </a:r>
            <a:r>
              <a:rPr lang="zh-CN" altLang="en-US" sz="1600" b="1" dirty="0" smtClean="0">
                <a:solidFill>
                  <a:srgbClr val="002060"/>
                </a:solidFill>
                <a:latin typeface="仿宋" panose="02010609060101010101" pitchFamily="49" charset="-122"/>
                <a:ea typeface="仿宋" panose="02010609060101010101" pitchFamily="49" charset="-122"/>
              </a:rPr>
              <a:t>（腐蚀性、火灾）</a:t>
            </a:r>
            <a:endParaRPr lang="en-US" altLang="zh-CN" sz="1600" b="1" dirty="0" smtClean="0">
              <a:solidFill>
                <a:srgbClr val="FF0000"/>
              </a:solidFill>
              <a:latin typeface="仿宋" panose="02010609060101010101" pitchFamily="49" charset="-122"/>
              <a:ea typeface="仿宋" panose="02010609060101010101" pitchFamily="49" charset="-122"/>
            </a:endParaRPr>
          </a:p>
          <a:p>
            <a:pPr indent="0">
              <a:lnSpc>
                <a:spcPct val="13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与</a:t>
            </a:r>
            <a:r>
              <a:rPr lang="zh-CN" altLang="en-US" sz="1600" b="1" dirty="0">
                <a:solidFill>
                  <a:srgbClr val="002060"/>
                </a:solidFill>
                <a:latin typeface="仿宋" panose="02010609060101010101" pitchFamily="49" charset="-122"/>
                <a:ea typeface="仿宋" panose="02010609060101010101" pitchFamily="49" charset="-122"/>
              </a:rPr>
              <a:t>有机物或还原剂混合，往往会发热，有时会燃烧，如热的浓硝酸不慎粘到棉制衣物上会引燃；擦过油的布与浸透浓硫酸的破布丢弃在一起会燃烧</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en-US" altLang="zh-CN" sz="1600" b="1" dirty="0" smtClean="0">
                <a:solidFill>
                  <a:srgbClr val="FF0000"/>
                </a:solidFill>
                <a:latin typeface="仿宋" panose="02010609060101010101" pitchFamily="49" charset="-122"/>
                <a:ea typeface="仿宋" panose="02010609060101010101" pitchFamily="49" charset="-122"/>
              </a:rPr>
              <a:t>HNO</a:t>
            </a:r>
            <a:r>
              <a:rPr lang="en-US" altLang="zh-CN" sz="1600" b="1" baseline="-25000" dirty="0" smtClean="0">
                <a:solidFill>
                  <a:srgbClr val="FF0000"/>
                </a:solidFill>
                <a:latin typeface="仿宋" panose="02010609060101010101" pitchFamily="49" charset="-122"/>
                <a:ea typeface="仿宋" panose="02010609060101010101" pitchFamily="49" charset="-122"/>
              </a:rPr>
              <a:t>3</a:t>
            </a:r>
            <a:r>
              <a:rPr lang="zh-CN" altLang="en-US" sz="1600" b="1" dirty="0">
                <a:solidFill>
                  <a:srgbClr val="002060"/>
                </a:solidFill>
                <a:latin typeface="仿宋" panose="02010609060101010101" pitchFamily="49" charset="-122"/>
                <a:ea typeface="仿宋" panose="02010609060101010101" pitchFamily="49" charset="-122"/>
              </a:rPr>
              <a:t>（发烟硝酸、浓硝酸）、</a:t>
            </a:r>
            <a:r>
              <a:rPr lang="en-US" altLang="zh-CN" sz="1600" b="1" dirty="0">
                <a:solidFill>
                  <a:srgbClr val="FF0000"/>
                </a:solidFill>
                <a:latin typeface="仿宋" panose="02010609060101010101" pitchFamily="49" charset="-122"/>
                <a:ea typeface="仿宋" panose="02010609060101010101" pitchFamily="49" charset="-122"/>
              </a:rPr>
              <a:t>H</a:t>
            </a:r>
            <a:r>
              <a:rPr lang="en-US" altLang="zh-CN" sz="1600" b="1" baseline="-25000" dirty="0">
                <a:solidFill>
                  <a:srgbClr val="FF0000"/>
                </a:solidFill>
                <a:latin typeface="仿宋" panose="02010609060101010101" pitchFamily="49" charset="-122"/>
                <a:ea typeface="仿宋" panose="02010609060101010101" pitchFamily="49" charset="-122"/>
              </a:rPr>
              <a:t>2</a:t>
            </a:r>
            <a:r>
              <a:rPr lang="en-US" altLang="zh-CN" sz="1600" b="1" dirty="0">
                <a:solidFill>
                  <a:srgbClr val="FF0000"/>
                </a:solidFill>
                <a:latin typeface="仿宋" panose="02010609060101010101" pitchFamily="49" charset="-122"/>
                <a:ea typeface="仿宋" panose="02010609060101010101" pitchFamily="49" charset="-122"/>
              </a:rPr>
              <a:t>SO</a:t>
            </a:r>
            <a:r>
              <a:rPr lang="en-US" altLang="zh-CN" sz="1600" b="1" baseline="-25000" dirty="0">
                <a:solidFill>
                  <a:srgbClr val="FF0000"/>
                </a:solidFill>
                <a:latin typeface="仿宋" panose="02010609060101010101" pitchFamily="49" charset="-122"/>
                <a:ea typeface="仿宋" panose="02010609060101010101" pitchFamily="49" charset="-122"/>
              </a:rPr>
              <a:t>4</a:t>
            </a:r>
            <a:r>
              <a:rPr lang="zh-CN" altLang="en-US" sz="1600" b="1" dirty="0">
                <a:solidFill>
                  <a:srgbClr val="002060"/>
                </a:solidFill>
                <a:latin typeface="仿宋" panose="02010609060101010101" pitchFamily="49" charset="-122"/>
                <a:ea typeface="仿宋" panose="02010609060101010101" pitchFamily="49" charset="-122"/>
              </a:rPr>
              <a:t>（无水硫酸、发烟硫酸、浓硫酸）、</a:t>
            </a:r>
            <a:r>
              <a:rPr lang="en-US" altLang="zh-CN" sz="1600" b="1" dirty="0">
                <a:solidFill>
                  <a:srgbClr val="FF0000"/>
                </a:solidFill>
                <a:latin typeface="仿宋" panose="02010609060101010101" pitchFamily="49" charset="-122"/>
                <a:ea typeface="仿宋" panose="02010609060101010101" pitchFamily="49" charset="-122"/>
              </a:rPr>
              <a:t>HSO</a:t>
            </a:r>
            <a:r>
              <a:rPr lang="en-US" altLang="zh-CN" sz="1600" b="1" baseline="-25000" dirty="0">
                <a:solidFill>
                  <a:srgbClr val="FF0000"/>
                </a:solidFill>
                <a:latin typeface="仿宋" panose="02010609060101010101" pitchFamily="49" charset="-122"/>
                <a:ea typeface="仿宋" panose="02010609060101010101" pitchFamily="49" charset="-122"/>
              </a:rPr>
              <a:t>3</a:t>
            </a:r>
            <a:r>
              <a:rPr lang="en-US" altLang="zh-CN" sz="1600" b="1" dirty="0">
                <a:solidFill>
                  <a:srgbClr val="FF0000"/>
                </a:solidFill>
                <a:latin typeface="仿宋" panose="02010609060101010101" pitchFamily="49" charset="-122"/>
                <a:ea typeface="仿宋" panose="02010609060101010101" pitchFamily="49" charset="-122"/>
              </a:rPr>
              <a:t>Cl</a:t>
            </a:r>
            <a:r>
              <a:rPr lang="zh-CN" altLang="en-US" sz="1600" b="1" dirty="0">
                <a:solidFill>
                  <a:srgbClr val="002060"/>
                </a:solidFill>
                <a:latin typeface="仿宋" panose="02010609060101010101" pitchFamily="49" charset="-122"/>
                <a:ea typeface="仿宋" panose="02010609060101010101" pitchFamily="49" charset="-122"/>
              </a:rPr>
              <a:t>（氯磺酸）、</a:t>
            </a:r>
            <a:r>
              <a:rPr lang="en-US" altLang="zh-CN" sz="1600" b="1" dirty="0">
                <a:solidFill>
                  <a:srgbClr val="FF0000"/>
                </a:solidFill>
                <a:latin typeface="仿宋" panose="02010609060101010101" pitchFamily="49" charset="-122"/>
                <a:ea typeface="仿宋" panose="02010609060101010101" pitchFamily="49" charset="-122"/>
              </a:rPr>
              <a:t>CrO</a:t>
            </a:r>
            <a:r>
              <a:rPr lang="en-US" altLang="zh-CN" sz="1600" b="1" baseline="-25000" dirty="0">
                <a:solidFill>
                  <a:srgbClr val="FF0000"/>
                </a:solidFill>
                <a:latin typeface="仿宋" panose="02010609060101010101" pitchFamily="49" charset="-122"/>
                <a:ea typeface="仿宋" panose="02010609060101010101" pitchFamily="49" charset="-122"/>
              </a:rPr>
              <a:t>3</a:t>
            </a:r>
            <a:r>
              <a:rPr lang="zh-CN" altLang="en-US" sz="1600" b="1" dirty="0">
                <a:solidFill>
                  <a:srgbClr val="002060"/>
                </a:solidFill>
                <a:latin typeface="仿宋" panose="02010609060101010101" pitchFamily="49" charset="-122"/>
                <a:ea typeface="仿宋" panose="02010609060101010101" pitchFamily="49" charset="-122"/>
              </a:rPr>
              <a:t>（铬酐）</a:t>
            </a:r>
            <a:r>
              <a:rPr lang="zh-CN" altLang="en-US" sz="1600" b="1" dirty="0" smtClean="0">
                <a:solidFill>
                  <a:srgbClr val="002060"/>
                </a:solidFill>
                <a:latin typeface="仿宋" panose="02010609060101010101" pitchFamily="49" charset="-122"/>
                <a:ea typeface="仿宋" panose="02010609060101010101" pitchFamily="49" charset="-122"/>
              </a:rPr>
              <a:t>等</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0">
              <a:lnSpc>
                <a:spcPct val="170000"/>
              </a:lnSpc>
              <a:spcBef>
                <a:spcPts val="0"/>
              </a:spcBef>
              <a:buNone/>
            </a:pP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285750">
              <a:lnSpc>
                <a:spcPct val="170000"/>
              </a:lnSpc>
              <a:spcBef>
                <a:spcPts val="0"/>
              </a:spcBef>
              <a:buFont typeface="Wingdings"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使用时注意</a:t>
            </a:r>
            <a:endParaRPr lang="en-US" altLang="zh-CN" sz="1600" b="1" dirty="0">
              <a:solidFill>
                <a:srgbClr val="FF0000"/>
              </a:solidFill>
              <a:latin typeface="仿宋" panose="02010609060101010101" pitchFamily="49" charset="-122"/>
              <a:ea typeface="仿宋" panose="02010609060101010101" pitchFamily="49" charset="-122"/>
            </a:endParaRP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1</a:t>
            </a:r>
            <a:r>
              <a:rPr lang="zh-CN" altLang="en-US" sz="1600" b="1" dirty="0">
                <a:solidFill>
                  <a:srgbClr val="002060"/>
                </a:solidFill>
                <a:latin typeface="仿宋" panose="02010609060101010101" pitchFamily="49" charset="-122"/>
                <a:ea typeface="仿宋" panose="02010609060101010101" pitchFamily="49" charset="-122"/>
              </a:rPr>
              <a:t>）不可使用破裂的容器盛装，应</a:t>
            </a:r>
            <a:r>
              <a:rPr lang="zh-CN" altLang="en-US" sz="1600" b="1" dirty="0">
                <a:solidFill>
                  <a:srgbClr val="FF0000"/>
                </a:solidFill>
                <a:latin typeface="仿宋" panose="02010609060101010101" pitchFamily="49" charset="-122"/>
                <a:ea typeface="仿宋" panose="02010609060101010101" pitchFamily="49" charset="-122"/>
              </a:rPr>
              <a:t>保存于阴凉处</a:t>
            </a:r>
            <a:r>
              <a:rPr lang="zh-CN" altLang="en-US" sz="1600" b="1" dirty="0">
                <a:solidFill>
                  <a:srgbClr val="002060"/>
                </a:solidFill>
                <a:latin typeface="仿宋" panose="02010609060101010101" pitchFamily="49" charset="-122"/>
                <a:ea typeface="仿宋" panose="02010609060101010101" pitchFamily="49" charset="-122"/>
              </a:rPr>
              <a:t>。</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2</a:t>
            </a:r>
            <a:r>
              <a:rPr lang="zh-CN" altLang="en-US" sz="1600" b="1" dirty="0">
                <a:solidFill>
                  <a:srgbClr val="002060"/>
                </a:solidFill>
                <a:latin typeface="仿宋" panose="02010609060101010101" pitchFamily="49" charset="-122"/>
                <a:ea typeface="仿宋" panose="02010609060101010101" pitchFamily="49" charset="-122"/>
              </a:rPr>
              <a:t>）加热铬酐时，不得超过其熔点，否则</a:t>
            </a:r>
            <a:r>
              <a:rPr lang="en-US" altLang="zh-CN" sz="1600" b="1" dirty="0">
                <a:solidFill>
                  <a:srgbClr val="002060"/>
                </a:solidFill>
                <a:latin typeface="仿宋" panose="02010609060101010101" pitchFamily="49" charset="-122"/>
                <a:ea typeface="仿宋" panose="02010609060101010101" pitchFamily="49" charset="-122"/>
              </a:rPr>
              <a:t>CrO</a:t>
            </a:r>
            <a:r>
              <a:rPr lang="en-US" altLang="zh-CN" sz="1600" b="1" baseline="-25000" dirty="0">
                <a:solidFill>
                  <a:srgbClr val="002060"/>
                </a:solidFill>
                <a:latin typeface="仿宋" panose="02010609060101010101" pitchFamily="49" charset="-122"/>
                <a:ea typeface="仿宋" panose="02010609060101010101" pitchFamily="49" charset="-122"/>
              </a:rPr>
              <a:t>3</a:t>
            </a:r>
            <a:r>
              <a:rPr lang="zh-CN" altLang="en-US" sz="1600" b="1" dirty="0">
                <a:solidFill>
                  <a:srgbClr val="002060"/>
                </a:solidFill>
                <a:latin typeface="仿宋" panose="02010609060101010101" pitchFamily="49" charset="-122"/>
                <a:ea typeface="仿宋" panose="02010609060101010101" pitchFamily="49" charset="-122"/>
              </a:rPr>
              <a:t>即分解释放氧气而燃烧。</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3</a:t>
            </a:r>
            <a:r>
              <a:rPr lang="zh-CN" altLang="en-US" sz="1600" b="1" dirty="0">
                <a:solidFill>
                  <a:srgbClr val="002060"/>
                </a:solidFill>
                <a:latin typeface="仿宋" panose="02010609060101010101" pitchFamily="49" charset="-122"/>
                <a:ea typeface="仿宋" panose="02010609060101010101" pitchFamily="49" charset="-122"/>
              </a:rPr>
              <a:t>）当</a:t>
            </a:r>
            <a:r>
              <a:rPr lang="zh-CN" altLang="en-US" sz="1600" b="1" dirty="0">
                <a:solidFill>
                  <a:srgbClr val="FF0000"/>
                </a:solidFill>
                <a:latin typeface="仿宋" panose="02010609060101010101" pitchFamily="49" charset="-122"/>
                <a:ea typeface="仿宋" panose="02010609060101010101" pitchFamily="49" charset="-122"/>
              </a:rPr>
              <a:t>酸类物质洒出</a:t>
            </a:r>
            <a:r>
              <a:rPr lang="zh-CN" altLang="en-US" sz="1600" b="1" dirty="0">
                <a:solidFill>
                  <a:srgbClr val="002060"/>
                </a:solidFill>
                <a:latin typeface="仿宋" panose="02010609060101010101" pitchFamily="49" charset="-122"/>
                <a:ea typeface="仿宋" panose="02010609060101010101" pitchFamily="49" charset="-122"/>
              </a:rPr>
              <a:t>时，应用</a:t>
            </a:r>
            <a:r>
              <a:rPr lang="zh-CN" altLang="en-US" sz="1600" b="1" dirty="0">
                <a:solidFill>
                  <a:srgbClr val="FF0000"/>
                </a:solidFill>
                <a:latin typeface="仿宋" panose="02010609060101010101" pitchFamily="49" charset="-122"/>
                <a:ea typeface="仿宋" panose="02010609060101010101" pitchFamily="49" charset="-122"/>
              </a:rPr>
              <a:t>碳酸氢钠（苏打）或纯碱覆盖</a:t>
            </a:r>
            <a:r>
              <a:rPr lang="zh-CN" altLang="en-US" sz="1600" b="1" dirty="0">
                <a:solidFill>
                  <a:srgbClr val="002060"/>
                </a:solidFill>
                <a:latin typeface="仿宋" panose="02010609060101010101" pitchFamily="49" charset="-122"/>
                <a:ea typeface="仿宋" panose="02010609060101010101" pitchFamily="49" charset="-122"/>
              </a:rPr>
              <a:t>，然后用大量水冲洗。</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4</a:t>
            </a:r>
            <a:r>
              <a:rPr lang="zh-CN" altLang="en-US" sz="1600" b="1" dirty="0">
                <a:solidFill>
                  <a:srgbClr val="002060"/>
                </a:solidFill>
                <a:latin typeface="仿宋" panose="02010609060101010101" pitchFamily="49" charset="-122"/>
                <a:ea typeface="仿宋" panose="02010609060101010101" pitchFamily="49" charset="-122"/>
              </a:rPr>
              <a:t>）加热强酸时，须戴防护镜、防护手套。防止管破，强酸溅（粘）手而烧伤。</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5</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灭火要点</a:t>
            </a:r>
            <a:r>
              <a:rPr lang="zh-CN" altLang="en-US" sz="1600" b="1" dirty="0" smtClean="0">
                <a:solidFill>
                  <a:srgbClr val="FF0000"/>
                </a:solidFill>
                <a:latin typeface="仿宋" panose="02010609060101010101" pitchFamily="49" charset="-122"/>
                <a:ea typeface="仿宋" panose="02010609060101010101" pitchFamily="49" charset="-122"/>
              </a:rPr>
              <a:t>：</a:t>
            </a:r>
            <a:r>
              <a:rPr lang="zh-CN" altLang="en-US" sz="1600" b="1" dirty="0" smtClean="0">
                <a:solidFill>
                  <a:srgbClr val="002060"/>
                </a:solidFill>
                <a:latin typeface="仿宋" panose="02010609060101010101" pitchFamily="49" charset="-122"/>
                <a:ea typeface="仿宋" panose="02010609060101010101" pitchFamily="49" charset="-122"/>
              </a:rPr>
              <a:t>用</a:t>
            </a:r>
            <a:r>
              <a:rPr lang="zh-CN" altLang="en-US" sz="1600" b="1" dirty="0">
                <a:solidFill>
                  <a:srgbClr val="002060"/>
                </a:solidFill>
                <a:latin typeface="仿宋" panose="02010609060101010101" pitchFamily="49" charset="-122"/>
                <a:ea typeface="仿宋" panose="02010609060101010101" pitchFamily="49" charset="-122"/>
              </a:rPr>
              <a:t>大量水喷洒灭火。</a:t>
            </a: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三、危化品</a:t>
            </a:r>
            <a:r>
              <a:rPr lang="zh-CN" altLang="en-US" sz="2200" b="1" dirty="0">
                <a:solidFill>
                  <a:srgbClr val="002060"/>
                </a:solidFill>
                <a:latin typeface="黑体" panose="02010609060101010101" pitchFamily="49" charset="-122"/>
                <a:ea typeface="黑体" panose="02010609060101010101" pitchFamily="49" charset="-122"/>
              </a:rPr>
              <a:t>的危险特性与</a:t>
            </a:r>
            <a:r>
              <a:rPr lang="zh-CN" altLang="en-US" sz="2200" b="1" dirty="0" smtClean="0">
                <a:solidFill>
                  <a:srgbClr val="002060"/>
                </a:solidFill>
                <a:latin typeface="黑体" panose="02010609060101010101" pitchFamily="49" charset="-122"/>
                <a:ea typeface="黑体" panose="02010609060101010101" pitchFamily="49" charset="-122"/>
              </a:rPr>
              <a:t>分类┃</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危险危害</a:t>
            </a:r>
            <a:r>
              <a:rPr lang="zh-CN" altLang="en-US" sz="2000" b="1" dirty="0">
                <a:solidFill>
                  <a:srgbClr val="FF0000"/>
                </a:solidFill>
                <a:latin typeface="楷体" panose="02010609060101010101" pitchFamily="49" charset="-122"/>
                <a:ea typeface="楷体" panose="02010609060101010101" pitchFamily="49" charset="-122"/>
              </a:rPr>
              <a:t>辨识（可燃性</a:t>
            </a:r>
            <a:r>
              <a:rPr lang="zh-CN" altLang="en-US" sz="2000" b="1" dirty="0" smtClean="0">
                <a:solidFill>
                  <a:srgbClr val="FF0000"/>
                </a:solidFill>
                <a:latin typeface="楷体" panose="02010609060101010101" pitchFamily="49" charset="-122"/>
                <a:ea typeface="楷体" panose="02010609060101010101" pitchFamily="49" charset="-122"/>
              </a:rPr>
              <a:t>）</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b="27951"/>
          <a:stretch/>
        </p:blipFill>
        <p:spPr>
          <a:xfrm>
            <a:off x="9192344" y="3212976"/>
            <a:ext cx="2023827" cy="2592288"/>
          </a:xfrm>
          <a:prstGeom prst="rect">
            <a:avLst/>
          </a:prstGeom>
        </p:spPr>
      </p:pic>
    </p:spTree>
    <p:extLst>
      <p:ext uri="{BB962C8B-B14F-4D97-AF65-F5344CB8AC3E}">
        <p14:creationId xmlns:p14="http://schemas.microsoft.com/office/powerpoint/2010/main" val="342522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5" end="5"/>
                                            </p:txEl>
                                          </p:spTgt>
                                        </p:tgtEl>
                                        <p:attrNameLst>
                                          <p:attrName>style.visibility</p:attrName>
                                        </p:attrNameLst>
                                      </p:cBhvr>
                                      <p:to>
                                        <p:strVal val="visible"/>
                                      </p:to>
                                    </p:set>
                                    <p:animEffect transition="in" filter="wipe(up)">
                                      <p:cBhvr>
                                        <p:cTn id="7" dur="500"/>
                                        <p:tgtEl>
                                          <p:spTgt spid="18">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xEl>
                                              <p:pRg st="6" end="6"/>
                                            </p:txEl>
                                          </p:spTgt>
                                        </p:tgtEl>
                                        <p:attrNameLst>
                                          <p:attrName>style.visibility</p:attrName>
                                        </p:attrNameLst>
                                      </p:cBhvr>
                                      <p:to>
                                        <p:strVal val="visible"/>
                                      </p:to>
                                    </p:set>
                                    <p:animEffect transition="in" filter="wipe(up)">
                                      <p:cBhvr>
                                        <p:cTn id="12" dur="500"/>
                                        <p:tgtEl>
                                          <p:spTgt spid="18">
                                            <p:txEl>
                                              <p:pRg st="6" end="6"/>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8">
                                            <p:txEl>
                                              <p:pRg st="7" end="7"/>
                                            </p:txEl>
                                          </p:spTgt>
                                        </p:tgtEl>
                                        <p:attrNameLst>
                                          <p:attrName>style.visibility</p:attrName>
                                        </p:attrNameLst>
                                      </p:cBhvr>
                                      <p:to>
                                        <p:strVal val="visible"/>
                                      </p:to>
                                    </p:set>
                                    <p:animEffect transition="in" filter="wipe(up)">
                                      <p:cBhvr>
                                        <p:cTn id="16" dur="500"/>
                                        <p:tgtEl>
                                          <p:spTgt spid="18">
                                            <p:txEl>
                                              <p:pRg st="7" end="7"/>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8">
                                            <p:txEl>
                                              <p:pRg st="8" end="8"/>
                                            </p:txEl>
                                          </p:spTgt>
                                        </p:tgtEl>
                                        <p:attrNameLst>
                                          <p:attrName>style.visibility</p:attrName>
                                        </p:attrNameLst>
                                      </p:cBhvr>
                                      <p:to>
                                        <p:strVal val="visible"/>
                                      </p:to>
                                    </p:set>
                                    <p:animEffect transition="in" filter="wipe(up)">
                                      <p:cBhvr>
                                        <p:cTn id="25" dur="500"/>
                                        <p:tgtEl>
                                          <p:spTgt spid="18">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8">
                                            <p:txEl>
                                              <p:pRg st="9" end="9"/>
                                            </p:txEl>
                                          </p:spTgt>
                                        </p:tgtEl>
                                        <p:attrNameLst>
                                          <p:attrName>style.visibility</p:attrName>
                                        </p:attrNameLst>
                                      </p:cBhvr>
                                      <p:to>
                                        <p:strVal val="visible"/>
                                      </p:to>
                                    </p:set>
                                    <p:animEffect transition="in" filter="wipe(up)">
                                      <p:cBhvr>
                                        <p:cTn id="30" dur="500"/>
                                        <p:tgtEl>
                                          <p:spTgt spid="1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369151" cy="5328592"/>
          </a:xfrm>
        </p:spPr>
        <p:txBody>
          <a:bodyPr>
            <a:normAutofit/>
          </a:bodyPr>
          <a:lstStyle/>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低温</a:t>
            </a:r>
            <a:r>
              <a:rPr lang="zh-CN" altLang="en-US" sz="1600" b="1" dirty="0">
                <a:solidFill>
                  <a:srgbClr val="FF0000"/>
                </a:solidFill>
                <a:latin typeface="仿宋" panose="02010609060101010101" pitchFamily="49" charset="-122"/>
                <a:ea typeface="仿宋" panose="02010609060101010101" pitchFamily="49" charset="-122"/>
              </a:rPr>
              <a:t>易燃</a:t>
            </a:r>
            <a:r>
              <a:rPr lang="zh-CN" altLang="en-US" sz="1600" b="1" dirty="0" smtClean="0">
                <a:solidFill>
                  <a:srgbClr val="FF0000"/>
                </a:solidFill>
                <a:latin typeface="仿宋" panose="02010609060101010101" pitchFamily="49" charset="-122"/>
                <a:ea typeface="仿宋" panose="02010609060101010101" pitchFamily="49" charset="-122"/>
              </a:rPr>
              <a:t>性</a:t>
            </a:r>
            <a:r>
              <a:rPr lang="zh-CN" altLang="en-US" sz="1600" b="1" dirty="0">
                <a:solidFill>
                  <a:srgbClr val="FF0000"/>
                </a:solidFill>
                <a:latin typeface="仿宋" panose="02010609060101010101" pitchFamily="49" charset="-122"/>
                <a:ea typeface="仿宋" panose="02010609060101010101" pitchFamily="49" charset="-122"/>
              </a:rPr>
              <a:t>化学品</a:t>
            </a:r>
            <a:r>
              <a:rPr lang="zh-CN" altLang="en-US" sz="1600" b="1" dirty="0" smtClean="0">
                <a:solidFill>
                  <a:srgbClr val="002060"/>
                </a:solidFill>
                <a:latin typeface="仿宋" panose="02010609060101010101" pitchFamily="49" charset="-122"/>
                <a:ea typeface="仿宋" panose="02010609060101010101" pitchFamily="49" charset="-122"/>
              </a:rPr>
              <a:t>（火灾、爆炸）</a:t>
            </a:r>
            <a:endParaRPr lang="en-US" altLang="zh-CN" sz="1600" b="1" dirty="0" smtClean="0">
              <a:solidFill>
                <a:srgbClr val="FF0000"/>
              </a:solidFill>
              <a:latin typeface="仿宋" panose="02010609060101010101" pitchFamily="49" charset="-122"/>
              <a:ea typeface="仿宋" panose="02010609060101010101" pitchFamily="49" charset="-122"/>
            </a:endParaRPr>
          </a:p>
          <a:p>
            <a:pPr indent="0">
              <a:lnSpc>
                <a:spcPct val="13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着火点</a:t>
            </a:r>
            <a:r>
              <a:rPr lang="zh-CN" altLang="en-US" sz="1600" b="1" dirty="0">
                <a:solidFill>
                  <a:srgbClr val="002060"/>
                </a:solidFill>
                <a:latin typeface="仿宋" panose="02010609060101010101" pitchFamily="49" charset="-122"/>
                <a:ea typeface="仿宋" panose="02010609060101010101" pitchFamily="49" charset="-122"/>
              </a:rPr>
              <a:t>较低，一旦受热就会着火。存放时必须远离火源或热源</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smtClean="0">
                <a:solidFill>
                  <a:srgbClr val="FF0000"/>
                </a:solidFill>
                <a:latin typeface="仿宋" panose="02010609060101010101" pitchFamily="49" charset="-122"/>
                <a:ea typeface="仿宋" panose="02010609060101010101" pitchFamily="49" charset="-122"/>
              </a:rPr>
              <a:t>黄磷</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金属</a:t>
            </a:r>
            <a:r>
              <a:rPr lang="zh-CN" altLang="en-US" sz="1600" b="1" dirty="0" smtClean="0">
                <a:solidFill>
                  <a:srgbClr val="FF0000"/>
                </a:solidFill>
                <a:latin typeface="仿宋" panose="02010609060101010101" pitchFamily="49" charset="-122"/>
                <a:ea typeface="仿宋" panose="02010609060101010101" pitchFamily="49" charset="-122"/>
              </a:rPr>
              <a:t>粉末</a:t>
            </a:r>
            <a:r>
              <a:rPr lang="zh-CN" altLang="en-US" sz="1600" b="1" dirty="0">
                <a:solidFill>
                  <a:srgbClr val="002060"/>
                </a:solidFill>
                <a:latin typeface="仿宋" panose="02010609060101010101" pitchFamily="49" charset="-122"/>
                <a:ea typeface="仿宋" panose="02010609060101010101" pitchFamily="49" charset="-122"/>
              </a:rPr>
              <a:t>（镁粉、铝粉）</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硫磺粉</a:t>
            </a:r>
            <a:r>
              <a:rPr lang="zh-CN" altLang="en-US" sz="1600" b="1" dirty="0" smtClean="0">
                <a:solidFill>
                  <a:srgbClr val="002060"/>
                </a:solidFill>
                <a:latin typeface="仿宋" panose="02010609060101010101" pitchFamily="49" charset="-122"/>
                <a:ea typeface="仿宋" panose="02010609060101010101" pitchFamily="49" charset="-122"/>
              </a:rPr>
              <a:t>等</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0">
              <a:lnSpc>
                <a:spcPct val="130000"/>
              </a:lnSpc>
              <a:spcBef>
                <a:spcPts val="0"/>
              </a:spcBef>
              <a:buNone/>
            </a:pP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使用时注意</a:t>
            </a:r>
            <a:endParaRPr lang="en-US" altLang="zh-CN" sz="1600" b="1" dirty="0">
              <a:solidFill>
                <a:srgbClr val="FF0000"/>
              </a:solidFill>
              <a:latin typeface="仿宋" panose="02010609060101010101" pitchFamily="49" charset="-122"/>
              <a:ea typeface="仿宋" panose="02010609060101010101" pitchFamily="49" charset="-122"/>
            </a:endParaRP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1</a:t>
            </a:r>
            <a:r>
              <a:rPr lang="zh-CN" altLang="en-US" sz="1600" b="1" dirty="0">
                <a:solidFill>
                  <a:srgbClr val="002060"/>
                </a:solidFill>
                <a:latin typeface="仿宋" panose="02010609060101010101" pitchFamily="49" charset="-122"/>
                <a:ea typeface="仿宋" panose="02010609060101010101" pitchFamily="49" charset="-122"/>
              </a:rPr>
              <a:t>）存阴凉干燥处。如硫磺粉因吸潮会发热，从而引起燃烧。</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2</a:t>
            </a:r>
            <a:r>
              <a:rPr lang="zh-CN" altLang="en-US" sz="1600" b="1" dirty="0">
                <a:solidFill>
                  <a:srgbClr val="002060"/>
                </a:solidFill>
                <a:latin typeface="仿宋" panose="02010609060101010101" pitchFamily="49" charset="-122"/>
                <a:ea typeface="仿宋" panose="02010609060101010101" pitchFamily="49" charset="-122"/>
              </a:rPr>
              <a:t>）与氧化剂混合即会着火。白磷（黄磷）在空气中会燃烧（如鬼火），通常存于水中，并避免阳光直射。</a:t>
            </a:r>
          </a:p>
          <a:p>
            <a:pPr indent="0">
              <a:lnSpc>
                <a:spcPct val="130000"/>
              </a:lnSpc>
              <a:spcBef>
                <a:spcPts val="300"/>
              </a:spcBef>
              <a:spcAft>
                <a:spcPts val="300"/>
              </a:spcAft>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3</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金属粉末</a:t>
            </a:r>
            <a:r>
              <a:rPr lang="zh-CN" altLang="en-US" sz="1600" b="1" dirty="0">
                <a:solidFill>
                  <a:srgbClr val="002060"/>
                </a:solidFill>
                <a:latin typeface="仿宋" panose="02010609060101010101" pitchFamily="49" charset="-122"/>
                <a:ea typeface="仿宋" panose="02010609060101010101" pitchFamily="49" charset="-122"/>
              </a:rPr>
              <a:t>在空气中加热会剧烈燃烧；</a:t>
            </a:r>
            <a:r>
              <a:rPr lang="zh-CN" altLang="en-US" sz="1600" b="1" dirty="0">
                <a:solidFill>
                  <a:srgbClr val="FF0000"/>
                </a:solidFill>
                <a:latin typeface="仿宋" panose="02010609060101010101" pitchFamily="49" charset="-122"/>
                <a:ea typeface="仿宋" panose="02010609060101010101" pitchFamily="49" charset="-122"/>
              </a:rPr>
              <a:t>与酸、碱物质作用产生</a:t>
            </a:r>
            <a:r>
              <a:rPr lang="zh-CN" altLang="en-US" sz="1600" b="1" dirty="0" smtClean="0">
                <a:solidFill>
                  <a:srgbClr val="FF0000"/>
                </a:solidFill>
                <a:latin typeface="仿宋" panose="02010609060101010101" pitchFamily="49" charset="-122"/>
                <a:ea typeface="仿宋" panose="02010609060101010101" pitchFamily="49" charset="-122"/>
              </a:rPr>
              <a:t>氢气、着火</a:t>
            </a:r>
            <a:r>
              <a:rPr lang="zh-CN" altLang="en-US" sz="1600" b="1" dirty="0">
                <a:solidFill>
                  <a:srgbClr val="FF0000"/>
                </a:solidFill>
                <a:latin typeface="仿宋" panose="02010609060101010101" pitchFamily="49" charset="-122"/>
                <a:ea typeface="仿宋" panose="02010609060101010101" pitchFamily="49" charset="-122"/>
              </a:rPr>
              <a:t>甚至爆炸的危险很大</a:t>
            </a:r>
            <a:r>
              <a:rPr lang="zh-CN" altLang="en-US" sz="1600" b="1" dirty="0">
                <a:solidFill>
                  <a:srgbClr val="002060"/>
                </a:solidFill>
                <a:latin typeface="仿宋" panose="02010609060101010101" pitchFamily="49" charset="-122"/>
                <a:ea typeface="仿宋" panose="02010609060101010101" pitchFamily="49" charset="-122"/>
              </a:rPr>
              <a:t>。一旦着火，用沙子或干粉灭火，不要用水，如铝粉着火用水时燃烧会更猛烈。</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4</a:t>
            </a:r>
            <a:r>
              <a:rPr lang="zh-CN" altLang="en-US" sz="1600" b="1" dirty="0">
                <a:solidFill>
                  <a:srgbClr val="002060"/>
                </a:solidFill>
                <a:latin typeface="仿宋" panose="02010609060101010101" pitchFamily="49" charset="-122"/>
                <a:ea typeface="仿宋" panose="02010609060101010101" pitchFamily="49" charset="-122"/>
              </a:rPr>
              <a:t>）大批量处理时，须戴防护眼镜（或面具）和防护手套。</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5</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灭火要点</a:t>
            </a:r>
            <a:r>
              <a:rPr lang="zh-CN" altLang="en-US" sz="1600" b="1" dirty="0" smtClean="0">
                <a:solidFill>
                  <a:srgbClr val="FF0000"/>
                </a:solidFill>
                <a:latin typeface="仿宋" panose="02010609060101010101" pitchFamily="49" charset="-122"/>
                <a:ea typeface="仿宋" panose="02010609060101010101" pitchFamily="49" charset="-122"/>
              </a:rPr>
              <a:t>：</a:t>
            </a:r>
            <a:r>
              <a:rPr lang="zh-CN" altLang="en-US" sz="1600" b="1" dirty="0">
                <a:solidFill>
                  <a:srgbClr val="002060"/>
                </a:solidFill>
                <a:latin typeface="仿宋" panose="02010609060101010101" pitchFamily="49" charset="-122"/>
                <a:ea typeface="仿宋" panose="02010609060101010101" pitchFamily="49" charset="-122"/>
              </a:rPr>
              <a:t>用水</a:t>
            </a:r>
            <a:r>
              <a:rPr lang="zh-CN" altLang="en-US" sz="1600" b="1" dirty="0">
                <a:solidFill>
                  <a:srgbClr val="002060"/>
                </a:solidFill>
                <a:latin typeface="仿宋" panose="02010609060101010101" pitchFamily="49" charset="-122"/>
                <a:ea typeface="仿宋" panose="02010609060101010101" pitchFamily="49" charset="-122"/>
              </a:rPr>
              <a:t>或</a:t>
            </a:r>
            <a:r>
              <a:rPr lang="en-US" altLang="zh-CN" sz="1600" b="1" dirty="0">
                <a:solidFill>
                  <a:srgbClr val="002060"/>
                </a:solidFill>
                <a:latin typeface="仿宋" panose="02010609060101010101" pitchFamily="49" charset="-122"/>
                <a:ea typeface="仿宋" panose="02010609060101010101" pitchFamily="49" charset="-122"/>
              </a:rPr>
              <a:t>CO2</a:t>
            </a:r>
            <a:r>
              <a:rPr lang="zh-CN" altLang="en-US" sz="1600" b="1" dirty="0">
                <a:solidFill>
                  <a:srgbClr val="002060"/>
                </a:solidFill>
                <a:latin typeface="仿宋" panose="02010609060101010101" pitchFamily="49" charset="-122"/>
                <a:ea typeface="仿宋" panose="02010609060101010101" pitchFamily="49" charset="-122"/>
              </a:rPr>
              <a:t>灭火，</a:t>
            </a:r>
            <a:r>
              <a:rPr lang="zh-CN" altLang="en-US" sz="1600" b="1" dirty="0">
                <a:solidFill>
                  <a:srgbClr val="002060"/>
                </a:solidFill>
                <a:latin typeface="仿宋" panose="02010609060101010101" pitchFamily="49" charset="-122"/>
                <a:ea typeface="仿宋" panose="02010609060101010101" pitchFamily="49" charset="-122"/>
              </a:rPr>
              <a:t>但</a:t>
            </a:r>
            <a:r>
              <a:rPr lang="zh-CN" altLang="en-US" sz="1600" b="1" dirty="0">
                <a:solidFill>
                  <a:srgbClr val="FF0000"/>
                </a:solidFill>
                <a:latin typeface="仿宋" panose="02010609060101010101" pitchFamily="49" charset="-122"/>
                <a:ea typeface="仿宋" panose="02010609060101010101" pitchFamily="49" charset="-122"/>
              </a:rPr>
              <a:t>金属粉末着火除外</a:t>
            </a:r>
            <a:r>
              <a:rPr lang="zh-CN" altLang="en-US" sz="1600" b="1" dirty="0">
                <a:solidFill>
                  <a:srgbClr val="002060"/>
                </a:solidFill>
                <a:latin typeface="仿宋" panose="02010609060101010101" pitchFamily="49" charset="-122"/>
                <a:ea typeface="仿宋" panose="02010609060101010101" pitchFamily="49" charset="-122"/>
              </a:rPr>
              <a:t>。</a:t>
            </a: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三、危化品</a:t>
            </a:r>
            <a:r>
              <a:rPr lang="zh-CN" altLang="en-US" sz="2200" b="1" dirty="0">
                <a:solidFill>
                  <a:srgbClr val="002060"/>
                </a:solidFill>
                <a:latin typeface="黑体" panose="02010609060101010101" pitchFamily="49" charset="-122"/>
                <a:ea typeface="黑体" panose="02010609060101010101" pitchFamily="49" charset="-122"/>
              </a:rPr>
              <a:t>的危险特性与</a:t>
            </a:r>
            <a:r>
              <a:rPr lang="zh-CN" altLang="en-US" sz="2200" b="1" dirty="0" smtClean="0">
                <a:solidFill>
                  <a:srgbClr val="002060"/>
                </a:solidFill>
                <a:latin typeface="黑体" panose="02010609060101010101" pitchFamily="49" charset="-122"/>
                <a:ea typeface="黑体" panose="02010609060101010101" pitchFamily="49" charset="-122"/>
              </a:rPr>
              <a:t>分类┃</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危险危害</a:t>
            </a:r>
            <a:r>
              <a:rPr lang="zh-CN" altLang="en-US" sz="2000" b="1" dirty="0">
                <a:solidFill>
                  <a:srgbClr val="FF0000"/>
                </a:solidFill>
                <a:latin typeface="楷体" panose="02010609060101010101" pitchFamily="49" charset="-122"/>
                <a:ea typeface="楷体" panose="02010609060101010101" pitchFamily="49" charset="-122"/>
              </a:rPr>
              <a:t>辨识（可燃性</a:t>
            </a:r>
            <a:r>
              <a:rPr lang="zh-CN" altLang="en-US" sz="2000" b="1" dirty="0" smtClean="0">
                <a:solidFill>
                  <a:srgbClr val="FF0000"/>
                </a:solidFill>
                <a:latin typeface="楷体" panose="02010609060101010101" pitchFamily="49" charset="-122"/>
                <a:ea typeface="楷体" panose="02010609060101010101" pitchFamily="49" charset="-122"/>
              </a:rPr>
              <a:t>）</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1026" name="Picture 2" descr="https://img0.baidu.com/it/u=672020689,2758533281&amp;fm=253&amp;fmt=auto&amp;app=138&amp;f=JPEG?w=545&amp;h=3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080" y="4437112"/>
            <a:ext cx="2880320" cy="17599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gimg2.baidu.com/image_search/src=http%3A%2F%2Fn.sinaimg.cn%2Fsinakd20211025s%2F120%2Fw1080h1440%2F20211025%2F8a59-75968bb6aef5980a5cab95dd20295418.jpg&amp;refer=http%3A%2F%2Fn.sinaimg.cn&amp;app=2002&amp;size=f9999,10000&amp;q=a80&amp;n=0&amp;g=0n&amp;fmt=auto?sec=1655563898&amp;t=d06fc25aa84447dc11b9539b0a7ff6b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35390" y="4437112"/>
            <a:ext cx="1319928" cy="1759904"/>
          </a:xfrm>
          <a:prstGeom prst="rect">
            <a:avLst/>
          </a:prstGeom>
          <a:noFill/>
          <a:extLst>
            <a:ext uri="{909E8E84-426E-40DD-AFC4-6F175D3DCCD1}">
              <a14:hiddenFill xmlns:a14="http://schemas.microsoft.com/office/drawing/2010/main">
                <a:solidFill>
                  <a:srgbClr val="FFFFFF"/>
                </a:solidFill>
              </a14:hiddenFill>
            </a:ext>
          </a:extLst>
        </p:spPr>
      </p:pic>
      <p:sp>
        <p:nvSpPr>
          <p:cNvPr id="6" name="内容占位符 2"/>
          <p:cNvSpPr txBox="1">
            <a:spLocks/>
          </p:cNvSpPr>
          <p:nvPr/>
        </p:nvSpPr>
        <p:spPr>
          <a:xfrm>
            <a:off x="995108" y="5101040"/>
            <a:ext cx="5388924" cy="848240"/>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zh-CN" altLang="en-US" sz="1800" dirty="0" smtClean="0">
                <a:solidFill>
                  <a:srgbClr val="FF0000"/>
                </a:solidFill>
              </a:rPr>
              <a:t>北京交通大学、南京航空航天大学的两起爆炸事故</a:t>
            </a:r>
            <a:endParaRPr lang="en-US" altLang="zh-CN" sz="1800" dirty="0" smtClean="0">
              <a:solidFill>
                <a:srgbClr val="FF0000"/>
              </a:solidFill>
            </a:endParaRPr>
          </a:p>
          <a:p>
            <a:pPr algn="l"/>
            <a:r>
              <a:rPr lang="zh-CN" altLang="en-US" sz="1800" dirty="0" smtClean="0">
                <a:solidFill>
                  <a:srgbClr val="FF0000"/>
                </a:solidFill>
              </a:rPr>
              <a:t>金属粉末易发生连环爆，当事人往往在劫难逃！</a:t>
            </a:r>
            <a:endParaRPr lang="zh-CN" altLang="zh-CN" sz="1800" dirty="0">
              <a:solidFill>
                <a:srgbClr val="FF0000"/>
              </a:solidFill>
            </a:endParaRPr>
          </a:p>
        </p:txBody>
      </p:sp>
    </p:spTree>
    <p:extLst>
      <p:ext uri="{BB962C8B-B14F-4D97-AF65-F5344CB8AC3E}">
        <p14:creationId xmlns:p14="http://schemas.microsoft.com/office/powerpoint/2010/main" val="100377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5" end="5"/>
                                            </p:txEl>
                                          </p:spTgt>
                                        </p:tgtEl>
                                        <p:attrNameLst>
                                          <p:attrName>style.visibility</p:attrName>
                                        </p:attrNameLst>
                                      </p:cBhvr>
                                      <p:to>
                                        <p:strVal val="visible"/>
                                      </p:to>
                                    </p:set>
                                    <p:animEffect transition="in" filter="wipe(up)">
                                      <p:cBhvr>
                                        <p:cTn id="7" dur="500"/>
                                        <p:tgtEl>
                                          <p:spTgt spid="18">
                                            <p:txEl>
                                              <p:pRg st="5" end="5"/>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xEl>
                                              <p:pRg st="6" end="6"/>
                                            </p:txEl>
                                          </p:spTgt>
                                        </p:tgtEl>
                                        <p:attrNameLst>
                                          <p:attrName>style.visibility</p:attrName>
                                        </p:attrNameLst>
                                      </p:cBhvr>
                                      <p:to>
                                        <p:strVal val="visible"/>
                                      </p:to>
                                    </p:set>
                                    <p:animEffect transition="in" filter="wipe(up)">
                                      <p:cBhvr>
                                        <p:cTn id="11" dur="500"/>
                                        <p:tgtEl>
                                          <p:spTgt spid="18">
                                            <p:txEl>
                                              <p:pRg st="6" end="6"/>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8">
                                            <p:txEl>
                                              <p:pRg st="7" end="7"/>
                                            </p:txEl>
                                          </p:spTgt>
                                        </p:tgtEl>
                                        <p:attrNameLst>
                                          <p:attrName>style.visibility</p:attrName>
                                        </p:attrNameLst>
                                      </p:cBhvr>
                                      <p:to>
                                        <p:strVal val="visible"/>
                                      </p:to>
                                    </p:set>
                                    <p:animEffect transition="in" filter="wipe(up)">
                                      <p:cBhvr>
                                        <p:cTn id="15" dur="500"/>
                                        <p:tgtEl>
                                          <p:spTgt spid="18">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8">
                                            <p:txEl>
                                              <p:pRg st="8" end="8"/>
                                            </p:txEl>
                                          </p:spTgt>
                                        </p:tgtEl>
                                        <p:attrNameLst>
                                          <p:attrName>style.visibility</p:attrName>
                                        </p:attrNameLst>
                                      </p:cBhvr>
                                      <p:to>
                                        <p:strVal val="visible"/>
                                      </p:to>
                                    </p:set>
                                    <p:animEffect transition="in" filter="wipe(up)">
                                      <p:cBhvr>
                                        <p:cTn id="32" dur="500"/>
                                        <p:tgtEl>
                                          <p:spTgt spid="18">
                                            <p:txEl>
                                              <p:pRg st="8" end="8"/>
                                            </p:txEl>
                                          </p:spTgt>
                                        </p:tgtEl>
                                      </p:cBhvr>
                                    </p:animEffect>
                                  </p:childTnLst>
                                </p:cTn>
                              </p:par>
                            </p:childTnLst>
                          </p:cTn>
                        </p:par>
                        <p:par>
                          <p:cTn id="33" fill="hold">
                            <p:stCondLst>
                              <p:cond delay="500"/>
                            </p:stCondLst>
                            <p:childTnLst>
                              <p:par>
                                <p:cTn id="34" presetID="22" presetClass="entr" presetSubtype="1" fill="hold" nodeType="afterEffect">
                                  <p:stCondLst>
                                    <p:cond delay="0"/>
                                  </p:stCondLst>
                                  <p:childTnLst>
                                    <p:set>
                                      <p:cBhvr>
                                        <p:cTn id="35" dur="1" fill="hold">
                                          <p:stCondLst>
                                            <p:cond delay="0"/>
                                          </p:stCondLst>
                                        </p:cTn>
                                        <p:tgtEl>
                                          <p:spTgt spid="18">
                                            <p:txEl>
                                              <p:pRg st="9" end="9"/>
                                            </p:txEl>
                                          </p:spTgt>
                                        </p:tgtEl>
                                        <p:attrNameLst>
                                          <p:attrName>style.visibility</p:attrName>
                                        </p:attrNameLst>
                                      </p:cBhvr>
                                      <p:to>
                                        <p:strVal val="visible"/>
                                      </p:to>
                                    </p:set>
                                    <p:animEffect transition="in" filter="wipe(up)">
                                      <p:cBhvr>
                                        <p:cTn id="36" dur="500"/>
                                        <p:tgtEl>
                                          <p:spTgt spid="1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369151" cy="5040560"/>
          </a:xfrm>
        </p:spPr>
        <p:txBody>
          <a:bodyPr>
            <a:normAutofit/>
          </a:bodyPr>
          <a:lstStyle/>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自燃性</a:t>
            </a:r>
            <a:r>
              <a:rPr lang="zh-CN" altLang="en-US" sz="1600" b="1" dirty="0">
                <a:solidFill>
                  <a:srgbClr val="FF0000"/>
                </a:solidFill>
                <a:latin typeface="仿宋" panose="02010609060101010101" pitchFamily="49" charset="-122"/>
                <a:ea typeface="仿宋" panose="02010609060101010101" pitchFamily="49" charset="-122"/>
              </a:rPr>
              <a:t>化学品</a:t>
            </a:r>
            <a:r>
              <a:rPr lang="zh-CN" altLang="en-US" sz="1600" b="1" dirty="0" smtClean="0">
                <a:solidFill>
                  <a:srgbClr val="002060"/>
                </a:solidFill>
                <a:latin typeface="仿宋" panose="02010609060101010101" pitchFamily="49" charset="-122"/>
                <a:ea typeface="仿宋" panose="02010609060101010101" pitchFamily="49" charset="-122"/>
              </a:rPr>
              <a:t>（火灾）</a:t>
            </a:r>
            <a:endParaRPr lang="en-US" altLang="zh-CN" sz="1600" b="1" dirty="0" smtClean="0">
              <a:solidFill>
                <a:srgbClr val="FF0000"/>
              </a:solidFill>
              <a:latin typeface="仿宋" panose="02010609060101010101" pitchFamily="49" charset="-122"/>
              <a:ea typeface="仿宋" panose="02010609060101010101" pitchFamily="49" charset="-122"/>
            </a:endParaRPr>
          </a:p>
          <a:p>
            <a:pPr indent="0">
              <a:lnSpc>
                <a:spcPct val="13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    一旦</a:t>
            </a:r>
            <a:r>
              <a:rPr lang="zh-CN" altLang="en-US" sz="1600" b="1" dirty="0">
                <a:solidFill>
                  <a:srgbClr val="002060"/>
                </a:solidFill>
                <a:latin typeface="仿宋" panose="02010609060101010101" pitchFamily="49" charset="-122"/>
                <a:ea typeface="仿宋" panose="02010609060101010101" pitchFamily="49" charset="-122"/>
              </a:rPr>
              <a:t>接触空气就会着火。</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smtClean="0">
                <a:solidFill>
                  <a:srgbClr val="FF0000"/>
                </a:solidFill>
                <a:latin typeface="仿宋" panose="02010609060101010101" pitchFamily="49" charset="-122"/>
                <a:ea typeface="仿宋" panose="02010609060101010101" pitchFamily="49" charset="-122"/>
              </a:rPr>
              <a:t>有机金属化合物</a:t>
            </a:r>
            <a:r>
              <a:rPr lang="en-US" altLang="zh-CN" sz="1600" b="1" dirty="0" err="1">
                <a:solidFill>
                  <a:srgbClr val="FF0000"/>
                </a:solidFill>
                <a:latin typeface="仿宋" panose="02010609060101010101" pitchFamily="49" charset="-122"/>
                <a:ea typeface="仿宋" panose="02010609060101010101" pitchFamily="49" charset="-122"/>
              </a:rPr>
              <a:t>RnM</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R=</a:t>
            </a:r>
            <a:r>
              <a:rPr lang="zh-CN" altLang="en-US" sz="1600" b="1" dirty="0">
                <a:solidFill>
                  <a:srgbClr val="002060"/>
                </a:solidFill>
                <a:latin typeface="仿宋" panose="02010609060101010101" pitchFamily="49" charset="-122"/>
                <a:ea typeface="仿宋" panose="02010609060101010101" pitchFamily="49" charset="-122"/>
              </a:rPr>
              <a:t>烷基或丙烯基，</a:t>
            </a:r>
            <a:r>
              <a:rPr lang="en-US" altLang="zh-CN" sz="1600" b="1" dirty="0">
                <a:solidFill>
                  <a:srgbClr val="002060"/>
                </a:solidFill>
                <a:latin typeface="仿宋" panose="02010609060101010101" pitchFamily="49" charset="-122"/>
                <a:ea typeface="仿宋" panose="02010609060101010101" pitchFamily="49" charset="-122"/>
              </a:rPr>
              <a:t>M=Li</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Na</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K</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err="1">
                <a:solidFill>
                  <a:srgbClr val="002060"/>
                </a:solidFill>
                <a:latin typeface="仿宋" panose="02010609060101010101" pitchFamily="49" charset="-122"/>
                <a:ea typeface="仿宋" panose="02010609060101010101" pitchFamily="49" charset="-122"/>
              </a:rPr>
              <a:t>Rb</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Se</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B</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Al</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Ca</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Tl</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P</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As</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Sb</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Bi</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Ag</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Zn</a:t>
            </a:r>
            <a:r>
              <a:rPr lang="zh-CN" altLang="en-US" sz="1600" b="1" dirty="0">
                <a:solidFill>
                  <a:srgbClr val="002060"/>
                </a:solidFill>
                <a:latin typeface="仿宋" panose="02010609060101010101" pitchFamily="49" charset="-122"/>
                <a:ea typeface="仿宋" panose="02010609060101010101" pitchFamily="49" charset="-122"/>
              </a:rPr>
              <a:t>）及</a:t>
            </a:r>
            <a:r>
              <a:rPr lang="zh-CN" altLang="en-US" sz="1600" b="1" dirty="0">
                <a:solidFill>
                  <a:srgbClr val="FF0000"/>
                </a:solidFill>
                <a:latin typeface="仿宋" panose="02010609060101010101" pitchFamily="49" charset="-122"/>
                <a:ea typeface="仿宋" panose="02010609060101010101" pitchFamily="49" charset="-122"/>
              </a:rPr>
              <a:t>还原性金属催化剂</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Pt</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err="1">
                <a:solidFill>
                  <a:srgbClr val="002060"/>
                </a:solidFill>
                <a:latin typeface="仿宋" panose="02010609060101010101" pitchFamily="49" charset="-122"/>
                <a:ea typeface="仿宋" panose="02010609060101010101" pitchFamily="49" charset="-122"/>
              </a:rPr>
              <a:t>Pd</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Ni</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Cu-Cr</a:t>
            </a:r>
            <a:r>
              <a:rPr lang="zh-CN" altLang="en-US" sz="1600" b="1" dirty="0">
                <a:solidFill>
                  <a:srgbClr val="002060"/>
                </a:solidFill>
                <a:latin typeface="仿宋" panose="02010609060101010101" pitchFamily="49" charset="-122"/>
                <a:ea typeface="仿宋" panose="02010609060101010101" pitchFamily="49" charset="-122"/>
              </a:rPr>
              <a:t>）等</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0">
              <a:lnSpc>
                <a:spcPct val="130000"/>
              </a:lnSpc>
              <a:spcBef>
                <a:spcPts val="0"/>
              </a:spcBef>
              <a:buNone/>
            </a:pP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70000"/>
              </a:lnSpc>
              <a:spcBef>
                <a:spcPts val="0"/>
              </a:spcBef>
              <a:buFont typeface="Wingdings"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使用时注意</a:t>
            </a:r>
            <a:endParaRPr lang="en-US" altLang="zh-CN" sz="1600" b="1" dirty="0">
              <a:solidFill>
                <a:srgbClr val="FF0000"/>
              </a:solidFill>
              <a:latin typeface="仿宋" panose="02010609060101010101" pitchFamily="49" charset="-122"/>
              <a:ea typeface="仿宋" panose="02010609060101010101" pitchFamily="49" charset="-122"/>
            </a:endParaRP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1</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初次</a:t>
            </a:r>
            <a:r>
              <a:rPr lang="zh-CN" altLang="en-US" sz="1600" b="1" dirty="0">
                <a:solidFill>
                  <a:srgbClr val="FF0000"/>
                </a:solidFill>
                <a:latin typeface="仿宋" panose="02010609060101010101" pitchFamily="49" charset="-122"/>
                <a:ea typeface="仿宋" panose="02010609060101010101" pitchFamily="49" charset="-122"/>
              </a:rPr>
              <a:t>使用必须在有经验的工作人员指导下进行，并按要求作防护</a:t>
            </a:r>
            <a:r>
              <a:rPr lang="zh-CN" altLang="en-US" sz="1600" b="1" dirty="0">
                <a:solidFill>
                  <a:srgbClr val="002060"/>
                </a:solidFill>
                <a:latin typeface="仿宋" panose="02010609060101010101" pitchFamily="49" charset="-122"/>
                <a:ea typeface="仿宋" panose="02010609060101010101" pitchFamily="49" charset="-122"/>
              </a:rPr>
              <a:t>。</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2</a:t>
            </a:r>
            <a:r>
              <a:rPr lang="zh-CN" altLang="en-US" sz="1600" b="1" dirty="0">
                <a:solidFill>
                  <a:srgbClr val="002060"/>
                </a:solidFill>
                <a:latin typeface="仿宋" panose="02010609060101010101" pitchFamily="49" charset="-122"/>
                <a:ea typeface="仿宋" panose="02010609060101010101" pitchFamily="49" charset="-122"/>
              </a:rPr>
              <a:t>）稀释过程中，一旦溶剂飞溅出就会着火。通常</a:t>
            </a:r>
            <a:r>
              <a:rPr lang="zh-CN" altLang="en-US" sz="1600" b="1" dirty="0" smtClean="0">
                <a:solidFill>
                  <a:srgbClr val="002060"/>
                </a:solidFill>
                <a:latin typeface="仿宋" panose="02010609060101010101" pitchFamily="49" charset="-122"/>
                <a:ea typeface="仿宋" panose="02010609060101010101" pitchFamily="49" charset="-122"/>
              </a:rPr>
              <a:t>要</a:t>
            </a:r>
            <a:r>
              <a:rPr lang="zh-CN" altLang="en-US" sz="1600" b="1" dirty="0">
                <a:solidFill>
                  <a:srgbClr val="002060"/>
                </a:solidFill>
                <a:latin typeface="仿宋" panose="02010609060101010101" pitchFamily="49" charset="-122"/>
                <a:ea typeface="仿宋" panose="02010609060101010101" pitchFamily="49" charset="-122"/>
              </a:rPr>
              <a:t>在</a:t>
            </a:r>
            <a:r>
              <a:rPr lang="zh-CN" altLang="en-US" sz="1600" b="1" dirty="0" smtClean="0">
                <a:solidFill>
                  <a:srgbClr val="FF0000"/>
                </a:solidFill>
                <a:latin typeface="仿宋" panose="02010609060101010101" pitchFamily="49" charset="-122"/>
                <a:ea typeface="仿宋" panose="02010609060101010101" pitchFamily="49" charset="-122"/>
              </a:rPr>
              <a:t>通风橱内操作</a:t>
            </a:r>
            <a:r>
              <a:rPr lang="zh-CN" altLang="en-US" sz="1600" b="1" dirty="0" smtClean="0">
                <a:solidFill>
                  <a:srgbClr val="002060"/>
                </a:solidFill>
                <a:latin typeface="仿宋" panose="02010609060101010101" pitchFamily="49" charset="-122"/>
                <a:ea typeface="仿宋" panose="02010609060101010101" pitchFamily="49" charset="-122"/>
              </a:rPr>
              <a:t>。</a:t>
            </a:r>
            <a:endParaRPr lang="zh-CN" altLang="en-US" sz="1600" b="1" dirty="0">
              <a:solidFill>
                <a:srgbClr val="002060"/>
              </a:solidFill>
              <a:latin typeface="仿宋" panose="02010609060101010101" pitchFamily="49" charset="-122"/>
              <a:ea typeface="仿宋" panose="02010609060101010101" pitchFamily="49" charset="-122"/>
            </a:endParaRPr>
          </a:p>
          <a:p>
            <a:pPr indent="0">
              <a:lnSpc>
                <a:spcPct val="130000"/>
              </a:lnSpc>
              <a:spcBef>
                <a:spcPts val="300"/>
              </a:spcBef>
              <a:spcAft>
                <a:spcPts val="300"/>
              </a:spcAft>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3</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密封保存，周边不要有可燃物</a:t>
            </a:r>
            <a:r>
              <a:rPr lang="zh-CN" altLang="en-US" sz="1600" b="1" dirty="0">
                <a:solidFill>
                  <a:srgbClr val="002060"/>
                </a:solidFill>
                <a:latin typeface="仿宋" panose="02010609060101010101" pitchFamily="49" charset="-122"/>
                <a:ea typeface="仿宋" panose="02010609060101010101" pitchFamily="49" charset="-122"/>
              </a:rPr>
              <a:t>。如装有经溶剂稀释后的三乙基铝的瓶子放入纸箱，搬运中瓶子破裂，发生泄漏而引起着火。</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4</a:t>
            </a:r>
            <a:r>
              <a:rPr lang="zh-CN" altLang="en-US" sz="1600" b="1" dirty="0">
                <a:solidFill>
                  <a:srgbClr val="002060"/>
                </a:solidFill>
                <a:latin typeface="仿宋" panose="02010609060101010101" pitchFamily="49" charset="-122"/>
                <a:ea typeface="仿宋" panose="02010609060101010101" pitchFamily="49" charset="-122"/>
              </a:rPr>
              <a:t>）处理毒性较大的自燃物时，须戴防毒面具和胶皮手套，不可直接手拿。</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5</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灭火要点：</a:t>
            </a:r>
            <a:r>
              <a:rPr lang="zh-CN" altLang="en-US" sz="1600" b="1" dirty="0" smtClean="0">
                <a:solidFill>
                  <a:srgbClr val="002060"/>
                </a:solidFill>
                <a:latin typeface="仿宋" panose="02010609060101010101" pitchFamily="49" charset="-122"/>
                <a:ea typeface="仿宋" panose="02010609060101010101" pitchFamily="49" charset="-122"/>
              </a:rPr>
              <a:t>沙子</a:t>
            </a:r>
            <a:r>
              <a:rPr lang="zh-CN" altLang="en-US" sz="1600" b="1" dirty="0">
                <a:solidFill>
                  <a:srgbClr val="002060"/>
                </a:solidFill>
                <a:latin typeface="仿宋" panose="02010609060101010101" pitchFamily="49" charset="-122"/>
                <a:ea typeface="仿宋" panose="02010609060101010101" pitchFamily="49" charset="-122"/>
              </a:rPr>
              <a:t>或干粉灭火，</a:t>
            </a:r>
            <a:r>
              <a:rPr lang="zh-CN" altLang="en-US" sz="1600" b="1" dirty="0">
                <a:solidFill>
                  <a:srgbClr val="FF0000"/>
                </a:solidFill>
                <a:latin typeface="仿宋" panose="02010609060101010101" pitchFamily="49" charset="-122"/>
                <a:ea typeface="仿宋" panose="02010609060101010101" pitchFamily="49" charset="-122"/>
              </a:rPr>
              <a:t>量少时可使用大量喷水法灭火</a:t>
            </a:r>
            <a:r>
              <a:rPr lang="zh-CN" altLang="en-US" sz="1600" b="1" dirty="0">
                <a:solidFill>
                  <a:srgbClr val="002060"/>
                </a:solidFill>
                <a:latin typeface="仿宋" panose="02010609060101010101" pitchFamily="49" charset="-122"/>
                <a:ea typeface="仿宋" panose="02010609060101010101" pitchFamily="49" charset="-122"/>
              </a:rPr>
              <a:t>。</a:t>
            </a: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三、危化品</a:t>
            </a:r>
            <a:r>
              <a:rPr lang="zh-CN" altLang="en-US" sz="2200" b="1" dirty="0">
                <a:solidFill>
                  <a:srgbClr val="002060"/>
                </a:solidFill>
                <a:latin typeface="黑体" panose="02010609060101010101" pitchFamily="49" charset="-122"/>
                <a:ea typeface="黑体" panose="02010609060101010101" pitchFamily="49" charset="-122"/>
              </a:rPr>
              <a:t>的危险特性与</a:t>
            </a:r>
            <a:r>
              <a:rPr lang="zh-CN" altLang="en-US" sz="2200" b="1" dirty="0" smtClean="0">
                <a:solidFill>
                  <a:srgbClr val="002060"/>
                </a:solidFill>
                <a:latin typeface="黑体" panose="02010609060101010101" pitchFamily="49" charset="-122"/>
                <a:ea typeface="黑体" panose="02010609060101010101" pitchFamily="49" charset="-122"/>
              </a:rPr>
              <a:t>分类┃</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危险危害</a:t>
            </a:r>
            <a:r>
              <a:rPr lang="zh-CN" altLang="en-US" sz="2000" b="1" dirty="0">
                <a:solidFill>
                  <a:srgbClr val="FF0000"/>
                </a:solidFill>
                <a:latin typeface="楷体" panose="02010609060101010101" pitchFamily="49" charset="-122"/>
                <a:ea typeface="楷体" panose="02010609060101010101" pitchFamily="49" charset="-122"/>
              </a:rPr>
              <a:t>辨识（可燃性</a:t>
            </a:r>
            <a:r>
              <a:rPr lang="zh-CN" altLang="en-US" sz="2000" b="1" dirty="0" smtClean="0">
                <a:solidFill>
                  <a:srgbClr val="FF0000"/>
                </a:solidFill>
                <a:latin typeface="楷体" panose="02010609060101010101" pitchFamily="49" charset="-122"/>
                <a:ea typeface="楷体" panose="02010609060101010101" pitchFamily="49" charset="-122"/>
              </a:rPr>
              <a:t>）</a:t>
            </a:r>
            <a:endParaRPr lang="zh-CN" altLang="en-US" sz="2000" b="1" dirty="0">
              <a:solidFill>
                <a:srgbClr val="002060"/>
              </a:solidFill>
              <a:latin typeface="黑体" panose="02010609060101010101" pitchFamily="49" charset="-122"/>
              <a:ea typeface="黑体" panose="02010609060101010101" pitchFamily="49" charset="-122"/>
            </a:endParaRPr>
          </a:p>
        </p:txBody>
      </p:sp>
      <p:sp>
        <p:nvSpPr>
          <p:cNvPr id="4" name="内容占位符 2"/>
          <p:cNvSpPr txBox="1">
            <a:spLocks/>
          </p:cNvSpPr>
          <p:nvPr/>
        </p:nvSpPr>
        <p:spPr>
          <a:xfrm>
            <a:off x="995108" y="5661248"/>
            <a:ext cx="10153128" cy="432048"/>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zh-CN" altLang="en-US" sz="1800" dirty="0" smtClean="0">
                <a:solidFill>
                  <a:srgbClr val="FF0000"/>
                </a:solidFill>
              </a:rPr>
              <a:t>高校实验室自燃或遇水燃烧的可燃物数量少，完全可大量喷水灭火！ 切忌循规蹈矩贻误灭火时机！</a:t>
            </a:r>
            <a:endParaRPr lang="zh-CN" altLang="zh-CN" sz="1800" dirty="0">
              <a:solidFill>
                <a:srgbClr val="FF0000"/>
              </a:solidFill>
            </a:endParaRPr>
          </a:p>
        </p:txBody>
      </p:sp>
    </p:spTree>
    <p:extLst>
      <p:ext uri="{BB962C8B-B14F-4D97-AF65-F5344CB8AC3E}">
        <p14:creationId xmlns:p14="http://schemas.microsoft.com/office/powerpoint/2010/main" val="93100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5" end="5"/>
                                            </p:txEl>
                                          </p:spTgt>
                                        </p:tgtEl>
                                        <p:attrNameLst>
                                          <p:attrName>style.visibility</p:attrName>
                                        </p:attrNameLst>
                                      </p:cBhvr>
                                      <p:to>
                                        <p:strVal val="visible"/>
                                      </p:to>
                                    </p:set>
                                    <p:animEffect transition="in" filter="wipe(up)">
                                      <p:cBhvr>
                                        <p:cTn id="7" dur="500"/>
                                        <p:tgtEl>
                                          <p:spTgt spid="18">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xEl>
                                              <p:pRg st="6" end="6"/>
                                            </p:txEl>
                                          </p:spTgt>
                                        </p:tgtEl>
                                        <p:attrNameLst>
                                          <p:attrName>style.visibility</p:attrName>
                                        </p:attrNameLst>
                                      </p:cBhvr>
                                      <p:to>
                                        <p:strVal val="visible"/>
                                      </p:to>
                                    </p:set>
                                    <p:animEffect transition="in" filter="wipe(up)">
                                      <p:cBhvr>
                                        <p:cTn id="12" dur="500"/>
                                        <p:tgtEl>
                                          <p:spTgt spid="18">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xEl>
                                              <p:pRg st="7" end="7"/>
                                            </p:txEl>
                                          </p:spTgt>
                                        </p:tgtEl>
                                        <p:attrNameLst>
                                          <p:attrName>style.visibility</p:attrName>
                                        </p:attrNameLst>
                                      </p:cBhvr>
                                      <p:to>
                                        <p:strVal val="visible"/>
                                      </p:to>
                                    </p:set>
                                    <p:animEffect transition="in" filter="wipe(up)">
                                      <p:cBhvr>
                                        <p:cTn id="17" dur="500"/>
                                        <p:tgtEl>
                                          <p:spTgt spid="18">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
                                            <p:txEl>
                                              <p:pRg st="8" end="8"/>
                                            </p:txEl>
                                          </p:spTgt>
                                        </p:tgtEl>
                                        <p:attrNameLst>
                                          <p:attrName>style.visibility</p:attrName>
                                        </p:attrNameLst>
                                      </p:cBhvr>
                                      <p:to>
                                        <p:strVal val="visible"/>
                                      </p:to>
                                    </p:set>
                                    <p:animEffect transition="in" filter="wipe(up)">
                                      <p:cBhvr>
                                        <p:cTn id="22" dur="500"/>
                                        <p:tgtEl>
                                          <p:spTgt spid="18">
                                            <p:txEl>
                                              <p:pRg st="8" end="8"/>
                                            </p:txEl>
                                          </p:spTgt>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18">
                                            <p:txEl>
                                              <p:pRg st="9" end="9"/>
                                            </p:txEl>
                                          </p:spTgt>
                                        </p:tgtEl>
                                        <p:attrNameLst>
                                          <p:attrName>style.visibility</p:attrName>
                                        </p:attrNameLst>
                                      </p:cBhvr>
                                      <p:to>
                                        <p:strVal val="visible"/>
                                      </p:to>
                                    </p:set>
                                    <p:animEffect transition="in" filter="wipe(up)">
                                      <p:cBhvr>
                                        <p:cTn id="26" dur="500"/>
                                        <p:tgtEl>
                                          <p:spTgt spid="18">
                                            <p:txEl>
                                              <p:pRg st="9" end="9"/>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369151" cy="5544616"/>
          </a:xfrm>
        </p:spPr>
        <p:txBody>
          <a:bodyPr>
            <a:normAutofit/>
          </a:bodyPr>
          <a:lstStyle/>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禁水性化学品</a:t>
            </a:r>
            <a:r>
              <a:rPr lang="zh-CN" altLang="en-US" sz="1600" b="1" dirty="0" smtClean="0">
                <a:solidFill>
                  <a:srgbClr val="002060"/>
                </a:solidFill>
                <a:latin typeface="仿宋" panose="02010609060101010101" pitchFamily="49" charset="-122"/>
                <a:ea typeface="仿宋" panose="02010609060101010101" pitchFamily="49" charset="-122"/>
              </a:rPr>
              <a:t>（火灾、爆炸）</a:t>
            </a:r>
            <a:endParaRPr lang="en-US" altLang="zh-CN" sz="1600" b="1" dirty="0" smtClean="0">
              <a:solidFill>
                <a:srgbClr val="FF0000"/>
              </a:solidFill>
              <a:latin typeface="仿宋" panose="02010609060101010101" pitchFamily="49" charset="-122"/>
              <a:ea typeface="仿宋" panose="02010609060101010101" pitchFamily="49" charset="-122"/>
            </a:endParaRPr>
          </a:p>
          <a:p>
            <a:pPr indent="0">
              <a:lnSpc>
                <a:spcPct val="13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    一旦</a:t>
            </a:r>
            <a:r>
              <a:rPr lang="zh-CN" altLang="en-US" sz="1600" b="1" dirty="0">
                <a:solidFill>
                  <a:srgbClr val="002060"/>
                </a:solidFill>
                <a:latin typeface="仿宋" panose="02010609060101010101" pitchFamily="49" charset="-122"/>
                <a:ea typeface="仿宋" panose="02010609060101010101" pitchFamily="49" charset="-122"/>
              </a:rPr>
              <a:t>遇水会剧烈反应，有时因产生的气体而爆炸。</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en-US" altLang="zh-CN" sz="1600" b="1" dirty="0" smtClean="0">
                <a:solidFill>
                  <a:srgbClr val="FF0000"/>
                </a:solidFill>
                <a:latin typeface="仿宋" panose="02010609060101010101" pitchFamily="49" charset="-122"/>
                <a:ea typeface="仿宋" panose="02010609060101010101" pitchFamily="49" charset="-122"/>
              </a:rPr>
              <a:t>Na</a:t>
            </a:r>
            <a:r>
              <a:rPr lang="zh-CN" altLang="en-US" sz="1600" b="1" dirty="0">
                <a:solidFill>
                  <a:srgbClr val="FF0000"/>
                </a:solidFill>
                <a:latin typeface="仿宋" panose="02010609060101010101" pitchFamily="49" charset="-122"/>
                <a:ea typeface="仿宋" panose="02010609060101010101" pitchFamily="49" charset="-122"/>
              </a:rPr>
              <a:t>、</a:t>
            </a:r>
            <a:r>
              <a:rPr lang="en-US" altLang="zh-CN" sz="1600" b="1" dirty="0">
                <a:solidFill>
                  <a:srgbClr val="FF0000"/>
                </a:solidFill>
                <a:latin typeface="仿宋" panose="02010609060101010101" pitchFamily="49" charset="-122"/>
                <a:ea typeface="仿宋" panose="02010609060101010101" pitchFamily="49" charset="-122"/>
              </a:rPr>
              <a:t>K</a:t>
            </a:r>
            <a:r>
              <a:rPr lang="zh-CN" altLang="en-US" sz="1600" b="1" dirty="0">
                <a:solidFill>
                  <a:srgbClr val="FF0000"/>
                </a:solidFill>
                <a:latin typeface="仿宋" panose="02010609060101010101" pitchFamily="49" charset="-122"/>
                <a:ea typeface="仿宋" panose="02010609060101010101" pitchFamily="49" charset="-122"/>
              </a:rPr>
              <a:t>、</a:t>
            </a:r>
            <a:r>
              <a:rPr lang="en-US" altLang="zh-CN" sz="1600" b="1" dirty="0">
                <a:solidFill>
                  <a:srgbClr val="FF0000"/>
                </a:solidFill>
                <a:latin typeface="仿宋" panose="02010609060101010101" pitchFamily="49" charset="-122"/>
                <a:ea typeface="仿宋" panose="02010609060101010101" pitchFamily="49" charset="-122"/>
              </a:rPr>
              <a:t>Li</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CaC2</a:t>
            </a:r>
            <a:r>
              <a:rPr lang="zh-CN" altLang="en-US" sz="1600" b="1" dirty="0">
                <a:solidFill>
                  <a:srgbClr val="002060"/>
                </a:solidFill>
                <a:latin typeface="仿宋" panose="02010609060101010101" pitchFamily="49" charset="-122"/>
                <a:ea typeface="仿宋" panose="02010609060101010101" pitchFamily="49" charset="-122"/>
              </a:rPr>
              <a:t>（碳化钙）、</a:t>
            </a:r>
            <a:r>
              <a:rPr lang="en-US" altLang="zh-CN" sz="1600" b="1" dirty="0">
                <a:solidFill>
                  <a:srgbClr val="002060"/>
                </a:solidFill>
                <a:latin typeface="仿宋" panose="02010609060101010101" pitchFamily="49" charset="-122"/>
                <a:ea typeface="仿宋" panose="02010609060101010101" pitchFamily="49" charset="-122"/>
              </a:rPr>
              <a:t>Ca3P2</a:t>
            </a:r>
            <a:r>
              <a:rPr lang="zh-CN" altLang="en-US" sz="1600" b="1" dirty="0">
                <a:solidFill>
                  <a:srgbClr val="002060"/>
                </a:solidFill>
                <a:latin typeface="仿宋" panose="02010609060101010101" pitchFamily="49" charset="-122"/>
                <a:ea typeface="仿宋" panose="02010609060101010101" pitchFamily="49" charset="-122"/>
              </a:rPr>
              <a:t>（磷化钙）、</a:t>
            </a:r>
            <a:r>
              <a:rPr lang="en-US" altLang="zh-CN" sz="1600" b="1" dirty="0" err="1" smtClean="0">
                <a:solidFill>
                  <a:srgbClr val="002060"/>
                </a:solidFill>
                <a:latin typeface="仿宋" panose="02010609060101010101" pitchFamily="49" charset="-122"/>
                <a:ea typeface="仿宋" panose="02010609060101010101" pitchFamily="49" charset="-122"/>
              </a:rPr>
              <a:t>CaO</a:t>
            </a: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NaNH2</a:t>
            </a:r>
            <a:r>
              <a:rPr lang="zh-CN" altLang="en-US" sz="1600" b="1" dirty="0">
                <a:solidFill>
                  <a:srgbClr val="002060"/>
                </a:solidFill>
                <a:latin typeface="仿宋" panose="02010609060101010101" pitchFamily="49" charset="-122"/>
                <a:ea typeface="仿宋" panose="02010609060101010101" pitchFamily="49" charset="-122"/>
              </a:rPr>
              <a:t>（氨基钠）、</a:t>
            </a:r>
            <a:r>
              <a:rPr lang="en-US" altLang="zh-CN" sz="1600" b="1" dirty="0">
                <a:solidFill>
                  <a:srgbClr val="002060"/>
                </a:solidFill>
                <a:latin typeface="仿宋" panose="02010609060101010101" pitchFamily="49" charset="-122"/>
                <a:ea typeface="仿宋" panose="02010609060101010101" pitchFamily="49" charset="-122"/>
              </a:rPr>
              <a:t>LiAlH4</a:t>
            </a:r>
            <a:r>
              <a:rPr lang="zh-CN" altLang="en-US" sz="1600" b="1" dirty="0">
                <a:solidFill>
                  <a:srgbClr val="002060"/>
                </a:solidFill>
                <a:latin typeface="仿宋" panose="02010609060101010101" pitchFamily="49" charset="-122"/>
                <a:ea typeface="仿宋" panose="02010609060101010101" pitchFamily="49" charset="-122"/>
              </a:rPr>
              <a:t>（氢化锂铝）</a:t>
            </a:r>
            <a:r>
              <a:rPr lang="zh-CN" altLang="en-US" sz="1600" b="1" dirty="0" smtClean="0">
                <a:solidFill>
                  <a:srgbClr val="002060"/>
                </a:solidFill>
                <a:latin typeface="仿宋" panose="02010609060101010101" pitchFamily="49" charset="-122"/>
                <a:ea typeface="仿宋" panose="02010609060101010101" pitchFamily="49" charset="-122"/>
              </a:rPr>
              <a:t>等</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285750">
              <a:lnSpc>
                <a:spcPct val="130000"/>
              </a:lnSpc>
              <a:spcBef>
                <a:spcPts val="0"/>
              </a:spcBef>
              <a:buFont typeface="Wingdings"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使用时注意</a:t>
            </a:r>
            <a:endParaRPr lang="en-US" altLang="zh-CN" sz="1600" b="1" dirty="0" smtClean="0">
              <a:solidFill>
                <a:srgbClr val="FF0000"/>
              </a:solidFill>
              <a:latin typeface="仿宋" panose="02010609060101010101" pitchFamily="49" charset="-122"/>
              <a:ea typeface="仿宋" panose="02010609060101010101" pitchFamily="49" charset="-122"/>
            </a:endParaRPr>
          </a:p>
          <a:p>
            <a:pPr indent="0">
              <a:lnSpc>
                <a:spcPct val="13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002060"/>
                </a:solidFill>
                <a:latin typeface="仿宋" panose="02010609060101010101" pitchFamily="49" charset="-122"/>
                <a:ea typeface="仿宋" panose="02010609060101010101" pitchFamily="49" charset="-122"/>
              </a:rPr>
              <a:t>1</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FF0000"/>
                </a:solidFill>
                <a:latin typeface="仿宋" panose="02010609060101010101" pitchFamily="49" charset="-122"/>
                <a:ea typeface="仿宋" panose="02010609060101010101" pitchFamily="49" charset="-122"/>
              </a:rPr>
              <a:t>Na</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FF0000"/>
                </a:solidFill>
                <a:latin typeface="仿宋" panose="02010609060101010101" pitchFamily="49" charset="-122"/>
                <a:ea typeface="仿宋" panose="02010609060101010101" pitchFamily="49" charset="-122"/>
              </a:rPr>
              <a:t>K</a:t>
            </a:r>
            <a:r>
              <a:rPr lang="zh-CN" altLang="en-US" sz="1600" b="1" dirty="0" smtClean="0">
                <a:solidFill>
                  <a:srgbClr val="002060"/>
                </a:solidFill>
                <a:latin typeface="仿宋" panose="02010609060101010101" pitchFamily="49" charset="-122"/>
                <a:ea typeface="仿宋" panose="02010609060101010101" pitchFamily="49" charset="-122"/>
              </a:rPr>
              <a:t>遇水</a:t>
            </a:r>
            <a:r>
              <a:rPr lang="zh-CN" altLang="en-US" sz="1600" b="1" dirty="0">
                <a:solidFill>
                  <a:srgbClr val="002060"/>
                </a:solidFill>
                <a:latin typeface="仿宋" panose="02010609060101010101" pitchFamily="49" charset="-122"/>
                <a:ea typeface="仿宋" panose="02010609060101010101" pitchFamily="49" charset="-122"/>
              </a:rPr>
              <a:t>剧烈反应，放出氢气而引起爆炸。须切成小块存于液体石蜡或煤油中、密封</a:t>
            </a:r>
            <a:r>
              <a:rPr lang="zh-CN" altLang="en-US" sz="1600" b="1" dirty="0" smtClean="0">
                <a:solidFill>
                  <a:srgbClr val="002060"/>
                </a:solidFill>
                <a:latin typeface="仿宋" panose="02010609060101010101" pitchFamily="49" charset="-122"/>
                <a:ea typeface="仿宋" panose="02010609060101010101" pitchFamily="49" charset="-122"/>
              </a:rPr>
              <a:t>。实验</a:t>
            </a:r>
            <a:r>
              <a:rPr lang="zh-CN" altLang="en-US" sz="1600" b="1" dirty="0">
                <a:solidFill>
                  <a:srgbClr val="002060"/>
                </a:solidFill>
                <a:latin typeface="仿宋" panose="02010609060101010101" pitchFamily="49" charset="-122"/>
                <a:ea typeface="仿宋" panose="02010609060101010101" pitchFamily="49" charset="-122"/>
              </a:rPr>
              <a:t>中的</a:t>
            </a:r>
            <a:r>
              <a:rPr lang="en-US" altLang="zh-CN" sz="1600" b="1" dirty="0">
                <a:solidFill>
                  <a:srgbClr val="002060"/>
                </a:solidFill>
                <a:latin typeface="仿宋" panose="02010609060101010101" pitchFamily="49" charset="-122"/>
                <a:ea typeface="仿宋" panose="02010609060101010101" pitchFamily="49" charset="-122"/>
              </a:rPr>
              <a:t>Na</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K</a:t>
            </a:r>
            <a:r>
              <a:rPr lang="zh-CN" altLang="en-US" sz="1600" b="1" dirty="0">
                <a:solidFill>
                  <a:srgbClr val="002060"/>
                </a:solidFill>
                <a:latin typeface="仿宋" panose="02010609060101010101" pitchFamily="49" charset="-122"/>
                <a:ea typeface="仿宋" panose="02010609060101010101" pitchFamily="49" charset="-122"/>
              </a:rPr>
              <a:t>碎屑，须</a:t>
            </a:r>
            <a:r>
              <a:rPr lang="zh-CN" altLang="en-US" sz="1600" b="1" dirty="0" smtClean="0">
                <a:solidFill>
                  <a:srgbClr val="002060"/>
                </a:solidFill>
                <a:latin typeface="仿宋" panose="02010609060101010101" pitchFamily="49" charset="-122"/>
                <a:ea typeface="仿宋" panose="02010609060101010101" pitchFamily="49" charset="-122"/>
              </a:rPr>
              <a:t>及时收集</a:t>
            </a:r>
            <a:r>
              <a:rPr lang="zh-CN" altLang="en-US" sz="1600" b="1" dirty="0">
                <a:solidFill>
                  <a:srgbClr val="002060"/>
                </a:solidFill>
                <a:latin typeface="仿宋" panose="02010609060101010101" pitchFamily="49" charset="-122"/>
                <a:ea typeface="仿宋" panose="02010609060101010101" pitchFamily="49" charset="-122"/>
              </a:rPr>
              <a:t>存储</a:t>
            </a:r>
            <a:r>
              <a:rPr lang="zh-CN" altLang="en-US" sz="1600" b="1" dirty="0" smtClean="0">
                <a:solidFill>
                  <a:srgbClr val="002060"/>
                </a:solidFill>
                <a:latin typeface="仿宋" panose="02010609060101010101" pitchFamily="49" charset="-122"/>
                <a:ea typeface="仿宋" panose="02010609060101010101" pitchFamily="49" charset="-122"/>
              </a:rPr>
              <a:t>。若</a:t>
            </a:r>
            <a:r>
              <a:rPr lang="zh-CN" altLang="en-US" sz="1600" b="1" dirty="0">
                <a:solidFill>
                  <a:srgbClr val="FF0000"/>
                </a:solidFill>
                <a:latin typeface="仿宋" panose="02010609060101010101" pitchFamily="49" charset="-122"/>
                <a:ea typeface="仿宋" panose="02010609060101010101" pitchFamily="49" charset="-122"/>
              </a:rPr>
              <a:t>丢弃</a:t>
            </a:r>
            <a:r>
              <a:rPr lang="en-US" altLang="zh-CN" sz="1600" b="1" dirty="0">
                <a:solidFill>
                  <a:srgbClr val="FF0000"/>
                </a:solidFill>
                <a:latin typeface="仿宋" panose="02010609060101010101" pitchFamily="49" charset="-122"/>
                <a:ea typeface="仿宋" panose="02010609060101010101" pitchFamily="49" charset="-122"/>
              </a:rPr>
              <a:t>Na</a:t>
            </a:r>
            <a:r>
              <a:rPr lang="zh-CN" altLang="en-US" sz="1600" b="1" dirty="0">
                <a:solidFill>
                  <a:srgbClr val="002060"/>
                </a:solidFill>
                <a:latin typeface="仿宋" panose="02010609060101010101" pitchFamily="49" charset="-122"/>
                <a:ea typeface="仿宋" panose="02010609060101010101" pitchFamily="49" charset="-122"/>
              </a:rPr>
              <a:t>，可</a:t>
            </a:r>
            <a:r>
              <a:rPr lang="zh-CN" altLang="en-US" sz="1600" b="1" dirty="0">
                <a:solidFill>
                  <a:srgbClr val="FF0000"/>
                </a:solidFill>
                <a:latin typeface="仿宋" panose="02010609060101010101" pitchFamily="49" charset="-122"/>
                <a:ea typeface="仿宋" panose="02010609060101010101" pitchFamily="49" charset="-122"/>
              </a:rPr>
              <a:t>放入乙醇（</a:t>
            </a:r>
            <a:r>
              <a:rPr lang="en-US" altLang="zh-CN" sz="1600" b="1" dirty="0">
                <a:solidFill>
                  <a:srgbClr val="FF0000"/>
                </a:solidFill>
                <a:latin typeface="仿宋" panose="02010609060101010101" pitchFamily="49" charset="-122"/>
                <a:ea typeface="仿宋" panose="02010609060101010101" pitchFamily="49" charset="-122"/>
              </a:rPr>
              <a:t>75%</a:t>
            </a:r>
            <a:r>
              <a:rPr lang="zh-CN" altLang="en-US" sz="1600" b="1" dirty="0">
                <a:solidFill>
                  <a:srgbClr val="FF0000"/>
                </a:solidFill>
                <a:latin typeface="仿宋" panose="02010609060101010101" pitchFamily="49" charset="-122"/>
                <a:ea typeface="仿宋" panose="02010609060101010101" pitchFamily="49" charset="-122"/>
              </a:rPr>
              <a:t>以上酒精水溶液）中反应</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通风橱内</a:t>
            </a:r>
            <a:r>
              <a:rPr lang="zh-CN" altLang="en-US" sz="1600" b="1" dirty="0">
                <a:solidFill>
                  <a:srgbClr val="002060"/>
                </a:solidFill>
                <a:latin typeface="仿宋" panose="02010609060101010101" pitchFamily="49" charset="-122"/>
                <a:ea typeface="仿宋" panose="02010609060101010101" pitchFamily="49" charset="-122"/>
              </a:rPr>
              <a:t>进行；若</a:t>
            </a:r>
            <a:r>
              <a:rPr lang="zh-CN" altLang="en-US" sz="1600" b="1" dirty="0">
                <a:solidFill>
                  <a:srgbClr val="FF0000"/>
                </a:solidFill>
                <a:latin typeface="仿宋" panose="02010609060101010101" pitchFamily="49" charset="-122"/>
                <a:ea typeface="仿宋" panose="02010609060101010101" pitchFamily="49" charset="-122"/>
              </a:rPr>
              <a:t>丢弃</a:t>
            </a:r>
            <a:r>
              <a:rPr lang="en-US" altLang="zh-CN" sz="1600" b="1" dirty="0">
                <a:solidFill>
                  <a:srgbClr val="FF0000"/>
                </a:solidFill>
                <a:latin typeface="仿宋" panose="02010609060101010101" pitchFamily="49" charset="-122"/>
                <a:ea typeface="仿宋" panose="02010609060101010101" pitchFamily="49" charset="-122"/>
              </a:rPr>
              <a:t>K</a:t>
            </a:r>
            <a:r>
              <a:rPr lang="zh-CN" altLang="en-US" sz="1600" b="1" dirty="0">
                <a:solidFill>
                  <a:srgbClr val="002060"/>
                </a:solidFill>
                <a:latin typeface="仿宋" panose="02010609060101010101" pitchFamily="49" charset="-122"/>
                <a:ea typeface="仿宋" panose="02010609060101010101" pitchFamily="49" charset="-122"/>
              </a:rPr>
              <a:t>，在氮气保护下做类似操作。</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2</a:t>
            </a: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Na</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K</a:t>
            </a:r>
            <a:r>
              <a:rPr lang="zh-CN" altLang="en-US" sz="1600" b="1" dirty="0">
                <a:solidFill>
                  <a:srgbClr val="FF0000"/>
                </a:solidFill>
                <a:latin typeface="仿宋" panose="02010609060101010101" pitchFamily="49" charset="-122"/>
                <a:ea typeface="仿宋" panose="02010609060101010101" pitchFamily="49" charset="-122"/>
              </a:rPr>
              <a:t>与卤化物反应会发生爆炸</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3</a:t>
            </a: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CaC2</a:t>
            </a:r>
            <a:r>
              <a:rPr lang="zh-CN" altLang="en-US" sz="1600" b="1" dirty="0">
                <a:solidFill>
                  <a:srgbClr val="002060"/>
                </a:solidFill>
                <a:latin typeface="仿宋" panose="02010609060101010101" pitchFamily="49" charset="-122"/>
                <a:ea typeface="仿宋" panose="02010609060101010101" pitchFamily="49" charset="-122"/>
              </a:rPr>
              <a:t>（电石）遇水，产生乙炔，会引起着火爆炸。</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4</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Ca3P2</a:t>
            </a:r>
            <a:r>
              <a:rPr lang="zh-CN" altLang="en-US" sz="1600" b="1" dirty="0">
                <a:solidFill>
                  <a:srgbClr val="002060"/>
                </a:solidFill>
                <a:latin typeface="仿宋" panose="02010609060101010101" pitchFamily="49" charset="-122"/>
                <a:ea typeface="仿宋" panose="02010609060101010101" pitchFamily="49" charset="-122"/>
              </a:rPr>
              <a:t>遇水产生</a:t>
            </a:r>
            <a:r>
              <a:rPr lang="en-US" altLang="zh-CN" sz="1600" b="1" dirty="0">
                <a:solidFill>
                  <a:srgbClr val="002060"/>
                </a:solidFill>
                <a:latin typeface="仿宋" panose="02010609060101010101" pitchFamily="49" charset="-122"/>
                <a:ea typeface="仿宋" panose="02010609060101010101" pitchFamily="49" charset="-122"/>
              </a:rPr>
              <a:t>PH3</a:t>
            </a:r>
            <a:r>
              <a:rPr lang="zh-CN" altLang="en-US" sz="1600" b="1" dirty="0">
                <a:solidFill>
                  <a:srgbClr val="002060"/>
                </a:solidFill>
                <a:latin typeface="仿宋" panose="02010609060101010101" pitchFamily="49" charset="-122"/>
                <a:ea typeface="仿宋" panose="02010609060101010101" pitchFamily="49" charset="-122"/>
              </a:rPr>
              <a:t>（剧毒），同时产生自燃的伴生物</a:t>
            </a:r>
            <a:r>
              <a:rPr lang="en-US" altLang="zh-CN" sz="1600" b="1" dirty="0">
                <a:solidFill>
                  <a:srgbClr val="002060"/>
                </a:solidFill>
                <a:latin typeface="仿宋" panose="02010609060101010101" pitchFamily="49" charset="-122"/>
                <a:ea typeface="仿宋" panose="02010609060101010101" pitchFamily="49" charset="-122"/>
              </a:rPr>
              <a:t>P2H4</a:t>
            </a:r>
            <a:r>
              <a:rPr lang="zh-CN" altLang="en-US" sz="1600" b="1" dirty="0">
                <a:solidFill>
                  <a:srgbClr val="002060"/>
                </a:solidFill>
                <a:latin typeface="仿宋" panose="02010609060101010101" pitchFamily="49" charset="-122"/>
                <a:ea typeface="仿宋" panose="02010609060101010101" pitchFamily="49" charset="-122"/>
              </a:rPr>
              <a:t>，引发燃烧或爆炸。</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5</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err="1">
                <a:solidFill>
                  <a:srgbClr val="002060"/>
                </a:solidFill>
                <a:latin typeface="仿宋" panose="02010609060101010101" pitchFamily="49" charset="-122"/>
                <a:ea typeface="仿宋" panose="02010609060101010101" pitchFamily="49" charset="-122"/>
              </a:rPr>
              <a:t>CaO</a:t>
            </a:r>
            <a:r>
              <a:rPr lang="zh-CN" altLang="en-US" sz="1600" b="1" dirty="0">
                <a:solidFill>
                  <a:srgbClr val="002060"/>
                </a:solidFill>
                <a:latin typeface="仿宋" panose="02010609060101010101" pitchFamily="49" charset="-122"/>
                <a:ea typeface="仿宋" panose="02010609060101010101" pitchFamily="49" charset="-122"/>
              </a:rPr>
              <a:t>遇水能大量放热，往往使其他物质着火。</a:t>
            </a: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6</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002060"/>
                </a:solidFill>
                <a:latin typeface="仿宋" panose="02010609060101010101" pitchFamily="49" charset="-122"/>
                <a:ea typeface="仿宋" panose="02010609060101010101" pitchFamily="49" charset="-122"/>
              </a:rPr>
              <a:t>金属氢化物与水</a:t>
            </a:r>
            <a:r>
              <a:rPr lang="en-US" altLang="zh-CN"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002060"/>
                </a:solidFill>
                <a:latin typeface="仿宋" panose="02010609060101010101" pitchFamily="49" charset="-122"/>
                <a:ea typeface="仿宋" panose="02010609060101010101" pitchFamily="49" charset="-122"/>
              </a:rPr>
              <a:t>水蒸气作用也会燃烧。若丢弃处置，可分次少量投入乙酸乙酯中（不可相反操作）。</a:t>
            </a: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7</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不可直接用手拿</a:t>
            </a:r>
            <a:r>
              <a:rPr lang="zh-CN" altLang="en-US" sz="1600" b="1" dirty="0" smtClean="0">
                <a:solidFill>
                  <a:srgbClr val="002060"/>
                </a:solidFill>
                <a:latin typeface="仿宋" panose="02010609060101010101" pitchFamily="49" charset="-122"/>
                <a:ea typeface="仿宋" panose="02010609060101010101" pitchFamily="49" charset="-122"/>
              </a:rPr>
              <a:t>，须</a:t>
            </a:r>
            <a:r>
              <a:rPr lang="zh-CN" altLang="en-US" sz="1600" b="1" dirty="0">
                <a:solidFill>
                  <a:srgbClr val="002060"/>
                </a:solidFill>
                <a:latin typeface="仿宋" panose="02010609060101010101" pitchFamily="49" charset="-122"/>
                <a:ea typeface="仿宋" panose="02010609060101010101" pitchFamily="49" charset="-122"/>
              </a:rPr>
              <a:t>戴胶皮手套或用镊子操作。</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8</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灭火要点：</a:t>
            </a:r>
            <a:r>
              <a:rPr lang="zh-CN" altLang="en-US" sz="1600" b="1" dirty="0" smtClean="0">
                <a:solidFill>
                  <a:srgbClr val="002060"/>
                </a:solidFill>
                <a:latin typeface="仿宋" panose="02010609060101010101" pitchFamily="49" charset="-122"/>
                <a:ea typeface="仿宋" panose="02010609060101010101" pitchFamily="49" charset="-122"/>
              </a:rPr>
              <a:t>不可</a:t>
            </a:r>
            <a:r>
              <a:rPr lang="zh-CN" altLang="en-US" sz="1600" b="1" dirty="0">
                <a:solidFill>
                  <a:srgbClr val="002060"/>
                </a:solidFill>
                <a:latin typeface="仿宋" panose="02010609060101010101" pitchFamily="49" charset="-122"/>
                <a:ea typeface="仿宋" panose="02010609060101010101" pitchFamily="49" charset="-122"/>
              </a:rPr>
              <a:t>用水或</a:t>
            </a:r>
            <a:r>
              <a:rPr lang="en-US" altLang="zh-CN" sz="1600" b="1" dirty="0">
                <a:solidFill>
                  <a:srgbClr val="002060"/>
                </a:solidFill>
                <a:latin typeface="仿宋" panose="02010609060101010101" pitchFamily="49" charset="-122"/>
                <a:ea typeface="仿宋" panose="02010609060101010101" pitchFamily="49" charset="-122"/>
              </a:rPr>
              <a:t>CO2</a:t>
            </a:r>
            <a:r>
              <a:rPr lang="zh-CN" altLang="en-US" sz="1600" b="1" dirty="0">
                <a:solidFill>
                  <a:srgbClr val="002060"/>
                </a:solidFill>
                <a:latin typeface="仿宋" panose="02010609060101010101" pitchFamily="49" charset="-122"/>
                <a:ea typeface="仿宋" panose="02010609060101010101" pitchFamily="49" charset="-122"/>
              </a:rPr>
              <a:t>，须用干燥的沙子、食盐或纯碱覆盖。</a:t>
            </a: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三、危化品</a:t>
            </a:r>
            <a:r>
              <a:rPr lang="zh-CN" altLang="en-US" sz="2200" b="1" dirty="0">
                <a:solidFill>
                  <a:srgbClr val="002060"/>
                </a:solidFill>
                <a:latin typeface="黑体" panose="02010609060101010101" pitchFamily="49" charset="-122"/>
                <a:ea typeface="黑体" panose="02010609060101010101" pitchFamily="49" charset="-122"/>
              </a:rPr>
              <a:t>的危险特性与</a:t>
            </a:r>
            <a:r>
              <a:rPr lang="zh-CN" altLang="en-US" sz="2200" b="1" dirty="0" smtClean="0">
                <a:solidFill>
                  <a:srgbClr val="002060"/>
                </a:solidFill>
                <a:latin typeface="黑体" panose="02010609060101010101" pitchFamily="49" charset="-122"/>
                <a:ea typeface="黑体" panose="02010609060101010101" pitchFamily="49" charset="-122"/>
              </a:rPr>
              <a:t>分类┃</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危险危害</a:t>
            </a:r>
            <a:r>
              <a:rPr lang="zh-CN" altLang="en-US" sz="2000" b="1" dirty="0">
                <a:solidFill>
                  <a:srgbClr val="FF0000"/>
                </a:solidFill>
                <a:latin typeface="楷体" panose="02010609060101010101" pitchFamily="49" charset="-122"/>
                <a:ea typeface="楷体" panose="02010609060101010101" pitchFamily="49" charset="-122"/>
              </a:rPr>
              <a:t>辨识（可燃性</a:t>
            </a:r>
            <a:r>
              <a:rPr lang="zh-CN" altLang="en-US" sz="2000" b="1" dirty="0" smtClean="0">
                <a:solidFill>
                  <a:srgbClr val="FF0000"/>
                </a:solidFill>
                <a:latin typeface="楷体" panose="02010609060101010101" pitchFamily="49" charset="-122"/>
                <a:ea typeface="楷体" panose="02010609060101010101" pitchFamily="49" charset="-122"/>
              </a:rPr>
              <a:t>）</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2"/>
          <a:stretch>
            <a:fillRect/>
          </a:stretch>
        </p:blipFill>
        <p:spPr>
          <a:xfrm>
            <a:off x="10704512" y="3356992"/>
            <a:ext cx="1319592" cy="1656184"/>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8753888" y="3681028"/>
            <a:ext cx="1884296" cy="1077218"/>
          </a:xfrm>
          <a:prstGeom prst="rect">
            <a:avLst/>
          </a:prstGeom>
          <a:solidFill>
            <a:srgbClr val="FFFF00"/>
          </a:solidFill>
          <a:ln>
            <a:solidFill>
              <a:srgbClr val="0000FF"/>
            </a:solidFill>
          </a:ln>
        </p:spPr>
        <p:txBody>
          <a:bodyPr wrap="square">
            <a:spAutoFit/>
          </a:bodyPr>
          <a:lstStyle/>
          <a:p>
            <a:r>
              <a:rPr lang="en-US" altLang="zh-CN" sz="1600" b="1" dirty="0" smtClean="0">
                <a:solidFill>
                  <a:srgbClr val="FF0000"/>
                </a:solidFill>
                <a:latin typeface="仿宋" panose="02010609060101010101" pitchFamily="49" charset="-122"/>
                <a:ea typeface="仿宋" panose="02010609060101010101" pitchFamily="49" charset="-122"/>
              </a:rPr>
              <a:t>2005</a:t>
            </a:r>
            <a:r>
              <a:rPr lang="zh-CN" altLang="en-US" sz="1600" b="1" dirty="0">
                <a:solidFill>
                  <a:srgbClr val="FF0000"/>
                </a:solidFill>
                <a:latin typeface="仿宋" panose="02010609060101010101" pitchFamily="49" charset="-122"/>
                <a:ea typeface="仿宋" panose="02010609060101010101" pitchFamily="49" charset="-122"/>
              </a:rPr>
              <a:t>年</a:t>
            </a:r>
            <a:r>
              <a:rPr lang="en-US" altLang="zh-CN" sz="1600" b="1" dirty="0">
                <a:solidFill>
                  <a:srgbClr val="FF0000"/>
                </a:solidFill>
                <a:latin typeface="仿宋" panose="02010609060101010101" pitchFamily="49" charset="-122"/>
                <a:ea typeface="仿宋" panose="02010609060101010101" pitchFamily="49" charset="-122"/>
              </a:rPr>
              <a:t>3</a:t>
            </a:r>
            <a:r>
              <a:rPr lang="zh-CN" altLang="en-US" sz="1600" b="1" dirty="0">
                <a:solidFill>
                  <a:srgbClr val="FF0000"/>
                </a:solidFill>
                <a:latin typeface="仿宋" panose="02010609060101010101" pitchFamily="49" charset="-122"/>
                <a:ea typeface="仿宋" panose="02010609060101010101" pitchFamily="49" charset="-122"/>
              </a:rPr>
              <a:t>月</a:t>
            </a:r>
            <a:r>
              <a:rPr lang="en-US" altLang="zh-CN" sz="1600" b="1" dirty="0">
                <a:solidFill>
                  <a:srgbClr val="FF0000"/>
                </a:solidFill>
                <a:latin typeface="仿宋" panose="02010609060101010101" pitchFamily="49" charset="-122"/>
                <a:ea typeface="仿宋" panose="02010609060101010101" pitchFamily="49" charset="-122"/>
              </a:rPr>
              <a:t>19</a:t>
            </a:r>
            <a:r>
              <a:rPr lang="zh-CN" altLang="en-US" sz="1600" b="1" dirty="0">
                <a:solidFill>
                  <a:srgbClr val="FF0000"/>
                </a:solidFill>
                <a:latin typeface="仿宋" panose="02010609060101010101" pitchFamily="49" charset="-122"/>
                <a:ea typeface="仿宋" panose="02010609060101010101" pitchFamily="49" charset="-122"/>
              </a:rPr>
              <a:t>日，成都某校一化学实验室突然</a:t>
            </a:r>
            <a:r>
              <a:rPr lang="zh-CN" altLang="en-US" sz="1600" b="1" dirty="0" smtClean="0">
                <a:solidFill>
                  <a:srgbClr val="FF0000"/>
                </a:solidFill>
                <a:latin typeface="仿宋" panose="02010609060101010101" pitchFamily="49" charset="-122"/>
                <a:ea typeface="仿宋" panose="02010609060101010101" pitchFamily="49" charset="-122"/>
              </a:rPr>
              <a:t>起火，系金属钠接触水所致。</a:t>
            </a:r>
            <a:endParaRPr lang="zh-CN" altLang="en-US" sz="1600" b="1" dirty="0">
              <a:solidFill>
                <a:srgbClr val="FF0000"/>
              </a:solidFill>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40307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5" end="5"/>
                                            </p:txEl>
                                          </p:spTgt>
                                        </p:tgtEl>
                                        <p:attrNameLst>
                                          <p:attrName>style.visibility</p:attrName>
                                        </p:attrNameLst>
                                      </p:cBhvr>
                                      <p:to>
                                        <p:strVal val="visible"/>
                                      </p:to>
                                    </p:set>
                                    <p:animEffect transition="in" filter="wipe(up)">
                                      <p:cBhvr>
                                        <p:cTn id="7" dur="500"/>
                                        <p:tgtEl>
                                          <p:spTgt spid="18">
                                            <p:txEl>
                                              <p:pRg st="5" end="5"/>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xEl>
                                              <p:pRg st="6" end="6"/>
                                            </p:txEl>
                                          </p:spTgt>
                                        </p:tgtEl>
                                        <p:attrNameLst>
                                          <p:attrName>style.visibility</p:attrName>
                                        </p:attrNameLst>
                                      </p:cBhvr>
                                      <p:to>
                                        <p:strVal val="visible"/>
                                      </p:to>
                                    </p:set>
                                    <p:animEffect transition="in" filter="wipe(up)">
                                      <p:cBhvr>
                                        <p:cTn id="11" dur="500"/>
                                        <p:tgtEl>
                                          <p:spTgt spid="18">
                                            <p:txEl>
                                              <p:pRg st="6" end="6"/>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8">
                                            <p:txEl>
                                              <p:pRg st="7" end="7"/>
                                            </p:txEl>
                                          </p:spTgt>
                                        </p:tgtEl>
                                        <p:attrNameLst>
                                          <p:attrName>style.visibility</p:attrName>
                                        </p:attrNameLst>
                                      </p:cBhvr>
                                      <p:to>
                                        <p:strVal val="visible"/>
                                      </p:to>
                                    </p:set>
                                    <p:animEffect transition="in" filter="wipe(up)">
                                      <p:cBhvr>
                                        <p:cTn id="24" dur="500"/>
                                        <p:tgtEl>
                                          <p:spTgt spid="18">
                                            <p:txEl>
                                              <p:pRg st="7" end="7"/>
                                            </p:txEl>
                                          </p:spTgt>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18">
                                            <p:txEl>
                                              <p:pRg st="8" end="8"/>
                                            </p:txEl>
                                          </p:spTgt>
                                        </p:tgtEl>
                                        <p:attrNameLst>
                                          <p:attrName>style.visibility</p:attrName>
                                        </p:attrNameLst>
                                      </p:cBhvr>
                                      <p:to>
                                        <p:strVal val="visible"/>
                                      </p:to>
                                    </p:set>
                                    <p:animEffect transition="in" filter="wipe(up)">
                                      <p:cBhvr>
                                        <p:cTn id="28" dur="500"/>
                                        <p:tgtEl>
                                          <p:spTgt spid="18">
                                            <p:txEl>
                                              <p:pRg st="8" end="8"/>
                                            </p:txEl>
                                          </p:spTgt>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18">
                                            <p:txEl>
                                              <p:pRg st="9" end="9"/>
                                            </p:txEl>
                                          </p:spTgt>
                                        </p:tgtEl>
                                        <p:attrNameLst>
                                          <p:attrName>style.visibility</p:attrName>
                                        </p:attrNameLst>
                                      </p:cBhvr>
                                      <p:to>
                                        <p:strVal val="visible"/>
                                      </p:to>
                                    </p:set>
                                    <p:animEffect transition="in" filter="wipe(up)">
                                      <p:cBhvr>
                                        <p:cTn id="32" dur="500"/>
                                        <p:tgtEl>
                                          <p:spTgt spid="18">
                                            <p:txEl>
                                              <p:pRg st="9" end="9"/>
                                            </p:txEl>
                                          </p:spTgt>
                                        </p:tgtEl>
                                      </p:cBhvr>
                                    </p:animEffect>
                                  </p:childTnLst>
                                </p:cTn>
                              </p:par>
                            </p:childTnLst>
                          </p:cTn>
                        </p:par>
                        <p:par>
                          <p:cTn id="33" fill="hold">
                            <p:stCondLst>
                              <p:cond delay="1500"/>
                            </p:stCondLst>
                            <p:childTnLst>
                              <p:par>
                                <p:cTn id="34" presetID="22" presetClass="entr" presetSubtype="1" fill="hold" nodeType="afterEffect">
                                  <p:stCondLst>
                                    <p:cond delay="0"/>
                                  </p:stCondLst>
                                  <p:childTnLst>
                                    <p:set>
                                      <p:cBhvr>
                                        <p:cTn id="35" dur="1" fill="hold">
                                          <p:stCondLst>
                                            <p:cond delay="0"/>
                                          </p:stCondLst>
                                        </p:cTn>
                                        <p:tgtEl>
                                          <p:spTgt spid="18">
                                            <p:txEl>
                                              <p:pRg st="10" end="10"/>
                                            </p:txEl>
                                          </p:spTgt>
                                        </p:tgtEl>
                                        <p:attrNameLst>
                                          <p:attrName>style.visibility</p:attrName>
                                        </p:attrNameLst>
                                      </p:cBhvr>
                                      <p:to>
                                        <p:strVal val="visible"/>
                                      </p:to>
                                    </p:set>
                                    <p:animEffect transition="in" filter="wipe(up)">
                                      <p:cBhvr>
                                        <p:cTn id="36" dur="500"/>
                                        <p:tgtEl>
                                          <p:spTgt spid="18">
                                            <p:txEl>
                                              <p:pRg st="10" end="10"/>
                                            </p:txEl>
                                          </p:spTgt>
                                        </p:tgtEl>
                                      </p:cBhvr>
                                    </p:animEffect>
                                  </p:childTnLst>
                                </p:cTn>
                              </p:par>
                            </p:childTnLst>
                          </p:cTn>
                        </p:par>
                        <p:par>
                          <p:cTn id="37" fill="hold">
                            <p:stCondLst>
                              <p:cond delay="2000"/>
                            </p:stCondLst>
                            <p:childTnLst>
                              <p:par>
                                <p:cTn id="38" presetID="22" presetClass="entr" presetSubtype="1" fill="hold" nodeType="afterEffect">
                                  <p:stCondLst>
                                    <p:cond delay="0"/>
                                  </p:stCondLst>
                                  <p:childTnLst>
                                    <p:set>
                                      <p:cBhvr>
                                        <p:cTn id="39" dur="1" fill="hold">
                                          <p:stCondLst>
                                            <p:cond delay="0"/>
                                          </p:stCondLst>
                                        </p:cTn>
                                        <p:tgtEl>
                                          <p:spTgt spid="18">
                                            <p:txEl>
                                              <p:pRg st="11" end="11"/>
                                            </p:txEl>
                                          </p:spTgt>
                                        </p:tgtEl>
                                        <p:attrNameLst>
                                          <p:attrName>style.visibility</p:attrName>
                                        </p:attrNameLst>
                                      </p:cBhvr>
                                      <p:to>
                                        <p:strVal val="visible"/>
                                      </p:to>
                                    </p:set>
                                    <p:animEffect transition="in" filter="wipe(up)">
                                      <p:cBhvr>
                                        <p:cTn id="40" dur="500"/>
                                        <p:tgtEl>
                                          <p:spTgt spid="18">
                                            <p:txEl>
                                              <p:pRg st="11" end="1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8">
                                            <p:txEl>
                                              <p:pRg st="12" end="12"/>
                                            </p:txEl>
                                          </p:spTgt>
                                        </p:tgtEl>
                                        <p:attrNameLst>
                                          <p:attrName>style.visibility</p:attrName>
                                        </p:attrNameLst>
                                      </p:cBhvr>
                                      <p:to>
                                        <p:strVal val="visible"/>
                                      </p:to>
                                    </p:set>
                                    <p:animEffect transition="in" filter="wipe(up)">
                                      <p:cBhvr>
                                        <p:cTn id="45" dur="500"/>
                                        <p:tgtEl>
                                          <p:spTgt spid="1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369151" cy="5112568"/>
          </a:xfrm>
        </p:spPr>
        <p:txBody>
          <a:bodyPr>
            <a:normAutofit/>
          </a:bodyPr>
          <a:lstStyle/>
          <a:p>
            <a:pPr>
              <a:lnSpc>
                <a:spcPct val="130000"/>
              </a:lnSpc>
              <a:spcBef>
                <a:spcPts val="0"/>
              </a:spcBef>
              <a:buFont typeface="Wingdings" panose="05000000000000000000" pitchFamily="2" charset="2"/>
              <a:buChar char="p"/>
            </a:pPr>
            <a:r>
              <a:rPr lang="zh-CN" altLang="en-US" sz="1600" b="1" dirty="0">
                <a:solidFill>
                  <a:srgbClr val="FF0000"/>
                </a:solidFill>
                <a:latin typeface="Times New Roman" panose="02020603050405020304" pitchFamily="18" charset="0"/>
                <a:ea typeface="黑体" pitchFamily="2" charset="-122"/>
                <a:cs typeface="Times New Roman" panose="02020603050405020304" pitchFamily="18" charset="0"/>
              </a:rPr>
              <a:t>易燃</a:t>
            </a:r>
            <a:r>
              <a:rPr lang="zh-CN" altLang="en-US" sz="1600" b="1" dirty="0" smtClean="0">
                <a:solidFill>
                  <a:srgbClr val="FF0000"/>
                </a:solidFill>
                <a:latin typeface="Times New Roman" panose="02020603050405020304" pitchFamily="18" charset="0"/>
                <a:ea typeface="黑体" pitchFamily="2" charset="-122"/>
                <a:cs typeface="Times New Roman" panose="02020603050405020304" pitchFamily="18" charset="0"/>
              </a:rPr>
              <a:t>性化学品</a:t>
            </a:r>
            <a:endParaRPr lang="en-US" altLang="zh-CN" sz="1600" b="1" dirty="0">
              <a:solidFill>
                <a:srgbClr val="FF0000"/>
              </a:solidFill>
              <a:latin typeface="Times New Roman" panose="02020603050405020304" pitchFamily="18" charset="0"/>
              <a:ea typeface="黑体" pitchFamily="2" charset="-122"/>
              <a:cs typeface="Times New Roman" panose="02020603050405020304" pitchFamily="18" charset="0"/>
            </a:endParaRPr>
          </a:p>
          <a:p>
            <a:pPr>
              <a:lnSpc>
                <a:spcPct val="130000"/>
              </a:lnSpc>
              <a:spcBef>
                <a:spcPts val="0"/>
              </a:spcBef>
              <a:buFont typeface="Wingdings" panose="05000000000000000000" pitchFamily="2" charset="2"/>
              <a:buChar char="Ø"/>
            </a:pPr>
            <a:r>
              <a:rPr lang="zh-CN" altLang="en-US" sz="1600" b="1" dirty="0" smtClean="0">
                <a:solidFill>
                  <a:srgbClr val="002060"/>
                </a:solidFill>
                <a:latin typeface="仿宋" panose="02010609060101010101" pitchFamily="49" charset="-122"/>
                <a:ea typeface="仿宋" panose="02010609060101010101" pitchFamily="49" charset="-122"/>
              </a:rPr>
              <a:t>危险性</a:t>
            </a:r>
            <a:r>
              <a:rPr lang="zh-CN" altLang="en-US" sz="1600" b="1" dirty="0">
                <a:solidFill>
                  <a:srgbClr val="002060"/>
                </a:solidFill>
                <a:latin typeface="仿宋" panose="02010609060101010101" pitchFamily="49" charset="-122"/>
                <a:ea typeface="仿宋" panose="02010609060101010101" pitchFamily="49" charset="-122"/>
              </a:rPr>
              <a:t>与燃点有关，燃点越低，危险性越大</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300"/>
              </a:spcBef>
            </a:pPr>
            <a:r>
              <a:rPr lang="zh-CN" altLang="en-US" sz="1600" b="1" dirty="0" smtClean="0">
                <a:solidFill>
                  <a:srgbClr val="FF0000"/>
                </a:solidFill>
                <a:latin typeface="仿宋" panose="02010609060101010101" pitchFamily="49" charset="-122"/>
                <a:ea typeface="仿宋" panose="02010609060101010101" pitchFamily="49" charset="-122"/>
              </a:rPr>
              <a:t>燃点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液体</a:t>
            </a:r>
            <a:r>
              <a:rPr lang="zh-CN" altLang="en-US" sz="1600" b="1" dirty="0">
                <a:solidFill>
                  <a:srgbClr val="002060"/>
                </a:solidFill>
                <a:latin typeface="仿宋" panose="02010609060101010101" pitchFamily="49" charset="-122"/>
                <a:ea typeface="仿宋" panose="02010609060101010101" pitchFamily="49" charset="-122"/>
              </a:rPr>
              <a:t>蒸汽与空气混合，构成能着火的蒸汽浓度时的最低温度，称为液体物质的燃点；</a:t>
            </a:r>
            <a:endParaRPr lang="en-US" altLang="zh-CN" sz="1600" b="1" dirty="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smtClean="0">
                <a:solidFill>
                  <a:srgbClr val="FF0000"/>
                </a:solidFill>
                <a:latin typeface="仿宋" panose="02010609060101010101" pitchFamily="49" charset="-122"/>
                <a:ea typeface="仿宋" panose="02010609060101010101" pitchFamily="49" charset="-122"/>
              </a:rPr>
              <a:t>着火点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可</a:t>
            </a:r>
            <a:r>
              <a:rPr lang="zh-CN" altLang="en-US" sz="1600" b="1" dirty="0">
                <a:solidFill>
                  <a:srgbClr val="002060"/>
                </a:solidFill>
                <a:latin typeface="仿宋" panose="02010609060101010101" pitchFamily="49" charset="-122"/>
                <a:ea typeface="仿宋" panose="02010609060101010101" pitchFamily="49" charset="-122"/>
              </a:rPr>
              <a:t>燃物在空气中加热而能自行着火的最低</a:t>
            </a:r>
            <a:r>
              <a:rPr lang="zh-CN" altLang="en-US" sz="1600" b="1" dirty="0" smtClean="0">
                <a:solidFill>
                  <a:srgbClr val="002060"/>
                </a:solidFill>
                <a:latin typeface="仿宋" panose="02010609060101010101" pitchFamily="49" charset="-122"/>
                <a:ea typeface="仿宋" panose="02010609060101010101" pitchFamily="49" charset="-122"/>
              </a:rPr>
              <a:t>温度。</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0">
              <a:lnSpc>
                <a:spcPct val="130000"/>
              </a:lnSpc>
              <a:spcBef>
                <a:spcPts val="0"/>
              </a:spcBef>
              <a:buNone/>
            </a:pPr>
            <a:endParaRPr lang="zh-CN" altLang="en-US" sz="1600" b="1" dirty="0" smtClean="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特别易燃</a:t>
            </a:r>
            <a:r>
              <a:rPr lang="zh-CN" altLang="en-US" sz="1600" b="1" dirty="0" smtClean="0">
                <a:solidFill>
                  <a:srgbClr val="002060"/>
                </a:solidFill>
                <a:latin typeface="仿宋" panose="02010609060101010101" pitchFamily="49" charset="-122"/>
                <a:ea typeface="仿宋" panose="02010609060101010101" pitchFamily="49" charset="-122"/>
              </a:rPr>
              <a:t>化学品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常温</a:t>
            </a:r>
            <a:r>
              <a:rPr lang="en-US" altLang="zh-CN" sz="1600" b="1" dirty="0" smtClean="0">
                <a:solidFill>
                  <a:srgbClr val="002060"/>
                </a:solidFill>
                <a:latin typeface="仿宋" panose="02010609060101010101" pitchFamily="49" charset="-122"/>
                <a:ea typeface="仿宋" panose="02010609060101010101" pitchFamily="49" charset="-122"/>
              </a:rPr>
              <a:t>20</a:t>
            </a:r>
            <a:r>
              <a:rPr lang="zh-CN" altLang="en-US" sz="1600" b="1" dirty="0" smtClean="0">
                <a:solidFill>
                  <a:srgbClr val="002060"/>
                </a:solidFill>
                <a:latin typeface="仿宋" panose="02010609060101010101" pitchFamily="49" charset="-122"/>
                <a:ea typeface="仿宋" panose="02010609060101010101" pitchFamily="49" charset="-122"/>
              </a:rPr>
              <a:t>℃为</a:t>
            </a:r>
            <a:r>
              <a:rPr lang="zh-CN" altLang="en-US" sz="1600" b="1" dirty="0">
                <a:solidFill>
                  <a:srgbClr val="002060"/>
                </a:solidFill>
                <a:latin typeface="仿宋" panose="02010609060101010101" pitchFamily="49" charset="-122"/>
                <a:ea typeface="仿宋" panose="02010609060101010101" pitchFamily="49" charset="-122"/>
              </a:rPr>
              <a:t>液体，</a:t>
            </a:r>
            <a:r>
              <a:rPr lang="en-US" altLang="zh-CN" sz="1600" b="1" dirty="0" smtClean="0">
                <a:solidFill>
                  <a:srgbClr val="002060"/>
                </a:solidFill>
                <a:latin typeface="仿宋" panose="02010609060101010101" pitchFamily="49" charset="-122"/>
                <a:ea typeface="仿宋" panose="02010609060101010101" pitchFamily="49" charset="-122"/>
              </a:rPr>
              <a:t>20-40</a:t>
            </a:r>
            <a:r>
              <a:rPr lang="zh-CN" altLang="en-US" sz="1600" b="1" dirty="0" smtClean="0">
                <a:solidFill>
                  <a:srgbClr val="002060"/>
                </a:solidFill>
                <a:latin typeface="仿宋" panose="02010609060101010101" pitchFamily="49" charset="-122"/>
                <a:ea typeface="仿宋" panose="02010609060101010101" pitchFamily="49" charset="-122"/>
              </a:rPr>
              <a:t>℃能</a:t>
            </a:r>
            <a:r>
              <a:rPr lang="zh-CN" altLang="en-US" sz="1600" b="1" dirty="0">
                <a:solidFill>
                  <a:srgbClr val="002060"/>
                </a:solidFill>
                <a:latin typeface="仿宋" panose="02010609060101010101" pitchFamily="49" charset="-122"/>
                <a:ea typeface="仿宋" panose="02010609060101010101" pitchFamily="49" charset="-122"/>
              </a:rPr>
              <a:t>成为液体</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0">
              <a:lnSpc>
                <a:spcPct val="130000"/>
              </a:lnSpc>
              <a:spcBef>
                <a:spcPts val="0"/>
              </a:spcBef>
              <a:buNone/>
            </a:pPr>
            <a:r>
              <a:rPr lang="en-US" altLang="zh-CN" sz="1600" b="1" dirty="0">
                <a:solidFill>
                  <a:srgbClr val="002060"/>
                </a:solidFill>
                <a:latin typeface="仿宋" panose="02010609060101010101" pitchFamily="49" charset="-122"/>
                <a:ea typeface="仿宋" panose="02010609060101010101" pitchFamily="49" charset="-122"/>
              </a:rPr>
              <a:t>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或</a:t>
            </a:r>
            <a:r>
              <a:rPr lang="zh-CN" altLang="en-US" sz="1600" b="1" dirty="0">
                <a:solidFill>
                  <a:srgbClr val="002060"/>
                </a:solidFill>
                <a:latin typeface="仿宋" panose="02010609060101010101" pitchFamily="49" charset="-122"/>
                <a:ea typeface="仿宋" panose="02010609060101010101" pitchFamily="49" charset="-122"/>
              </a:rPr>
              <a:t>着火温度低于</a:t>
            </a:r>
            <a:r>
              <a:rPr lang="en-US" altLang="zh-CN" sz="1600" b="1" dirty="0" smtClean="0">
                <a:solidFill>
                  <a:srgbClr val="002060"/>
                </a:solidFill>
                <a:latin typeface="仿宋" panose="02010609060101010101" pitchFamily="49" charset="-122"/>
                <a:ea typeface="仿宋" panose="02010609060101010101" pitchFamily="49" charset="-122"/>
              </a:rPr>
              <a:t>100</a:t>
            </a:r>
            <a:r>
              <a:rPr lang="zh-CN" altLang="en-US" sz="1600" b="1" dirty="0" smtClean="0">
                <a:solidFill>
                  <a:srgbClr val="002060"/>
                </a:solidFill>
                <a:latin typeface="仿宋" panose="02010609060101010101" pitchFamily="49" charset="-122"/>
                <a:ea typeface="仿宋" panose="02010609060101010101" pitchFamily="49" charset="-122"/>
              </a:rPr>
              <a:t>℃ ；</a:t>
            </a: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0">
              <a:lnSpc>
                <a:spcPct val="130000"/>
              </a:lnSpc>
              <a:spcBef>
                <a:spcPts val="0"/>
              </a:spcBef>
              <a:buNone/>
            </a:pPr>
            <a:r>
              <a:rPr lang="en-US" altLang="zh-CN" sz="1600" b="1" dirty="0">
                <a:solidFill>
                  <a:srgbClr val="002060"/>
                </a:solidFill>
                <a:latin typeface="仿宋" panose="02010609060101010101" pitchFamily="49" charset="-122"/>
                <a:ea typeface="仿宋" panose="02010609060101010101" pitchFamily="49" charset="-122"/>
              </a:rPr>
              <a:t>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或</a:t>
            </a:r>
            <a:r>
              <a:rPr lang="zh-CN" altLang="en-US" sz="1600" b="1" dirty="0">
                <a:solidFill>
                  <a:srgbClr val="002060"/>
                </a:solidFill>
                <a:latin typeface="仿宋" panose="02010609060101010101" pitchFamily="49" charset="-122"/>
                <a:ea typeface="仿宋" panose="02010609060101010101" pitchFamily="49" charset="-122"/>
              </a:rPr>
              <a:t>燃点在</a:t>
            </a:r>
            <a:r>
              <a:rPr lang="en-US" altLang="zh-CN" sz="1600" b="1" dirty="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002060"/>
                </a:solidFill>
                <a:latin typeface="仿宋" panose="02010609060101010101" pitchFamily="49" charset="-122"/>
                <a:ea typeface="仿宋" panose="02010609060101010101" pitchFamily="49" charset="-122"/>
              </a:rPr>
              <a:t>20</a:t>
            </a:r>
            <a:r>
              <a:rPr lang="zh-CN" altLang="en-US" sz="1600" b="1" dirty="0" smtClean="0">
                <a:solidFill>
                  <a:srgbClr val="002060"/>
                </a:solidFill>
                <a:latin typeface="仿宋" panose="02010609060101010101" pitchFamily="49" charset="-122"/>
                <a:ea typeface="仿宋" panose="02010609060101010101" pitchFamily="49" charset="-122"/>
              </a:rPr>
              <a:t>℃以下</a:t>
            </a:r>
            <a:r>
              <a:rPr lang="zh-CN" altLang="en-US" sz="1600" b="1" dirty="0">
                <a:solidFill>
                  <a:srgbClr val="002060"/>
                </a:solidFill>
                <a:latin typeface="仿宋" panose="02010609060101010101" pitchFamily="49" charset="-122"/>
                <a:ea typeface="仿宋" panose="02010609060101010101" pitchFamily="49" charset="-122"/>
              </a:rPr>
              <a:t>和沸点在</a:t>
            </a:r>
            <a:r>
              <a:rPr lang="en-US" altLang="zh-CN" sz="1600" b="1" dirty="0" smtClean="0">
                <a:solidFill>
                  <a:srgbClr val="002060"/>
                </a:solidFill>
                <a:latin typeface="仿宋" panose="02010609060101010101" pitchFamily="49" charset="-122"/>
                <a:ea typeface="仿宋" panose="02010609060101010101" pitchFamily="49" charset="-122"/>
              </a:rPr>
              <a:t>40</a:t>
            </a:r>
            <a:r>
              <a:rPr lang="zh-CN" altLang="en-US" sz="1600" b="1" dirty="0" smtClean="0">
                <a:solidFill>
                  <a:srgbClr val="002060"/>
                </a:solidFill>
                <a:latin typeface="仿宋" panose="02010609060101010101" pitchFamily="49" charset="-122"/>
                <a:ea typeface="仿宋" panose="02010609060101010101" pitchFamily="49" charset="-122"/>
              </a:rPr>
              <a:t>℃以下</a:t>
            </a:r>
            <a:r>
              <a:rPr lang="zh-CN" altLang="en-US" sz="1600" b="1" dirty="0">
                <a:solidFill>
                  <a:srgbClr val="002060"/>
                </a:solidFill>
                <a:latin typeface="仿宋" panose="02010609060101010101" pitchFamily="49" charset="-122"/>
                <a:ea typeface="仿宋" panose="02010609060101010101" pitchFamily="49" charset="-122"/>
              </a:rPr>
              <a:t>的物质，如</a:t>
            </a:r>
            <a:r>
              <a:rPr lang="zh-CN" altLang="en-US" sz="1600" b="1" dirty="0">
                <a:solidFill>
                  <a:srgbClr val="FF0000"/>
                </a:solidFill>
                <a:latin typeface="仿宋" panose="02010609060101010101" pitchFamily="49" charset="-122"/>
                <a:ea typeface="仿宋" panose="02010609060101010101" pitchFamily="49" charset="-122"/>
              </a:rPr>
              <a:t>乙醚</a:t>
            </a:r>
            <a:r>
              <a:rPr lang="zh-CN" altLang="en-US" sz="1600" b="1" dirty="0">
                <a:solidFill>
                  <a:srgbClr val="002060"/>
                </a:solidFill>
                <a:latin typeface="仿宋" panose="02010609060101010101" pitchFamily="49" charset="-122"/>
                <a:ea typeface="仿宋" panose="02010609060101010101" pitchFamily="49" charset="-122"/>
              </a:rPr>
              <a:t>、戊烷等。</a:t>
            </a:r>
          </a:p>
          <a:p>
            <a:pPr>
              <a:lnSpc>
                <a:spcPct val="200000"/>
              </a:lnSpc>
              <a:spcBef>
                <a:spcPts val="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高度</a:t>
            </a:r>
            <a:r>
              <a:rPr lang="zh-CN" altLang="en-US" sz="1600" b="1" dirty="0" smtClean="0">
                <a:solidFill>
                  <a:srgbClr val="FF0000"/>
                </a:solidFill>
                <a:latin typeface="仿宋" panose="02010609060101010101" pitchFamily="49" charset="-122"/>
                <a:ea typeface="仿宋" panose="02010609060101010101" pitchFamily="49" charset="-122"/>
              </a:rPr>
              <a:t>易燃</a:t>
            </a:r>
            <a:r>
              <a:rPr lang="zh-CN" altLang="en-US" sz="1600" b="1" dirty="0" smtClean="0">
                <a:solidFill>
                  <a:srgbClr val="002060"/>
                </a:solidFill>
                <a:latin typeface="仿宋" panose="02010609060101010101" pitchFamily="49" charset="-122"/>
                <a:ea typeface="仿宋" panose="02010609060101010101" pitchFamily="49" charset="-122"/>
              </a:rPr>
              <a:t>化学品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室温</a:t>
            </a:r>
            <a:r>
              <a:rPr lang="zh-CN" altLang="en-US" sz="1600" b="1" dirty="0">
                <a:solidFill>
                  <a:srgbClr val="002060"/>
                </a:solidFill>
                <a:latin typeface="仿宋" panose="02010609060101010101" pitchFamily="49" charset="-122"/>
                <a:ea typeface="仿宋" panose="02010609060101010101" pitchFamily="49" charset="-122"/>
              </a:rPr>
              <a:t>下易燃性高的物质（燃点约在</a:t>
            </a:r>
            <a:r>
              <a:rPr lang="en-US" altLang="zh-CN" sz="1600" b="1" dirty="0" smtClean="0">
                <a:solidFill>
                  <a:srgbClr val="002060"/>
                </a:solidFill>
                <a:latin typeface="仿宋" panose="02010609060101010101" pitchFamily="49" charset="-122"/>
                <a:ea typeface="仿宋" panose="02010609060101010101" pitchFamily="49" charset="-122"/>
              </a:rPr>
              <a:t>20</a:t>
            </a:r>
            <a:r>
              <a:rPr lang="zh-CN" altLang="en-US" sz="1600" b="1" dirty="0" smtClean="0">
                <a:solidFill>
                  <a:srgbClr val="002060"/>
                </a:solidFill>
                <a:latin typeface="仿宋" panose="02010609060101010101" pitchFamily="49" charset="-122"/>
                <a:ea typeface="仿宋" panose="02010609060101010101" pitchFamily="49" charset="-122"/>
              </a:rPr>
              <a:t>℃以下</a:t>
            </a:r>
            <a:r>
              <a:rPr lang="zh-CN" altLang="en-US" sz="1600" b="1" dirty="0">
                <a:solidFill>
                  <a:srgbClr val="002060"/>
                </a:solidFill>
                <a:latin typeface="仿宋" panose="02010609060101010101" pitchFamily="49" charset="-122"/>
                <a:ea typeface="仿宋" panose="02010609060101010101" pitchFamily="49" charset="-122"/>
              </a:rPr>
              <a:t>），如</a:t>
            </a:r>
            <a:r>
              <a:rPr lang="zh-CN" altLang="en-US" sz="1600" b="1" dirty="0">
                <a:solidFill>
                  <a:srgbClr val="FF0000"/>
                </a:solidFill>
                <a:latin typeface="仿宋" panose="02010609060101010101" pitchFamily="49" charset="-122"/>
                <a:ea typeface="仿宋" panose="02010609060101010101" pitchFamily="49" charset="-122"/>
              </a:rPr>
              <a:t>石油醚</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乙醇</a:t>
            </a:r>
            <a:r>
              <a:rPr lang="zh-CN" altLang="en-US" sz="1600" b="1" dirty="0">
                <a:solidFill>
                  <a:srgbClr val="002060"/>
                </a:solidFill>
                <a:latin typeface="仿宋" panose="02010609060101010101" pitchFamily="49" charset="-122"/>
                <a:ea typeface="仿宋" panose="02010609060101010101" pitchFamily="49" charset="-122"/>
              </a:rPr>
              <a:t>等。</a:t>
            </a:r>
          </a:p>
          <a:p>
            <a:pPr>
              <a:lnSpc>
                <a:spcPct val="200000"/>
              </a:lnSpc>
              <a:spcBef>
                <a:spcPts val="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中等</a:t>
            </a:r>
            <a:r>
              <a:rPr lang="zh-CN" altLang="en-US" sz="1600" b="1" dirty="0" smtClean="0">
                <a:solidFill>
                  <a:srgbClr val="FF0000"/>
                </a:solidFill>
                <a:latin typeface="仿宋" panose="02010609060101010101" pitchFamily="49" charset="-122"/>
                <a:ea typeface="仿宋" panose="02010609060101010101" pitchFamily="49" charset="-122"/>
              </a:rPr>
              <a:t>易燃</a:t>
            </a:r>
            <a:r>
              <a:rPr lang="zh-CN" altLang="en-US" sz="1600" b="1" dirty="0" smtClean="0">
                <a:solidFill>
                  <a:srgbClr val="002060"/>
                </a:solidFill>
                <a:latin typeface="仿宋" panose="02010609060101010101" pitchFamily="49" charset="-122"/>
                <a:ea typeface="仿宋" panose="02010609060101010101" pitchFamily="49" charset="-122"/>
              </a:rPr>
              <a:t>化学品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加热</a:t>
            </a:r>
            <a:r>
              <a:rPr lang="zh-CN" altLang="en-US" sz="1600" b="1" dirty="0">
                <a:solidFill>
                  <a:srgbClr val="002060"/>
                </a:solidFill>
                <a:latin typeface="仿宋" panose="02010609060101010101" pitchFamily="49" charset="-122"/>
                <a:ea typeface="仿宋" panose="02010609060101010101" pitchFamily="49" charset="-122"/>
              </a:rPr>
              <a:t>时易燃性高的物质（燃点在</a:t>
            </a:r>
            <a:r>
              <a:rPr lang="en-US" altLang="zh-CN" sz="1600" b="1" dirty="0" smtClean="0">
                <a:solidFill>
                  <a:srgbClr val="002060"/>
                </a:solidFill>
                <a:latin typeface="仿宋" panose="02010609060101010101" pitchFamily="49" charset="-122"/>
                <a:ea typeface="仿宋" panose="02010609060101010101" pitchFamily="49" charset="-122"/>
              </a:rPr>
              <a:t>20-70</a:t>
            </a:r>
            <a:r>
              <a:rPr lang="zh-CN" altLang="en-US" sz="1600" b="1" dirty="0" smtClean="0">
                <a:solidFill>
                  <a:srgbClr val="002060"/>
                </a:solidFill>
                <a:latin typeface="仿宋" panose="02010609060101010101" pitchFamily="49" charset="-122"/>
                <a:ea typeface="仿宋" panose="02010609060101010101" pitchFamily="49" charset="-122"/>
              </a:rPr>
              <a:t>℃ ），</a:t>
            </a:r>
            <a:r>
              <a:rPr lang="zh-CN" altLang="en-US" sz="1600" b="1" dirty="0">
                <a:solidFill>
                  <a:srgbClr val="002060"/>
                </a:solidFill>
                <a:latin typeface="仿宋" panose="02010609060101010101" pitchFamily="49" charset="-122"/>
                <a:ea typeface="仿宋" panose="02010609060101010101" pitchFamily="49" charset="-122"/>
              </a:rPr>
              <a:t>如</a:t>
            </a:r>
            <a:r>
              <a:rPr lang="zh-CN" altLang="en-US" sz="1600" b="1" dirty="0">
                <a:solidFill>
                  <a:srgbClr val="FF0000"/>
                </a:solidFill>
                <a:latin typeface="仿宋" panose="02010609060101010101" pitchFamily="49" charset="-122"/>
                <a:ea typeface="仿宋" panose="02010609060101010101" pitchFamily="49" charset="-122"/>
              </a:rPr>
              <a:t>煤油</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乙酸</a:t>
            </a:r>
            <a:r>
              <a:rPr lang="zh-CN" altLang="en-US" sz="1600" b="1" dirty="0">
                <a:solidFill>
                  <a:srgbClr val="002060"/>
                </a:solidFill>
                <a:latin typeface="仿宋" panose="02010609060101010101" pitchFamily="49" charset="-122"/>
                <a:ea typeface="仿宋" panose="02010609060101010101" pitchFamily="49" charset="-122"/>
              </a:rPr>
              <a:t>等。</a:t>
            </a:r>
          </a:p>
          <a:p>
            <a:pPr>
              <a:lnSpc>
                <a:spcPct val="200000"/>
              </a:lnSpc>
              <a:spcBef>
                <a:spcPts val="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低</a:t>
            </a:r>
            <a:r>
              <a:rPr lang="zh-CN" altLang="en-US" sz="1600" b="1" dirty="0" smtClean="0">
                <a:solidFill>
                  <a:srgbClr val="FF0000"/>
                </a:solidFill>
                <a:latin typeface="仿宋" panose="02010609060101010101" pitchFamily="49" charset="-122"/>
                <a:ea typeface="仿宋" panose="02010609060101010101" pitchFamily="49" charset="-122"/>
              </a:rPr>
              <a:t>易燃</a:t>
            </a:r>
            <a:r>
              <a:rPr lang="zh-CN" altLang="en-US" sz="1600" b="1" dirty="0" smtClean="0">
                <a:solidFill>
                  <a:srgbClr val="002060"/>
                </a:solidFill>
                <a:latin typeface="仿宋" panose="02010609060101010101" pitchFamily="49" charset="-122"/>
                <a:ea typeface="仿宋" panose="02010609060101010101" pitchFamily="49" charset="-122"/>
              </a:rPr>
              <a:t>化学品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高温</a:t>
            </a:r>
            <a:r>
              <a:rPr lang="zh-CN" altLang="en-US" sz="1600" b="1" dirty="0">
                <a:solidFill>
                  <a:srgbClr val="002060"/>
                </a:solidFill>
                <a:latin typeface="仿宋" panose="02010609060101010101" pitchFamily="49" charset="-122"/>
                <a:ea typeface="仿宋" panose="02010609060101010101" pitchFamily="49" charset="-122"/>
              </a:rPr>
              <a:t>加热时，由于分解出气体而着火的物质（燃点在</a:t>
            </a:r>
            <a:r>
              <a:rPr lang="en-US" altLang="zh-CN" sz="1600" b="1" dirty="0" smtClean="0">
                <a:solidFill>
                  <a:srgbClr val="002060"/>
                </a:solidFill>
                <a:latin typeface="仿宋" panose="02010609060101010101" pitchFamily="49" charset="-122"/>
                <a:ea typeface="仿宋" panose="02010609060101010101" pitchFamily="49" charset="-122"/>
              </a:rPr>
              <a:t>70</a:t>
            </a:r>
            <a:r>
              <a:rPr lang="zh-CN" altLang="en-US" sz="1600" b="1" dirty="0" smtClean="0">
                <a:solidFill>
                  <a:srgbClr val="002060"/>
                </a:solidFill>
                <a:latin typeface="仿宋" panose="02010609060101010101" pitchFamily="49" charset="-122"/>
                <a:ea typeface="仿宋" panose="02010609060101010101" pitchFamily="49" charset="-122"/>
              </a:rPr>
              <a:t>℃以上</a:t>
            </a:r>
            <a:r>
              <a:rPr lang="zh-CN" altLang="en-US" sz="1600" b="1" dirty="0">
                <a:solidFill>
                  <a:srgbClr val="002060"/>
                </a:solidFill>
                <a:latin typeface="仿宋" panose="02010609060101010101" pitchFamily="49" charset="-122"/>
                <a:ea typeface="仿宋" panose="02010609060101010101" pitchFamily="49" charset="-122"/>
              </a:rPr>
              <a:t>），如</a:t>
            </a:r>
            <a:r>
              <a:rPr lang="zh-CN" altLang="en-US" sz="1600" b="1" dirty="0">
                <a:solidFill>
                  <a:srgbClr val="FF0000"/>
                </a:solidFill>
                <a:latin typeface="仿宋" panose="02010609060101010101" pitchFamily="49" charset="-122"/>
                <a:ea typeface="仿宋" panose="02010609060101010101" pitchFamily="49" charset="-122"/>
              </a:rPr>
              <a:t>润滑油</a:t>
            </a:r>
            <a:r>
              <a:rPr lang="zh-CN" altLang="en-US" sz="1600" b="1" dirty="0">
                <a:solidFill>
                  <a:srgbClr val="002060"/>
                </a:solidFill>
                <a:latin typeface="仿宋" panose="02010609060101010101" pitchFamily="49" charset="-122"/>
                <a:ea typeface="仿宋" panose="02010609060101010101" pitchFamily="49" charset="-122"/>
              </a:rPr>
              <a:t>、豆油</a:t>
            </a:r>
            <a:r>
              <a:rPr lang="zh-CN" altLang="en-US" sz="1600" b="1" dirty="0" smtClean="0">
                <a:solidFill>
                  <a:srgbClr val="002060"/>
                </a:solidFill>
                <a:latin typeface="仿宋" panose="02010609060101010101" pitchFamily="49" charset="-122"/>
                <a:ea typeface="仿宋" panose="02010609060101010101" pitchFamily="49" charset="-122"/>
              </a:rPr>
              <a:t>等。</a:t>
            </a:r>
            <a:endParaRPr lang="zh-CN" altLang="en-US" sz="16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三、危化品</a:t>
            </a:r>
            <a:r>
              <a:rPr lang="zh-CN" altLang="en-US" sz="2200" b="1" dirty="0">
                <a:solidFill>
                  <a:srgbClr val="002060"/>
                </a:solidFill>
                <a:latin typeface="黑体" panose="02010609060101010101" pitchFamily="49" charset="-122"/>
                <a:ea typeface="黑体" panose="02010609060101010101" pitchFamily="49" charset="-122"/>
              </a:rPr>
              <a:t>的危险特性与</a:t>
            </a:r>
            <a:r>
              <a:rPr lang="zh-CN" altLang="en-US" sz="2200" b="1" dirty="0" smtClean="0">
                <a:solidFill>
                  <a:srgbClr val="002060"/>
                </a:solidFill>
                <a:latin typeface="黑体" panose="02010609060101010101" pitchFamily="49" charset="-122"/>
                <a:ea typeface="黑体" panose="02010609060101010101" pitchFamily="49" charset="-122"/>
              </a:rPr>
              <a:t>分类┃</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危险危害辨识（易燃性）</a:t>
            </a:r>
            <a:endParaRPr lang="zh-CN" altLang="en-US" sz="2000" b="1" dirty="0">
              <a:solidFill>
                <a:srgbClr val="00206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84276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5" end="5"/>
                                            </p:txEl>
                                          </p:spTgt>
                                        </p:tgtEl>
                                        <p:attrNameLst>
                                          <p:attrName>style.visibility</p:attrName>
                                        </p:attrNameLst>
                                      </p:cBhvr>
                                      <p:to>
                                        <p:strVal val="visible"/>
                                      </p:to>
                                    </p:set>
                                    <p:animEffect transition="in" filter="wipe(up)">
                                      <p:cBhvr>
                                        <p:cTn id="7" dur="500"/>
                                        <p:tgtEl>
                                          <p:spTgt spid="18">
                                            <p:txEl>
                                              <p:pRg st="5" end="5"/>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xEl>
                                              <p:pRg st="6" end="6"/>
                                            </p:txEl>
                                          </p:spTgt>
                                        </p:tgtEl>
                                        <p:attrNameLst>
                                          <p:attrName>style.visibility</p:attrName>
                                        </p:attrNameLst>
                                      </p:cBhvr>
                                      <p:to>
                                        <p:strVal val="visible"/>
                                      </p:to>
                                    </p:set>
                                    <p:animEffect transition="in" filter="wipe(up)">
                                      <p:cBhvr>
                                        <p:cTn id="11" dur="500"/>
                                        <p:tgtEl>
                                          <p:spTgt spid="18">
                                            <p:txEl>
                                              <p:pRg st="6" end="6"/>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8">
                                            <p:txEl>
                                              <p:pRg st="7" end="7"/>
                                            </p:txEl>
                                          </p:spTgt>
                                        </p:tgtEl>
                                        <p:attrNameLst>
                                          <p:attrName>style.visibility</p:attrName>
                                        </p:attrNameLst>
                                      </p:cBhvr>
                                      <p:to>
                                        <p:strVal val="visible"/>
                                      </p:to>
                                    </p:set>
                                    <p:animEffect transition="in" filter="wipe(up)">
                                      <p:cBhvr>
                                        <p:cTn id="15" dur="500"/>
                                        <p:tgtEl>
                                          <p:spTgt spid="18">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8">
                                            <p:txEl>
                                              <p:pRg st="8" end="8"/>
                                            </p:txEl>
                                          </p:spTgt>
                                        </p:tgtEl>
                                        <p:attrNameLst>
                                          <p:attrName>style.visibility</p:attrName>
                                        </p:attrNameLst>
                                      </p:cBhvr>
                                      <p:to>
                                        <p:strVal val="visible"/>
                                      </p:to>
                                    </p:set>
                                    <p:animEffect transition="in" filter="wipe(up)">
                                      <p:cBhvr>
                                        <p:cTn id="20" dur="500"/>
                                        <p:tgtEl>
                                          <p:spTgt spid="18">
                                            <p:txEl>
                                              <p:pRg st="8" end="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8">
                                            <p:txEl>
                                              <p:pRg st="9" end="9"/>
                                            </p:txEl>
                                          </p:spTgt>
                                        </p:tgtEl>
                                        <p:attrNameLst>
                                          <p:attrName>style.visibility</p:attrName>
                                        </p:attrNameLst>
                                      </p:cBhvr>
                                      <p:to>
                                        <p:strVal val="visible"/>
                                      </p:to>
                                    </p:set>
                                    <p:animEffect transition="in" filter="wipe(up)">
                                      <p:cBhvr>
                                        <p:cTn id="25" dur="500"/>
                                        <p:tgtEl>
                                          <p:spTgt spid="18">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8">
                                            <p:txEl>
                                              <p:pRg st="10" end="10"/>
                                            </p:txEl>
                                          </p:spTgt>
                                        </p:tgtEl>
                                        <p:attrNameLst>
                                          <p:attrName>style.visibility</p:attrName>
                                        </p:attrNameLst>
                                      </p:cBhvr>
                                      <p:to>
                                        <p:strVal val="visible"/>
                                      </p:to>
                                    </p:set>
                                    <p:animEffect transition="in" filter="wipe(up)">
                                      <p:cBhvr>
                                        <p:cTn id="30" dur="500"/>
                                        <p:tgtEl>
                                          <p:spTgt spid="1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8568951" cy="5400600"/>
          </a:xfrm>
        </p:spPr>
        <p:txBody>
          <a:bodyPr>
            <a:normAutofit/>
          </a:bodyPr>
          <a:lstStyle/>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特别</a:t>
            </a:r>
            <a:r>
              <a:rPr lang="zh-CN" altLang="en-US" sz="1600" b="1" dirty="0">
                <a:solidFill>
                  <a:srgbClr val="FF0000"/>
                </a:solidFill>
                <a:latin typeface="仿宋" panose="02010609060101010101" pitchFamily="49" charset="-122"/>
                <a:ea typeface="仿宋" panose="02010609060101010101" pitchFamily="49" charset="-122"/>
              </a:rPr>
              <a:t>易燃</a:t>
            </a:r>
            <a:r>
              <a:rPr lang="zh-CN" altLang="en-US" sz="1600" b="1" dirty="0" smtClean="0">
                <a:solidFill>
                  <a:srgbClr val="FF0000"/>
                </a:solidFill>
                <a:latin typeface="仿宋" panose="02010609060101010101" pitchFamily="49" charset="-122"/>
                <a:ea typeface="仿宋" panose="02010609060101010101" pitchFamily="49" charset="-122"/>
              </a:rPr>
              <a:t>性化学品</a:t>
            </a:r>
            <a:r>
              <a:rPr lang="zh-CN" altLang="en-US" sz="1600" b="1" dirty="0" smtClean="0">
                <a:solidFill>
                  <a:srgbClr val="002060"/>
                </a:solidFill>
                <a:latin typeface="仿宋" panose="02010609060101010101" pitchFamily="49" charset="-122"/>
                <a:ea typeface="仿宋" panose="02010609060101010101" pitchFamily="49" charset="-122"/>
              </a:rPr>
              <a:t>（火灾、爆炸）</a:t>
            </a:r>
            <a:endParaRPr lang="en-US" altLang="zh-CN" sz="1600" b="1" dirty="0" smtClean="0">
              <a:solidFill>
                <a:srgbClr val="FF0000"/>
              </a:solidFill>
              <a:latin typeface="仿宋" panose="02010609060101010101" pitchFamily="49" charset="-122"/>
              <a:ea typeface="仿宋" panose="02010609060101010101" pitchFamily="49" charset="-122"/>
            </a:endParaRPr>
          </a:p>
          <a:p>
            <a:pPr indent="0">
              <a:lnSpc>
                <a:spcPct val="13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着火点</a:t>
            </a:r>
            <a:r>
              <a:rPr lang="zh-CN" altLang="en-US" sz="1600" b="1" dirty="0">
                <a:solidFill>
                  <a:srgbClr val="002060"/>
                </a:solidFill>
                <a:latin typeface="仿宋" panose="02010609060101010101" pitchFamily="49" charset="-122"/>
                <a:ea typeface="仿宋" panose="02010609060101010101" pitchFamily="49" charset="-122"/>
              </a:rPr>
              <a:t>及燃点都极低，很易</a:t>
            </a:r>
            <a:r>
              <a:rPr lang="zh-CN" altLang="en-US" sz="1600" b="1" dirty="0" smtClean="0">
                <a:solidFill>
                  <a:srgbClr val="002060"/>
                </a:solidFill>
                <a:latin typeface="仿宋" panose="02010609060101010101" pitchFamily="49" charset="-122"/>
                <a:ea typeface="仿宋" panose="02010609060101010101" pitchFamily="49" charset="-122"/>
              </a:rPr>
              <a:t>着火。</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smtClean="0">
                <a:solidFill>
                  <a:srgbClr val="FF0000"/>
                </a:solidFill>
                <a:latin typeface="仿宋" panose="02010609060101010101" pitchFamily="49" charset="-122"/>
                <a:ea typeface="仿宋" panose="02010609060101010101" pitchFamily="49" charset="-122"/>
              </a:rPr>
              <a:t>乙醚</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002060"/>
                </a:solidFill>
                <a:latin typeface="仿宋" panose="02010609060101010101" pitchFamily="49" charset="-122"/>
                <a:ea typeface="仿宋" panose="02010609060101010101" pitchFamily="49" charset="-122"/>
              </a:rPr>
              <a:t>二硫化碳、</a:t>
            </a:r>
            <a:r>
              <a:rPr lang="zh-CN" altLang="en-US" sz="1600" b="1" dirty="0">
                <a:solidFill>
                  <a:srgbClr val="002060"/>
                </a:solidFill>
                <a:latin typeface="仿宋" panose="02010609060101010101" pitchFamily="49" charset="-122"/>
                <a:ea typeface="仿宋" panose="02010609060101010101" pitchFamily="49" charset="-122"/>
              </a:rPr>
              <a:t>乙醛、戊烷、异戊烷、氧化丙烯、二乙烯醚、羟</a:t>
            </a:r>
            <a:r>
              <a:rPr lang="zh-CN" altLang="en-US" sz="1600" b="1" dirty="0" smtClean="0">
                <a:solidFill>
                  <a:srgbClr val="002060"/>
                </a:solidFill>
                <a:latin typeface="仿宋" panose="02010609060101010101" pitchFamily="49" charset="-122"/>
                <a:ea typeface="仿宋" panose="02010609060101010101" pitchFamily="49" charset="-122"/>
              </a:rPr>
              <a:t>炭基</a:t>
            </a:r>
            <a:r>
              <a:rPr lang="zh-CN" altLang="en-US" sz="1600" b="1" dirty="0">
                <a:solidFill>
                  <a:srgbClr val="002060"/>
                </a:solidFill>
                <a:latin typeface="仿宋" panose="02010609060101010101" pitchFamily="49" charset="-122"/>
                <a:ea typeface="仿宋" panose="02010609060101010101" pitchFamily="49" charset="-122"/>
              </a:rPr>
              <a:t>镍、</a:t>
            </a:r>
            <a:r>
              <a:rPr lang="zh-CN" altLang="en-US" sz="1600" b="1" dirty="0">
                <a:solidFill>
                  <a:srgbClr val="FF0000"/>
                </a:solidFill>
                <a:latin typeface="仿宋" panose="02010609060101010101" pitchFamily="49" charset="-122"/>
                <a:ea typeface="仿宋" panose="02010609060101010101" pitchFamily="49" charset="-122"/>
              </a:rPr>
              <a:t>烷基</a:t>
            </a:r>
            <a:r>
              <a:rPr lang="zh-CN" altLang="en-US" sz="1600" b="1" dirty="0" smtClean="0">
                <a:solidFill>
                  <a:srgbClr val="FF0000"/>
                </a:solidFill>
                <a:latin typeface="仿宋" panose="02010609060101010101" pitchFamily="49" charset="-122"/>
                <a:ea typeface="仿宋" panose="02010609060101010101" pitchFamily="49" charset="-122"/>
              </a:rPr>
              <a:t>铝</a:t>
            </a:r>
            <a:r>
              <a:rPr lang="zh-CN" altLang="en-US" sz="1600" b="1" dirty="0" smtClean="0">
                <a:solidFill>
                  <a:srgbClr val="002060"/>
                </a:solidFill>
                <a:latin typeface="仿宋" panose="02010609060101010101" pitchFamily="49" charset="-122"/>
                <a:ea typeface="仿宋" panose="02010609060101010101" pitchFamily="49" charset="-122"/>
              </a:rPr>
              <a:t>等</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0">
              <a:lnSpc>
                <a:spcPct val="130000"/>
              </a:lnSpc>
              <a:spcBef>
                <a:spcPts val="0"/>
              </a:spcBef>
              <a:buNone/>
            </a:pP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285750">
              <a:lnSpc>
                <a:spcPct val="200000"/>
              </a:lnSpc>
              <a:spcBef>
                <a:spcPts val="0"/>
              </a:spcBef>
              <a:buFont typeface="Wingdings"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使用时注意</a:t>
            </a:r>
            <a:endParaRPr lang="en-US" altLang="zh-CN" sz="1600" b="1" dirty="0">
              <a:solidFill>
                <a:srgbClr val="FF0000"/>
              </a:solidFill>
              <a:latin typeface="仿宋" panose="02010609060101010101" pitchFamily="49" charset="-122"/>
              <a:ea typeface="仿宋" panose="02010609060101010101" pitchFamily="49" charset="-122"/>
            </a:endParaRPr>
          </a:p>
          <a:p>
            <a:pPr indent="0">
              <a:lnSpc>
                <a:spcPct val="20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1</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使用时，须熄灭附近的火源</a:t>
            </a:r>
            <a:r>
              <a:rPr lang="zh-CN" altLang="en-US" sz="1600" b="1" dirty="0">
                <a:solidFill>
                  <a:srgbClr val="002060"/>
                </a:solidFill>
                <a:latin typeface="仿宋" panose="02010609060101010101" pitchFamily="49" charset="-122"/>
                <a:ea typeface="仿宋" panose="02010609060101010101" pitchFamily="49" charset="-122"/>
              </a:rPr>
              <a:t>。如渗出的</a:t>
            </a:r>
            <a:r>
              <a:rPr lang="zh-CN" altLang="en-US" sz="1600" b="1" dirty="0">
                <a:solidFill>
                  <a:srgbClr val="FF0000"/>
                </a:solidFill>
                <a:latin typeface="仿宋" panose="02010609060101010101" pitchFamily="49" charset="-122"/>
                <a:ea typeface="仿宋" panose="02010609060101010101" pitchFamily="49" charset="-122"/>
              </a:rPr>
              <a:t>乙醚</a:t>
            </a:r>
            <a:r>
              <a:rPr lang="zh-CN" altLang="en-US" sz="1600" b="1" dirty="0">
                <a:solidFill>
                  <a:srgbClr val="002060"/>
                </a:solidFill>
                <a:latin typeface="仿宋" panose="02010609060101010101" pitchFamily="49" charset="-122"/>
                <a:ea typeface="仿宋" panose="02010609060101010101" pitchFamily="49" charset="-122"/>
              </a:rPr>
              <a:t>可由</a:t>
            </a:r>
            <a:r>
              <a:rPr lang="en-US" altLang="zh-CN" sz="1600" b="1" dirty="0">
                <a:solidFill>
                  <a:srgbClr val="002060"/>
                </a:solidFill>
                <a:latin typeface="仿宋" panose="02010609060101010101" pitchFamily="49" charset="-122"/>
                <a:ea typeface="仿宋" panose="02010609060101010101" pitchFamily="49" charset="-122"/>
              </a:rPr>
              <a:t>2</a:t>
            </a:r>
            <a:r>
              <a:rPr lang="zh-CN" altLang="en-US" sz="1600" b="1" dirty="0">
                <a:solidFill>
                  <a:srgbClr val="002060"/>
                </a:solidFill>
                <a:latin typeface="仿宋" panose="02010609060101010101" pitchFamily="49" charset="-122"/>
                <a:ea typeface="仿宋" panose="02010609060101010101" pitchFamily="49" charset="-122"/>
              </a:rPr>
              <a:t>米远的火源引燃着火。</a:t>
            </a:r>
          </a:p>
          <a:p>
            <a:pPr indent="0">
              <a:lnSpc>
                <a:spcPct val="130000"/>
              </a:lnSpc>
              <a:spcBef>
                <a:spcPts val="120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2</a:t>
            </a:r>
            <a:r>
              <a:rPr lang="zh-CN" altLang="en-US" sz="1600" b="1" dirty="0" smtClean="0">
                <a:solidFill>
                  <a:srgbClr val="002060"/>
                </a:solidFill>
                <a:latin typeface="仿宋" panose="02010609060101010101" pitchFamily="49" charset="-122"/>
                <a:ea typeface="仿宋" panose="02010609060101010101" pitchFamily="49" charset="-122"/>
              </a:rPr>
              <a:t>）沸点</a:t>
            </a:r>
            <a:r>
              <a:rPr lang="zh-CN" altLang="en-US" sz="1600" b="1" dirty="0">
                <a:solidFill>
                  <a:srgbClr val="002060"/>
                </a:solidFill>
                <a:latin typeface="仿宋" panose="02010609060101010101" pitchFamily="49" charset="-122"/>
                <a:ea typeface="仿宋" panose="02010609060101010101" pitchFamily="49" charset="-122"/>
              </a:rPr>
              <a:t>低，爆炸浓度</a:t>
            </a:r>
            <a:r>
              <a:rPr lang="zh-CN" altLang="en-US" sz="1600" b="1" dirty="0" smtClean="0">
                <a:solidFill>
                  <a:srgbClr val="002060"/>
                </a:solidFill>
                <a:latin typeface="仿宋" panose="02010609060101010101" pitchFamily="49" charset="-122"/>
                <a:ea typeface="仿宋" panose="02010609060101010101" pitchFamily="49" charset="-122"/>
              </a:rPr>
              <a:t>范围宽</a:t>
            </a:r>
            <a:r>
              <a:rPr lang="zh-CN" altLang="en-US" sz="1600" b="1" dirty="0">
                <a:solidFill>
                  <a:srgbClr val="002060"/>
                </a:solidFill>
                <a:latin typeface="仿宋" panose="02010609060101010101" pitchFamily="49" charset="-122"/>
                <a:ea typeface="仿宋" panose="02010609060101010101" pitchFamily="49" charset="-122"/>
              </a:rPr>
              <a:t>。使用时，室内</a:t>
            </a:r>
            <a:r>
              <a:rPr lang="zh-CN" altLang="en-US" sz="1600" b="1" dirty="0">
                <a:solidFill>
                  <a:srgbClr val="FF0000"/>
                </a:solidFill>
                <a:latin typeface="仿宋" panose="02010609060101010101" pitchFamily="49" charset="-122"/>
                <a:ea typeface="仿宋" panose="02010609060101010101" pitchFamily="49" charset="-122"/>
              </a:rPr>
              <a:t>必须通风良好</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避免其蒸气滞留现场</a:t>
            </a:r>
            <a:r>
              <a:rPr lang="zh-CN" altLang="en-US" sz="1600" b="1" dirty="0">
                <a:solidFill>
                  <a:srgbClr val="002060"/>
                </a:solidFill>
                <a:latin typeface="仿宋" panose="02010609060101010101" pitchFamily="49" charset="-122"/>
                <a:ea typeface="仿宋" panose="02010609060101010101" pitchFamily="49" charset="-122"/>
              </a:rPr>
              <a:t>。如焚烧</a:t>
            </a:r>
            <a:r>
              <a:rPr lang="zh-CN" altLang="en-US" sz="1600" b="1" dirty="0">
                <a:solidFill>
                  <a:srgbClr val="FF0000"/>
                </a:solidFill>
                <a:latin typeface="仿宋" panose="02010609060101010101" pitchFamily="49" charset="-122"/>
                <a:ea typeface="仿宋" panose="02010609060101010101" pitchFamily="49" charset="-122"/>
              </a:rPr>
              <a:t>二硫化碳</a:t>
            </a:r>
            <a:r>
              <a:rPr lang="zh-CN" altLang="en-US" sz="1600" b="1" dirty="0">
                <a:solidFill>
                  <a:srgbClr val="002060"/>
                </a:solidFill>
                <a:latin typeface="仿宋" panose="02010609060101010101" pitchFamily="49" charset="-122"/>
                <a:ea typeface="仿宋" panose="02010609060101010101" pitchFamily="49" charset="-122"/>
              </a:rPr>
              <a:t>废液，不可就近点火，应在开阔处，于远处将引火的木片投向废液。</a:t>
            </a:r>
          </a:p>
          <a:p>
            <a:pPr indent="0">
              <a:lnSpc>
                <a:spcPct val="130000"/>
              </a:lnSpc>
              <a:spcBef>
                <a:spcPts val="120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3</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灭火要点： </a:t>
            </a:r>
            <a:r>
              <a:rPr lang="en-US" altLang="zh-CN" sz="1600" b="1" dirty="0" smtClean="0">
                <a:solidFill>
                  <a:srgbClr val="FF0000"/>
                </a:solidFill>
                <a:latin typeface="仿宋" panose="02010609060101010101" pitchFamily="49" charset="-122"/>
                <a:ea typeface="仿宋" panose="02010609060101010101" pitchFamily="49" charset="-122"/>
              </a:rPr>
              <a:t>CO2</a:t>
            </a:r>
            <a:r>
              <a:rPr lang="zh-CN" altLang="en-US" sz="1600" b="1" dirty="0">
                <a:solidFill>
                  <a:srgbClr val="FF0000"/>
                </a:solidFill>
                <a:latin typeface="仿宋" panose="02010609060101010101" pitchFamily="49" charset="-122"/>
                <a:ea typeface="仿宋" panose="02010609060101010101" pitchFamily="49" charset="-122"/>
              </a:rPr>
              <a:t>或干粉灭火</a:t>
            </a:r>
            <a:r>
              <a:rPr lang="zh-CN" altLang="en-US" sz="1600" b="1" dirty="0">
                <a:solidFill>
                  <a:srgbClr val="002060"/>
                </a:solidFill>
                <a:latin typeface="仿宋" panose="02010609060101010101" pitchFamily="49" charset="-122"/>
                <a:ea typeface="仿宋" panose="02010609060101010101" pitchFamily="49" charset="-122"/>
              </a:rPr>
              <a:t>。当周围有可燃物时，则用水扑灭</a:t>
            </a:r>
            <a:r>
              <a:rPr lang="zh-CN" altLang="en-US" sz="1600" b="1" dirty="0" smtClean="0">
                <a:solidFill>
                  <a:srgbClr val="002060"/>
                </a:solidFill>
                <a:latin typeface="仿宋" panose="02010609060101010101" pitchFamily="49" charset="-122"/>
                <a:ea typeface="仿宋" panose="02010609060101010101" pitchFamily="49" charset="-122"/>
              </a:rPr>
              <a:t>较好，注意</a:t>
            </a:r>
            <a:r>
              <a:rPr lang="zh-CN" altLang="en-US" sz="1600" b="1" dirty="0" smtClean="0">
                <a:solidFill>
                  <a:srgbClr val="FF0000"/>
                </a:solidFill>
                <a:latin typeface="仿宋" panose="02010609060101010101" pitchFamily="49" charset="-122"/>
                <a:ea typeface="仿宋" panose="02010609060101010101" pitchFamily="49" charset="-122"/>
              </a:rPr>
              <a:t>避免离</a:t>
            </a:r>
            <a:r>
              <a:rPr lang="zh-CN" altLang="en-US" sz="1600" b="1" dirty="0">
                <a:solidFill>
                  <a:srgbClr val="FF0000"/>
                </a:solidFill>
                <a:latin typeface="仿宋" panose="02010609060101010101" pitchFamily="49" charset="-122"/>
                <a:ea typeface="仿宋" panose="02010609060101010101" pitchFamily="49" charset="-122"/>
              </a:rPr>
              <a:t>火点过</a:t>
            </a:r>
            <a:r>
              <a:rPr lang="zh-CN" altLang="en-US" sz="1600" b="1" dirty="0" smtClean="0">
                <a:solidFill>
                  <a:srgbClr val="FF0000"/>
                </a:solidFill>
                <a:latin typeface="仿宋" panose="02010609060101010101" pitchFamily="49" charset="-122"/>
                <a:ea typeface="仿宋" panose="02010609060101010101" pitchFamily="49" charset="-122"/>
              </a:rPr>
              <a:t>近</a:t>
            </a:r>
            <a:r>
              <a:rPr lang="zh-CN" altLang="en-US" sz="1600" b="1" dirty="0" smtClean="0">
                <a:solidFill>
                  <a:srgbClr val="002060"/>
                </a:solidFill>
                <a:latin typeface="仿宋" panose="02010609060101010101" pitchFamily="49" charset="-122"/>
                <a:ea typeface="仿宋" panose="02010609060101010101" pitchFamily="49" charset="-122"/>
              </a:rPr>
              <a:t>。</a:t>
            </a:r>
            <a:endParaRPr lang="zh-CN" altLang="en-US" sz="1600" b="1" dirty="0">
              <a:solidFill>
                <a:srgbClr val="002060"/>
              </a:solidFill>
              <a:latin typeface="仿宋" panose="02010609060101010101" pitchFamily="49" charset="-122"/>
              <a:ea typeface="仿宋" panose="02010609060101010101" pitchFamily="49" charset="-122"/>
            </a:endParaRPr>
          </a:p>
          <a:p>
            <a:pPr indent="0">
              <a:lnSpc>
                <a:spcPct val="20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4</a:t>
            </a:r>
            <a:r>
              <a:rPr lang="zh-CN" altLang="en-US" sz="1600" b="1" dirty="0">
                <a:solidFill>
                  <a:srgbClr val="002060"/>
                </a:solidFill>
                <a:latin typeface="仿宋" panose="02010609060101010101" pitchFamily="49" charset="-122"/>
                <a:ea typeface="仿宋" panose="02010609060101010101" pitchFamily="49" charset="-122"/>
              </a:rPr>
              <a:t>）存储容器内易燃性物质较少时</a:t>
            </a:r>
            <a:r>
              <a:rPr lang="zh-CN" altLang="en-US" sz="1600" b="1" dirty="0" smtClean="0">
                <a:solidFill>
                  <a:srgbClr val="002060"/>
                </a:solidFill>
                <a:latin typeface="仿宋" panose="02010609060101010101" pitchFamily="49" charset="-122"/>
                <a:ea typeface="仿宋" panose="02010609060101010101" pitchFamily="49" charset="-122"/>
              </a:rPr>
              <a:t>，易</a:t>
            </a:r>
            <a:r>
              <a:rPr lang="zh-CN" altLang="en-US" sz="1600" b="1" dirty="0">
                <a:solidFill>
                  <a:srgbClr val="002060"/>
                </a:solidFill>
                <a:latin typeface="仿宋" panose="02010609060101010101" pitchFamily="49" charset="-122"/>
                <a:ea typeface="仿宋" panose="02010609060101010101" pitchFamily="49" charset="-122"/>
              </a:rPr>
              <a:t>形成爆炸氛围，易着火爆炸。</a:t>
            </a:r>
          </a:p>
          <a:p>
            <a:pPr indent="0">
              <a:lnSpc>
                <a:spcPct val="20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5</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002060"/>
                </a:solidFill>
                <a:latin typeface="仿宋" panose="02010609060101010101" pitchFamily="49" charset="-122"/>
                <a:ea typeface="仿宋" panose="02010609060101010101" pitchFamily="49" charset="-122"/>
              </a:rPr>
              <a:t>有毒的，须戴防毒面具和胶皮手套。</a:t>
            </a:r>
          </a:p>
          <a:p>
            <a:pPr indent="0">
              <a:lnSpc>
                <a:spcPct val="20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6</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乙醚溶液切不可放入民用冰箱中</a:t>
            </a:r>
            <a:r>
              <a:rPr lang="zh-CN" altLang="en-US" sz="1600" b="1" dirty="0">
                <a:solidFill>
                  <a:srgbClr val="002060"/>
                </a:solidFill>
                <a:latin typeface="仿宋" panose="02010609060101010101" pitchFamily="49" charset="-122"/>
                <a:ea typeface="仿宋" panose="02010609060101010101" pitchFamily="49" charset="-122"/>
              </a:rPr>
              <a:t>，非防爆的电气开关火花会引起乙醚蒸汽燃烧爆炸</a:t>
            </a:r>
            <a:r>
              <a:rPr lang="zh-CN" altLang="en-US" sz="1600" b="1" dirty="0" smtClean="0">
                <a:solidFill>
                  <a:srgbClr val="002060"/>
                </a:solidFill>
                <a:latin typeface="仿宋" panose="02010609060101010101" pitchFamily="49" charset="-122"/>
                <a:ea typeface="仿宋" panose="02010609060101010101" pitchFamily="49" charset="-122"/>
              </a:rPr>
              <a:t>。</a:t>
            </a:r>
            <a:endParaRPr lang="zh-CN" altLang="en-US" sz="16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三、危化品</a:t>
            </a:r>
            <a:r>
              <a:rPr lang="zh-CN" altLang="en-US" sz="2200" b="1" dirty="0">
                <a:solidFill>
                  <a:srgbClr val="002060"/>
                </a:solidFill>
                <a:latin typeface="黑体" panose="02010609060101010101" pitchFamily="49" charset="-122"/>
                <a:ea typeface="黑体" panose="02010609060101010101" pitchFamily="49" charset="-122"/>
              </a:rPr>
              <a:t>的危险特性与</a:t>
            </a:r>
            <a:r>
              <a:rPr lang="zh-CN" altLang="en-US" sz="2200" b="1" dirty="0" smtClean="0">
                <a:solidFill>
                  <a:srgbClr val="002060"/>
                </a:solidFill>
                <a:latin typeface="黑体" panose="02010609060101010101" pitchFamily="49" charset="-122"/>
                <a:ea typeface="黑体" panose="02010609060101010101" pitchFamily="49" charset="-122"/>
              </a:rPr>
              <a:t>分类┃</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危险危害</a:t>
            </a:r>
            <a:r>
              <a:rPr lang="zh-CN" altLang="en-US" sz="2000" b="1" dirty="0">
                <a:solidFill>
                  <a:srgbClr val="FF0000"/>
                </a:solidFill>
                <a:latin typeface="楷体" panose="02010609060101010101" pitchFamily="49" charset="-122"/>
                <a:ea typeface="楷体" panose="02010609060101010101" pitchFamily="49" charset="-122"/>
              </a:rPr>
              <a:t>辨识（易燃</a:t>
            </a:r>
            <a:r>
              <a:rPr lang="zh-CN" altLang="en-US" sz="2000" b="1" dirty="0" smtClean="0">
                <a:solidFill>
                  <a:srgbClr val="FF0000"/>
                </a:solidFill>
                <a:latin typeface="楷体" panose="02010609060101010101" pitchFamily="49" charset="-122"/>
                <a:ea typeface="楷体" panose="02010609060101010101" pitchFamily="49" charset="-122"/>
              </a:rPr>
              <a:t>性）</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7" name="图片 6"/>
          <p:cNvPicPr>
            <a:picLocks noChangeAspect="1"/>
          </p:cNvPicPr>
          <p:nvPr/>
        </p:nvPicPr>
        <p:blipFill>
          <a:blip r:embed="rId2"/>
          <a:stretch>
            <a:fillRect/>
          </a:stretch>
        </p:blipFill>
        <p:spPr>
          <a:xfrm>
            <a:off x="9624392" y="2060848"/>
            <a:ext cx="2232248" cy="1624653"/>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9446573" y="3789040"/>
            <a:ext cx="2587886" cy="584775"/>
          </a:xfrm>
          <a:prstGeom prst="rect">
            <a:avLst/>
          </a:prstGeom>
          <a:solidFill>
            <a:srgbClr val="FFFF00"/>
          </a:solidFill>
          <a:ln>
            <a:solidFill>
              <a:srgbClr val="0000FF"/>
            </a:solidFill>
          </a:ln>
        </p:spPr>
        <p:txBody>
          <a:bodyPr wrap="square">
            <a:spAutoFit/>
          </a:bodyPr>
          <a:lstStyle/>
          <a:p>
            <a:r>
              <a:rPr lang="en-US" altLang="zh-CN" sz="1600" b="1" dirty="0" smtClean="0">
                <a:latin typeface="仿宋" panose="02010609060101010101" pitchFamily="49" charset="-122"/>
                <a:ea typeface="仿宋" panose="02010609060101010101" pitchFamily="49" charset="-122"/>
              </a:rPr>
              <a:t>2005</a:t>
            </a:r>
            <a:r>
              <a:rPr lang="zh-CN" altLang="en-US" sz="1600" b="1" dirty="0" smtClean="0">
                <a:latin typeface="仿宋" panose="02010609060101010101" pitchFamily="49" charset="-122"/>
                <a:ea typeface="仿宋" panose="02010609060101010101" pitchFamily="49" charset="-122"/>
              </a:rPr>
              <a:t>年</a:t>
            </a:r>
            <a:r>
              <a:rPr lang="en-US" altLang="zh-CN" sz="1600" b="1" dirty="0" smtClean="0">
                <a:latin typeface="仿宋" panose="02010609060101010101" pitchFamily="49" charset="-122"/>
                <a:ea typeface="仿宋" panose="02010609060101010101" pitchFamily="49" charset="-122"/>
              </a:rPr>
              <a:t>8</a:t>
            </a:r>
            <a:r>
              <a:rPr lang="zh-CN" altLang="en-US" sz="1600" b="1" dirty="0" smtClean="0">
                <a:latin typeface="仿宋" panose="02010609060101010101" pitchFamily="49" charset="-122"/>
                <a:ea typeface="仿宋" panose="02010609060101010101" pitchFamily="49" charset="-122"/>
              </a:rPr>
              <a:t>月</a:t>
            </a:r>
            <a:r>
              <a:rPr lang="en-US" altLang="zh-CN" sz="1600" b="1" dirty="0" smtClean="0">
                <a:latin typeface="仿宋" panose="02010609060101010101" pitchFamily="49" charset="-122"/>
                <a:ea typeface="仿宋" panose="02010609060101010101" pitchFamily="49" charset="-122"/>
              </a:rPr>
              <a:t>9</a:t>
            </a:r>
            <a:r>
              <a:rPr lang="zh-CN" altLang="en-US" sz="1600" b="1" dirty="0" smtClean="0">
                <a:latin typeface="仿宋" panose="02010609060101010101" pitchFamily="49" charset="-122"/>
                <a:ea typeface="仿宋" panose="02010609060101010101" pitchFamily="49" charset="-122"/>
              </a:rPr>
              <a:t>日，北京首都师范大学</a:t>
            </a:r>
            <a:r>
              <a:rPr lang="zh-CN" altLang="en-US" sz="1600" b="1" dirty="0">
                <a:solidFill>
                  <a:srgbClr val="FF0000"/>
                </a:solidFill>
                <a:latin typeface="仿宋" panose="02010609060101010101" pitchFamily="49" charset="-122"/>
                <a:ea typeface="仿宋" panose="02010609060101010101" pitchFamily="49" charset="-122"/>
              </a:rPr>
              <a:t>乙醚</a:t>
            </a:r>
            <a:r>
              <a:rPr lang="zh-CN" altLang="en-US" sz="1600" b="1" dirty="0">
                <a:latin typeface="仿宋" panose="02010609060101010101" pitchFamily="49" charset="-122"/>
                <a:ea typeface="仿宋" panose="02010609060101010101" pitchFamily="49" charset="-122"/>
              </a:rPr>
              <a:t>打翻致</a:t>
            </a:r>
            <a:r>
              <a:rPr lang="zh-CN" altLang="en-US" sz="1600" b="1" dirty="0" smtClean="0">
                <a:latin typeface="仿宋" panose="02010609060101010101" pitchFamily="49" charset="-122"/>
                <a:ea typeface="仿宋" panose="02010609060101010101" pitchFamily="49" charset="-122"/>
              </a:rPr>
              <a:t>火灾。</a:t>
            </a:r>
            <a:endParaRPr lang="zh-CN" altLang="en-US" sz="1600" b="1"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33490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5" end="5"/>
                                            </p:txEl>
                                          </p:spTgt>
                                        </p:tgtEl>
                                        <p:attrNameLst>
                                          <p:attrName>style.visibility</p:attrName>
                                        </p:attrNameLst>
                                      </p:cBhvr>
                                      <p:to>
                                        <p:strVal val="visible"/>
                                      </p:to>
                                    </p:set>
                                    <p:animEffect transition="in" filter="wipe(up)">
                                      <p:cBhvr>
                                        <p:cTn id="7" dur="500"/>
                                        <p:tgtEl>
                                          <p:spTgt spid="18">
                                            <p:txEl>
                                              <p:pRg st="5" end="5"/>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8">
                                            <p:txEl>
                                              <p:pRg st="6" end="6"/>
                                            </p:txEl>
                                          </p:spTgt>
                                        </p:tgtEl>
                                        <p:attrNameLst>
                                          <p:attrName>style.visibility</p:attrName>
                                        </p:attrNameLst>
                                      </p:cBhvr>
                                      <p:to>
                                        <p:strVal val="visible"/>
                                      </p:to>
                                    </p:set>
                                    <p:animEffect transition="in" filter="wipe(up)">
                                      <p:cBhvr>
                                        <p:cTn id="20" dur="500"/>
                                        <p:tgtEl>
                                          <p:spTgt spid="18">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8">
                                            <p:txEl>
                                              <p:pRg st="7" end="7"/>
                                            </p:txEl>
                                          </p:spTgt>
                                        </p:tgtEl>
                                        <p:attrNameLst>
                                          <p:attrName>style.visibility</p:attrName>
                                        </p:attrNameLst>
                                      </p:cBhvr>
                                      <p:to>
                                        <p:strVal val="visible"/>
                                      </p:to>
                                    </p:set>
                                    <p:animEffect transition="in" filter="wipe(up)">
                                      <p:cBhvr>
                                        <p:cTn id="25" dur="500"/>
                                        <p:tgtEl>
                                          <p:spTgt spid="18">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8">
                                            <p:txEl>
                                              <p:pRg st="8" end="8"/>
                                            </p:txEl>
                                          </p:spTgt>
                                        </p:tgtEl>
                                        <p:attrNameLst>
                                          <p:attrName>style.visibility</p:attrName>
                                        </p:attrNameLst>
                                      </p:cBhvr>
                                      <p:to>
                                        <p:strVal val="visible"/>
                                      </p:to>
                                    </p:set>
                                    <p:animEffect transition="in" filter="wipe(up)">
                                      <p:cBhvr>
                                        <p:cTn id="30" dur="500"/>
                                        <p:tgtEl>
                                          <p:spTgt spid="18">
                                            <p:txEl>
                                              <p:pRg st="8" end="8"/>
                                            </p:txEl>
                                          </p:spTgt>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18">
                                            <p:txEl>
                                              <p:pRg st="9" end="9"/>
                                            </p:txEl>
                                          </p:spTgt>
                                        </p:tgtEl>
                                        <p:attrNameLst>
                                          <p:attrName>style.visibility</p:attrName>
                                        </p:attrNameLst>
                                      </p:cBhvr>
                                      <p:to>
                                        <p:strVal val="visible"/>
                                      </p:to>
                                    </p:set>
                                    <p:animEffect transition="in" filter="wipe(up)">
                                      <p:cBhvr>
                                        <p:cTn id="34" dur="500"/>
                                        <p:tgtEl>
                                          <p:spTgt spid="18">
                                            <p:txEl>
                                              <p:pRg st="9" end="9"/>
                                            </p:txEl>
                                          </p:spTgt>
                                        </p:tgtEl>
                                      </p:cBhvr>
                                    </p:animEffect>
                                  </p:childTnLst>
                                </p:cTn>
                              </p:par>
                            </p:childTnLst>
                          </p:cTn>
                        </p:par>
                        <p:par>
                          <p:cTn id="35" fill="hold">
                            <p:stCondLst>
                              <p:cond delay="1000"/>
                            </p:stCondLst>
                            <p:childTnLst>
                              <p:par>
                                <p:cTn id="36" presetID="22" presetClass="entr" presetSubtype="1" fill="hold" nodeType="afterEffect">
                                  <p:stCondLst>
                                    <p:cond delay="0"/>
                                  </p:stCondLst>
                                  <p:childTnLst>
                                    <p:set>
                                      <p:cBhvr>
                                        <p:cTn id="37" dur="1" fill="hold">
                                          <p:stCondLst>
                                            <p:cond delay="0"/>
                                          </p:stCondLst>
                                        </p:cTn>
                                        <p:tgtEl>
                                          <p:spTgt spid="18">
                                            <p:txEl>
                                              <p:pRg st="10" end="10"/>
                                            </p:txEl>
                                          </p:spTgt>
                                        </p:tgtEl>
                                        <p:attrNameLst>
                                          <p:attrName>style.visibility</p:attrName>
                                        </p:attrNameLst>
                                      </p:cBhvr>
                                      <p:to>
                                        <p:strVal val="visible"/>
                                      </p:to>
                                    </p:set>
                                    <p:animEffect transition="in" filter="wipe(up)">
                                      <p:cBhvr>
                                        <p:cTn id="38" dur="500"/>
                                        <p:tgtEl>
                                          <p:spTgt spid="1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369151" cy="5184576"/>
          </a:xfrm>
        </p:spPr>
        <p:txBody>
          <a:bodyPr>
            <a:normAutofit/>
          </a:bodyPr>
          <a:lstStyle/>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高度</a:t>
            </a:r>
            <a:r>
              <a:rPr lang="zh-CN" altLang="en-US" sz="1600" b="1" dirty="0">
                <a:solidFill>
                  <a:srgbClr val="FF0000"/>
                </a:solidFill>
                <a:latin typeface="仿宋" panose="02010609060101010101" pitchFamily="49" charset="-122"/>
                <a:ea typeface="仿宋" panose="02010609060101010101" pitchFamily="49" charset="-122"/>
              </a:rPr>
              <a:t>易燃</a:t>
            </a:r>
            <a:r>
              <a:rPr lang="zh-CN" altLang="en-US" sz="1600" b="1" dirty="0" smtClean="0">
                <a:solidFill>
                  <a:srgbClr val="FF0000"/>
                </a:solidFill>
                <a:latin typeface="仿宋" panose="02010609060101010101" pitchFamily="49" charset="-122"/>
                <a:ea typeface="仿宋" panose="02010609060101010101" pitchFamily="49" charset="-122"/>
              </a:rPr>
              <a:t>性化学品</a:t>
            </a:r>
            <a:r>
              <a:rPr lang="zh-CN" altLang="en-US" sz="1600" b="1" dirty="0" smtClean="0">
                <a:solidFill>
                  <a:srgbClr val="002060"/>
                </a:solidFill>
                <a:latin typeface="仿宋" panose="02010609060101010101" pitchFamily="49" charset="-122"/>
                <a:ea typeface="仿宋" panose="02010609060101010101" pitchFamily="49" charset="-122"/>
              </a:rPr>
              <a:t>（火灾、爆炸）</a:t>
            </a:r>
            <a:endParaRPr lang="en-US" altLang="zh-CN" sz="1600" b="1" dirty="0" smtClean="0">
              <a:solidFill>
                <a:srgbClr val="FF000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smtClean="0">
                <a:solidFill>
                  <a:srgbClr val="FF0000"/>
                </a:solidFill>
                <a:latin typeface="仿宋" panose="02010609060101010101" pitchFamily="49" charset="-122"/>
                <a:ea typeface="仿宋" panose="02010609060101010101" pitchFamily="49" charset="-122"/>
              </a:rPr>
              <a:t>石油</a:t>
            </a:r>
            <a:r>
              <a:rPr lang="zh-CN" altLang="en-US" sz="1600" b="1" dirty="0">
                <a:solidFill>
                  <a:srgbClr val="FF0000"/>
                </a:solidFill>
                <a:latin typeface="仿宋" panose="02010609060101010101" pitchFamily="49" charset="-122"/>
                <a:ea typeface="仿宋" panose="02010609060101010101" pitchFamily="49" charset="-122"/>
              </a:rPr>
              <a:t>醚</a:t>
            </a:r>
            <a:r>
              <a:rPr lang="zh-CN" altLang="en-US" sz="1600" b="1" dirty="0">
                <a:solidFill>
                  <a:srgbClr val="002060"/>
                </a:solidFill>
                <a:latin typeface="仿宋" panose="02010609060101010101" pitchFamily="49" charset="-122"/>
                <a:ea typeface="仿宋" panose="02010609060101010101" pitchFamily="49" charset="-122"/>
              </a:rPr>
              <a:t>、汽油</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己</a:t>
            </a:r>
            <a:r>
              <a:rPr lang="zh-CN" altLang="en-US" sz="1600" b="1" dirty="0">
                <a:solidFill>
                  <a:srgbClr val="FF0000"/>
                </a:solidFill>
                <a:latin typeface="仿宋" panose="02010609060101010101" pitchFamily="49" charset="-122"/>
                <a:ea typeface="仿宋" panose="02010609060101010101" pitchFamily="49" charset="-122"/>
              </a:rPr>
              <a:t>烷</a:t>
            </a:r>
            <a:r>
              <a:rPr lang="zh-CN" altLang="en-US" sz="1600" b="1" dirty="0">
                <a:solidFill>
                  <a:srgbClr val="002060"/>
                </a:solidFill>
                <a:latin typeface="仿宋" panose="02010609060101010101" pitchFamily="49" charset="-122"/>
                <a:ea typeface="仿宋" panose="02010609060101010101" pitchFamily="49" charset="-122"/>
              </a:rPr>
              <a:t>、庚烷、辛烷</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醇</a:t>
            </a:r>
            <a:r>
              <a:rPr lang="zh-CN" altLang="en-US" sz="1600" b="1" dirty="0">
                <a:solidFill>
                  <a:srgbClr val="FF0000"/>
                </a:solidFill>
                <a:latin typeface="仿宋" panose="02010609060101010101" pitchFamily="49" charset="-122"/>
                <a:ea typeface="仿宋" panose="02010609060101010101" pitchFamily="49" charset="-122"/>
              </a:rPr>
              <a:t>类</a:t>
            </a:r>
            <a:r>
              <a:rPr lang="zh-CN" altLang="en-US" sz="1600" b="1" dirty="0">
                <a:solidFill>
                  <a:srgbClr val="002060"/>
                </a:solidFill>
                <a:latin typeface="仿宋" panose="02010609060101010101" pitchFamily="49" charset="-122"/>
                <a:ea typeface="仿宋" panose="02010609060101010101" pitchFamily="49" charset="-122"/>
              </a:rPr>
              <a:t>、二甲醚</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丙酮</a:t>
            </a:r>
            <a:r>
              <a:rPr lang="zh-CN" altLang="en-US" sz="1600" b="1" dirty="0">
                <a:solidFill>
                  <a:srgbClr val="002060"/>
                </a:solidFill>
                <a:latin typeface="仿宋" panose="02010609060101010101" pitchFamily="49" charset="-122"/>
                <a:ea typeface="仿宋" panose="02010609060101010101" pitchFamily="49" charset="-122"/>
              </a:rPr>
              <a:t>、甲乙酮</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乙酸</a:t>
            </a:r>
            <a:r>
              <a:rPr lang="zh-CN" altLang="en-US" sz="1600" b="1" dirty="0">
                <a:solidFill>
                  <a:srgbClr val="FF0000"/>
                </a:solidFill>
                <a:latin typeface="仿宋" panose="02010609060101010101" pitchFamily="49" charset="-122"/>
                <a:ea typeface="仿宋" panose="02010609060101010101" pitchFamily="49" charset="-122"/>
              </a:rPr>
              <a:t>酯类</a:t>
            </a:r>
            <a:r>
              <a:rPr lang="zh-CN" altLang="en-US" sz="1600" b="1" dirty="0">
                <a:solidFill>
                  <a:srgbClr val="002060"/>
                </a:solidFill>
                <a:latin typeface="仿宋" panose="02010609060101010101" pitchFamily="49" charset="-122"/>
                <a:ea typeface="仿宋" panose="02010609060101010101" pitchFamily="49" charset="-122"/>
              </a:rPr>
              <a:t>、乙腈（</a:t>
            </a:r>
            <a:r>
              <a:rPr lang="en-US" altLang="zh-CN" sz="1600" b="1" dirty="0">
                <a:solidFill>
                  <a:srgbClr val="002060"/>
                </a:solidFill>
                <a:latin typeface="仿宋" panose="02010609060101010101" pitchFamily="49" charset="-122"/>
                <a:ea typeface="仿宋" panose="02010609060101010101" pitchFamily="49" charset="-122"/>
              </a:rPr>
              <a:t>CH3CN</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002060"/>
                </a:solidFill>
                <a:latin typeface="仿宋" panose="02010609060101010101" pitchFamily="49" charset="-122"/>
                <a:ea typeface="仿宋" panose="02010609060101010101" pitchFamily="49" charset="-122"/>
              </a:rPr>
              <a:t>、氯苯等</a:t>
            </a: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中度易燃性化学品</a:t>
            </a:r>
            <a:r>
              <a:rPr lang="zh-CN" altLang="en-US" sz="1600" b="1" dirty="0" smtClean="0">
                <a:solidFill>
                  <a:srgbClr val="002060"/>
                </a:solidFill>
                <a:latin typeface="仿宋" panose="02010609060101010101" pitchFamily="49" charset="-122"/>
                <a:ea typeface="仿宋" panose="02010609060101010101" pitchFamily="49" charset="-122"/>
              </a:rPr>
              <a:t>（火灾、爆炸）</a:t>
            </a:r>
            <a:endParaRPr lang="en-US" altLang="zh-CN" sz="1600" b="1" dirty="0" smtClean="0">
              <a:solidFill>
                <a:srgbClr val="FF000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smtClean="0">
                <a:solidFill>
                  <a:srgbClr val="FF0000"/>
                </a:solidFill>
                <a:latin typeface="仿宋" panose="02010609060101010101" pitchFamily="49" charset="-122"/>
                <a:ea typeface="仿宋" panose="02010609060101010101" pitchFamily="49" charset="-122"/>
              </a:rPr>
              <a:t>煤油</a:t>
            </a:r>
            <a:r>
              <a:rPr lang="zh-CN" altLang="en-US" sz="1600" b="1" dirty="0" smtClean="0">
                <a:solidFill>
                  <a:srgbClr val="002060"/>
                </a:solidFill>
                <a:latin typeface="仿宋" panose="02010609060101010101" pitchFamily="49" charset="-122"/>
                <a:ea typeface="仿宋" panose="02010609060101010101" pitchFamily="49" charset="-122"/>
              </a:rPr>
              <a:t>、松节油、樟脑油、</a:t>
            </a:r>
            <a:r>
              <a:rPr lang="zh-CN" altLang="en-US" sz="1600" b="1" dirty="0" smtClean="0">
                <a:solidFill>
                  <a:srgbClr val="FF0000"/>
                </a:solidFill>
                <a:latin typeface="仿宋" panose="02010609060101010101" pitchFamily="49" charset="-122"/>
                <a:ea typeface="仿宋" panose="02010609060101010101" pitchFamily="49" charset="-122"/>
              </a:rPr>
              <a:t>二甲苯</a:t>
            </a:r>
            <a:r>
              <a:rPr lang="zh-CN" altLang="en-US" sz="1600" b="1" dirty="0" smtClean="0">
                <a:solidFill>
                  <a:srgbClr val="002060"/>
                </a:solidFill>
                <a:latin typeface="仿宋" panose="02010609060101010101" pitchFamily="49" charset="-122"/>
                <a:ea typeface="仿宋" panose="02010609060101010101" pitchFamily="49" charset="-122"/>
              </a:rPr>
              <a:t>、苯乙烯、</a:t>
            </a:r>
            <a:r>
              <a:rPr lang="zh-CN" altLang="en-US" sz="1600" b="1" dirty="0" smtClean="0">
                <a:solidFill>
                  <a:srgbClr val="FF0000"/>
                </a:solidFill>
                <a:latin typeface="仿宋" panose="02010609060101010101" pitchFamily="49" charset="-122"/>
                <a:ea typeface="仿宋" panose="02010609060101010101" pitchFamily="49" charset="-122"/>
              </a:rPr>
              <a:t>甲酸</a:t>
            </a:r>
            <a:r>
              <a:rPr lang="zh-CN" altLang="en-US" sz="1600" b="1" dirty="0" smtClean="0">
                <a:solidFill>
                  <a:srgbClr val="002060"/>
                </a:solidFill>
                <a:latin typeface="仿宋" panose="02010609060101010101" pitchFamily="49" charset="-122"/>
                <a:ea typeface="仿宋" panose="02010609060101010101" pitchFamily="49" charset="-122"/>
              </a:rPr>
              <a:t>、乙酸、</a:t>
            </a:r>
            <a:r>
              <a:rPr lang="zh-CN" altLang="en-US" sz="1600" b="1" dirty="0" smtClean="0">
                <a:solidFill>
                  <a:srgbClr val="FF0000"/>
                </a:solidFill>
                <a:latin typeface="仿宋" panose="02010609060101010101" pitchFamily="49" charset="-122"/>
                <a:ea typeface="仿宋" panose="02010609060101010101" pitchFamily="49" charset="-122"/>
              </a:rPr>
              <a:t>重油</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变压器油</a:t>
            </a:r>
            <a:r>
              <a:rPr lang="zh-CN" altLang="en-US" sz="1600" b="1" dirty="0" smtClean="0">
                <a:solidFill>
                  <a:srgbClr val="002060"/>
                </a:solidFill>
                <a:latin typeface="仿宋" panose="02010609060101010101" pitchFamily="49" charset="-122"/>
                <a:ea typeface="仿宋" panose="02010609060101010101" pitchFamily="49" charset="-122"/>
              </a:rPr>
              <a:t>、乙二醇、硝基苯、</a:t>
            </a:r>
            <a:r>
              <a:rPr lang="zh-CN" altLang="en-US" sz="1600" b="1" dirty="0" smtClean="0">
                <a:solidFill>
                  <a:srgbClr val="FF0000"/>
                </a:solidFill>
                <a:latin typeface="仿宋" panose="02010609060101010101" pitchFamily="49" charset="-122"/>
                <a:ea typeface="仿宋" panose="02010609060101010101" pitchFamily="49" charset="-122"/>
              </a:rPr>
              <a:t>苯胺</a:t>
            </a:r>
            <a:r>
              <a:rPr lang="zh-CN" altLang="en-US" sz="1600" b="1" dirty="0" smtClean="0">
                <a:solidFill>
                  <a:srgbClr val="002060"/>
                </a:solidFill>
                <a:latin typeface="仿宋" panose="02010609060101010101" pitchFamily="49" charset="-122"/>
                <a:ea typeface="仿宋" panose="02010609060101010101" pitchFamily="49" charset="-122"/>
              </a:rPr>
              <a:t>等</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0">
              <a:lnSpc>
                <a:spcPct val="130000"/>
              </a:lnSpc>
              <a:spcBef>
                <a:spcPts val="0"/>
              </a:spcBef>
              <a:buNone/>
            </a:pP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使用时注意</a:t>
            </a:r>
            <a:endParaRPr lang="en-US" altLang="zh-CN" sz="1600" b="1" dirty="0">
              <a:solidFill>
                <a:srgbClr val="FF0000"/>
              </a:solidFill>
              <a:latin typeface="仿宋" panose="02010609060101010101" pitchFamily="49" charset="-122"/>
              <a:ea typeface="仿宋" panose="02010609060101010101" pitchFamily="49" charset="-122"/>
            </a:endParaRPr>
          </a:p>
          <a:p>
            <a:pPr indent="0">
              <a:lnSpc>
                <a:spcPct val="13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1</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高度易燃</a:t>
            </a:r>
            <a:r>
              <a:rPr lang="zh-CN" altLang="en-US" sz="1600" b="1" dirty="0" smtClean="0">
                <a:solidFill>
                  <a:srgbClr val="FF0000"/>
                </a:solidFill>
                <a:latin typeface="仿宋" panose="02010609060101010101" pitchFamily="49" charset="-122"/>
                <a:ea typeface="仿宋" panose="02010609060101010101" pitchFamily="49" charset="-122"/>
              </a:rPr>
              <a:t>性</a:t>
            </a:r>
            <a:r>
              <a:rPr lang="zh-CN" altLang="en-US" sz="1600" b="1" dirty="0" smtClean="0">
                <a:solidFill>
                  <a:srgbClr val="002060"/>
                </a:solidFill>
                <a:latin typeface="仿宋" panose="02010609060101010101" pitchFamily="49" charset="-122"/>
                <a:ea typeface="仿宋" panose="02010609060101010101" pitchFamily="49" charset="-122"/>
              </a:rPr>
              <a:t>化学品</a:t>
            </a:r>
            <a:r>
              <a:rPr lang="zh-CN" altLang="en-US" sz="1600" b="1" dirty="0">
                <a:solidFill>
                  <a:srgbClr val="002060"/>
                </a:solidFill>
                <a:latin typeface="仿宋" panose="02010609060101010101" pitchFamily="49" charset="-122"/>
                <a:ea typeface="仿宋" panose="02010609060101010101" pitchFamily="49" charset="-122"/>
              </a:rPr>
              <a:t>可由</a:t>
            </a:r>
            <a:r>
              <a:rPr lang="zh-CN" altLang="en-US" sz="1600" b="1" dirty="0">
                <a:solidFill>
                  <a:srgbClr val="FF0000"/>
                </a:solidFill>
                <a:latin typeface="仿宋" panose="02010609060101010101" pitchFamily="49" charset="-122"/>
                <a:ea typeface="仿宋" panose="02010609060101010101" pitchFamily="49" charset="-122"/>
              </a:rPr>
              <a:t>电气开关</a:t>
            </a:r>
            <a:r>
              <a:rPr lang="zh-CN" altLang="en-US" sz="1600" b="1" dirty="0">
                <a:solidFill>
                  <a:srgbClr val="002060"/>
                </a:solidFill>
                <a:latin typeface="仿宋" panose="02010609060101010101" pitchFamily="49" charset="-122"/>
                <a:ea typeface="仿宋" panose="02010609060101010101" pitchFamily="49" charset="-122"/>
              </a:rPr>
              <a:t>或</a:t>
            </a:r>
            <a:r>
              <a:rPr lang="zh-CN" altLang="en-US" sz="1600" b="1" dirty="0">
                <a:solidFill>
                  <a:srgbClr val="FF0000"/>
                </a:solidFill>
                <a:latin typeface="仿宋" panose="02010609060101010101" pitchFamily="49" charset="-122"/>
                <a:ea typeface="仿宋" panose="02010609060101010101" pitchFamily="49" charset="-122"/>
              </a:rPr>
              <a:t>静电火花</a:t>
            </a:r>
            <a:r>
              <a:rPr lang="zh-CN" altLang="en-US" sz="1600" b="1" dirty="0">
                <a:solidFill>
                  <a:srgbClr val="002060"/>
                </a:solidFill>
                <a:latin typeface="仿宋" panose="02010609060101010101" pitchFamily="49" charset="-122"/>
                <a:ea typeface="仿宋" panose="02010609060101010101" pitchFamily="49" charset="-122"/>
              </a:rPr>
              <a:t>或炙热物体或烟头残火等引燃，故</a:t>
            </a:r>
            <a:r>
              <a:rPr lang="zh-CN" altLang="en-US" sz="1600" b="1" dirty="0">
                <a:solidFill>
                  <a:srgbClr val="FF0000"/>
                </a:solidFill>
                <a:latin typeface="仿宋" panose="02010609060101010101" pitchFamily="49" charset="-122"/>
                <a:ea typeface="仿宋" panose="02010609060101010101" pitchFamily="49" charset="-122"/>
              </a:rPr>
              <a:t>不能靠近火源</a:t>
            </a:r>
            <a:r>
              <a:rPr lang="zh-CN" altLang="en-US" sz="1600" b="1" dirty="0">
                <a:solidFill>
                  <a:srgbClr val="002060"/>
                </a:solidFill>
                <a:latin typeface="仿宋" panose="02010609060101010101" pitchFamily="49" charset="-122"/>
                <a:ea typeface="仿宋" panose="02010609060101010101" pitchFamily="49" charset="-122"/>
              </a:rPr>
              <a:t>或直接用</a:t>
            </a:r>
            <a:r>
              <a:rPr lang="zh-CN" altLang="en-US" sz="1600" b="1" dirty="0">
                <a:solidFill>
                  <a:srgbClr val="FF0000"/>
                </a:solidFill>
                <a:latin typeface="仿宋" panose="02010609060101010101" pitchFamily="49" charset="-122"/>
                <a:ea typeface="仿宋" panose="02010609060101010101" pitchFamily="49" charset="-122"/>
              </a:rPr>
              <a:t>明火加热</a:t>
            </a:r>
            <a:r>
              <a:rPr lang="zh-CN" altLang="en-US" sz="1600" b="1" dirty="0">
                <a:solidFill>
                  <a:srgbClr val="002060"/>
                </a:solidFill>
                <a:latin typeface="仿宋" panose="02010609060101010101" pitchFamily="49" charset="-122"/>
                <a:ea typeface="仿宋" panose="02010609060101010101" pitchFamily="49" charset="-122"/>
              </a:rPr>
              <a:t>。</a:t>
            </a: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002060"/>
                </a:solidFill>
                <a:latin typeface="仿宋" panose="02010609060101010101" pitchFamily="49" charset="-122"/>
                <a:ea typeface="仿宋" panose="02010609060101010101" pitchFamily="49" charset="-122"/>
              </a:rPr>
              <a:t>2</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002060"/>
                </a:solidFill>
                <a:latin typeface="仿宋" panose="02010609060101010101" pitchFamily="49" charset="-122"/>
                <a:ea typeface="仿宋" panose="02010609060101010101" pitchFamily="49" charset="-122"/>
              </a:rPr>
              <a:t>中等易燃化学品在加热时易着火，使用敞口容器加热时要注意防止蒸汽聚集不散。</a:t>
            </a: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002060"/>
                </a:solidFill>
                <a:latin typeface="仿宋" panose="02010609060101010101" pitchFamily="49" charset="-122"/>
                <a:ea typeface="仿宋" panose="02010609060101010101" pitchFamily="49" charset="-122"/>
              </a:rPr>
              <a:t>3</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002060"/>
                </a:solidFill>
                <a:latin typeface="仿宋" panose="02010609060101010101" pitchFamily="49" charset="-122"/>
                <a:ea typeface="仿宋" panose="02010609060101010101" pitchFamily="49" charset="-122"/>
              </a:rPr>
              <a:t>用</a:t>
            </a:r>
            <a:r>
              <a:rPr lang="zh-CN" altLang="en-US" sz="1600" b="1" dirty="0">
                <a:solidFill>
                  <a:srgbClr val="FF0000"/>
                </a:solidFill>
                <a:latin typeface="仿宋" panose="02010609060101010101" pitchFamily="49" charset="-122"/>
                <a:ea typeface="仿宋" panose="02010609060101010101" pitchFamily="49" charset="-122"/>
              </a:rPr>
              <a:t>丙酮清洗</a:t>
            </a:r>
            <a:r>
              <a:rPr lang="zh-CN" altLang="en-US" sz="1600" b="1" dirty="0">
                <a:solidFill>
                  <a:srgbClr val="002060"/>
                </a:solidFill>
                <a:latin typeface="仿宋" panose="02010609060101010101" pitchFamily="49" charset="-122"/>
                <a:ea typeface="仿宋" panose="02010609060101010101" pitchFamily="49" charset="-122"/>
              </a:rPr>
              <a:t>过的器皿在干燥过程中，存在</a:t>
            </a:r>
            <a:r>
              <a:rPr lang="zh-CN" altLang="en-US" sz="1600" b="1" dirty="0">
                <a:solidFill>
                  <a:srgbClr val="FF0000"/>
                </a:solidFill>
                <a:latin typeface="仿宋" panose="02010609060101010101" pitchFamily="49" charset="-122"/>
                <a:ea typeface="仿宋" panose="02010609060101010101" pitchFamily="49" charset="-122"/>
              </a:rPr>
              <a:t>残留丙酮气化引爆</a:t>
            </a:r>
            <a:r>
              <a:rPr lang="zh-CN" altLang="en-US" sz="1600" b="1" dirty="0">
                <a:solidFill>
                  <a:srgbClr val="002060"/>
                </a:solidFill>
                <a:latin typeface="仿宋" panose="02010609060101010101" pitchFamily="49" charset="-122"/>
                <a:ea typeface="仿宋" panose="02010609060101010101" pitchFamily="49" charset="-122"/>
              </a:rPr>
              <a:t>的风险。</a:t>
            </a: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002060"/>
                </a:solidFill>
                <a:latin typeface="仿宋" panose="02010609060101010101" pitchFamily="49" charset="-122"/>
                <a:ea typeface="仿宋" panose="02010609060101010101" pitchFamily="49" charset="-122"/>
              </a:rPr>
              <a:t>4</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002060"/>
                </a:solidFill>
                <a:latin typeface="仿宋" panose="02010609060101010101" pitchFamily="49" charset="-122"/>
                <a:ea typeface="仿宋" panose="02010609060101010101" pitchFamily="49" charset="-122"/>
              </a:rPr>
              <a:t>加热或处理大量易燃物质时，须戴防护面具及隔热棉纱手套。</a:t>
            </a:r>
            <a:r>
              <a:rPr lang="zh-CN" altLang="en-US" sz="1600" b="1" dirty="0">
                <a:solidFill>
                  <a:srgbClr val="FF0000"/>
                </a:solidFill>
                <a:latin typeface="仿宋" panose="02010609060101010101" pitchFamily="49" charset="-122"/>
                <a:ea typeface="仿宋" panose="02010609060101010101" pitchFamily="49" charset="-122"/>
              </a:rPr>
              <a:t>密闭加热后有蒸汽喷出着火的风险</a:t>
            </a:r>
            <a:r>
              <a:rPr lang="zh-CN" altLang="en-US" sz="1600" b="1" dirty="0">
                <a:solidFill>
                  <a:srgbClr val="002060"/>
                </a:solidFill>
                <a:latin typeface="仿宋" panose="02010609060101010101" pitchFamily="49" charset="-122"/>
                <a:ea typeface="仿宋" panose="02010609060101010101" pitchFamily="49" charset="-122"/>
              </a:rPr>
              <a:t>。</a:t>
            </a: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002060"/>
                </a:solidFill>
                <a:latin typeface="仿宋" panose="02010609060101010101" pitchFamily="49" charset="-122"/>
                <a:ea typeface="仿宋" panose="02010609060101010101" pitchFamily="49" charset="-122"/>
              </a:rPr>
              <a:t>5</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灭火要点：</a:t>
            </a:r>
            <a:r>
              <a:rPr lang="zh-CN" altLang="en-US" sz="1600" b="1" dirty="0" smtClean="0">
                <a:solidFill>
                  <a:srgbClr val="002060"/>
                </a:solidFill>
                <a:latin typeface="仿宋" panose="02010609060101010101" pitchFamily="49" charset="-122"/>
                <a:ea typeface="仿宋" panose="02010609060101010101" pitchFamily="49" charset="-122"/>
              </a:rPr>
              <a:t>着火时，</a:t>
            </a:r>
            <a:r>
              <a:rPr lang="en-US" altLang="zh-CN" sz="1600" b="1" dirty="0">
                <a:solidFill>
                  <a:srgbClr val="002060"/>
                </a:solidFill>
                <a:latin typeface="仿宋" panose="02010609060101010101" pitchFamily="49" charset="-122"/>
                <a:ea typeface="仿宋" panose="02010609060101010101" pitchFamily="49" charset="-122"/>
              </a:rPr>
              <a:t>CO2</a:t>
            </a:r>
            <a:r>
              <a:rPr lang="zh-CN" altLang="en-US" sz="1600" b="1" dirty="0">
                <a:solidFill>
                  <a:srgbClr val="002060"/>
                </a:solidFill>
                <a:latin typeface="仿宋" panose="02010609060101010101" pitchFamily="49" charset="-122"/>
                <a:ea typeface="仿宋" panose="02010609060101010101" pitchFamily="49" charset="-122"/>
              </a:rPr>
              <a:t>灭火即</a:t>
            </a:r>
            <a:r>
              <a:rPr lang="zh-CN" altLang="en-US" sz="1600" b="1" dirty="0" smtClean="0">
                <a:solidFill>
                  <a:srgbClr val="002060"/>
                </a:solidFill>
                <a:latin typeface="仿宋" panose="02010609060101010101" pitchFamily="49" charset="-122"/>
                <a:ea typeface="仿宋" panose="02010609060101010101" pitchFamily="49" charset="-122"/>
              </a:rPr>
              <a:t>可；火势</a:t>
            </a:r>
            <a:r>
              <a:rPr lang="zh-CN" altLang="en-US" sz="1600" b="1" dirty="0">
                <a:solidFill>
                  <a:srgbClr val="002060"/>
                </a:solidFill>
                <a:latin typeface="仿宋" panose="02010609060101010101" pitchFamily="49" charset="-122"/>
                <a:ea typeface="仿宋" panose="02010609060101010101" pitchFamily="49" charset="-122"/>
              </a:rPr>
              <a:t>较大时，用水灭火</a:t>
            </a:r>
            <a:r>
              <a:rPr lang="zh-CN" altLang="en-US" sz="1600" b="1" dirty="0" smtClean="0">
                <a:solidFill>
                  <a:srgbClr val="002060"/>
                </a:solidFill>
                <a:latin typeface="仿宋" panose="02010609060101010101" pitchFamily="49" charset="-122"/>
                <a:ea typeface="仿宋" panose="02010609060101010101" pitchFamily="49" charset="-122"/>
              </a:rPr>
              <a:t>。</a:t>
            </a:r>
            <a:endParaRPr lang="zh-CN" altLang="en-US" sz="16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三、危化品</a:t>
            </a:r>
            <a:r>
              <a:rPr lang="zh-CN" altLang="en-US" sz="2200" b="1" dirty="0">
                <a:solidFill>
                  <a:srgbClr val="002060"/>
                </a:solidFill>
                <a:latin typeface="黑体" panose="02010609060101010101" pitchFamily="49" charset="-122"/>
                <a:ea typeface="黑体" panose="02010609060101010101" pitchFamily="49" charset="-122"/>
              </a:rPr>
              <a:t>的危险特性与</a:t>
            </a:r>
            <a:r>
              <a:rPr lang="zh-CN" altLang="en-US" sz="2200" b="1" dirty="0" smtClean="0">
                <a:solidFill>
                  <a:srgbClr val="002060"/>
                </a:solidFill>
                <a:latin typeface="黑体" panose="02010609060101010101" pitchFamily="49" charset="-122"/>
                <a:ea typeface="黑体" panose="02010609060101010101" pitchFamily="49" charset="-122"/>
              </a:rPr>
              <a:t>分类┃</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危险危害</a:t>
            </a:r>
            <a:r>
              <a:rPr lang="zh-CN" altLang="en-US" sz="2000" b="1" dirty="0">
                <a:solidFill>
                  <a:srgbClr val="FF0000"/>
                </a:solidFill>
                <a:latin typeface="楷体" panose="02010609060101010101" pitchFamily="49" charset="-122"/>
                <a:ea typeface="楷体" panose="02010609060101010101" pitchFamily="49" charset="-122"/>
              </a:rPr>
              <a:t>辨识（易燃</a:t>
            </a:r>
            <a:r>
              <a:rPr lang="zh-CN" altLang="en-US" sz="2000" b="1" dirty="0" smtClean="0">
                <a:solidFill>
                  <a:srgbClr val="FF0000"/>
                </a:solidFill>
                <a:latin typeface="楷体" panose="02010609060101010101" pitchFamily="49" charset="-122"/>
                <a:ea typeface="楷体" panose="02010609060101010101" pitchFamily="49" charset="-122"/>
              </a:rPr>
              <a:t>性）</a:t>
            </a:r>
            <a:endParaRPr lang="zh-CN" altLang="en-US" sz="2000" b="1" dirty="0">
              <a:solidFill>
                <a:srgbClr val="002060"/>
              </a:solidFill>
              <a:latin typeface="黑体" panose="02010609060101010101" pitchFamily="49" charset="-122"/>
              <a:ea typeface="黑体" panose="02010609060101010101" pitchFamily="49" charset="-122"/>
            </a:endParaRPr>
          </a:p>
        </p:txBody>
      </p:sp>
      <p:sp>
        <p:nvSpPr>
          <p:cNvPr id="2" name="矩形 1"/>
          <p:cNvSpPr/>
          <p:nvPr/>
        </p:nvSpPr>
        <p:spPr>
          <a:xfrm>
            <a:off x="1810072" y="5661248"/>
            <a:ext cx="7272808" cy="584775"/>
          </a:xfrm>
          <a:prstGeom prst="rect">
            <a:avLst/>
          </a:prstGeom>
          <a:solidFill>
            <a:srgbClr val="FFFF00"/>
          </a:solidFill>
          <a:ln>
            <a:solidFill>
              <a:srgbClr val="0000FF"/>
            </a:solidFill>
          </a:ln>
        </p:spPr>
        <p:txBody>
          <a:bodyPr wrap="square">
            <a:spAutoFit/>
          </a:bodyPr>
          <a:lstStyle/>
          <a:p>
            <a:r>
              <a:rPr lang="en-US" altLang="zh-CN" sz="1600" b="1" dirty="0">
                <a:latin typeface="仿宋" panose="02010609060101010101" pitchFamily="49" charset="-122"/>
                <a:ea typeface="仿宋" panose="02010609060101010101" pitchFamily="49" charset="-122"/>
              </a:rPr>
              <a:t>2008</a:t>
            </a:r>
            <a:r>
              <a:rPr lang="zh-CN" altLang="en-US" sz="1600" b="1" dirty="0">
                <a:latin typeface="仿宋" panose="02010609060101010101" pitchFamily="49" charset="-122"/>
                <a:ea typeface="仿宋" panose="02010609060101010101" pitchFamily="49" charset="-122"/>
              </a:rPr>
              <a:t>年</a:t>
            </a:r>
            <a:r>
              <a:rPr lang="en-US" altLang="zh-CN" sz="1600" b="1" dirty="0">
                <a:latin typeface="仿宋" panose="02010609060101010101" pitchFamily="49" charset="-122"/>
                <a:ea typeface="仿宋" panose="02010609060101010101" pitchFamily="49" charset="-122"/>
              </a:rPr>
              <a:t>11</a:t>
            </a:r>
            <a:r>
              <a:rPr lang="zh-CN" altLang="en-US" sz="1600" b="1" dirty="0">
                <a:latin typeface="仿宋" panose="02010609060101010101" pitchFamily="49" charset="-122"/>
                <a:ea typeface="仿宋" panose="02010609060101010101" pitchFamily="49" charset="-122"/>
              </a:rPr>
              <a:t>月</a:t>
            </a:r>
            <a:r>
              <a:rPr lang="en-US" altLang="zh-CN" sz="1600" b="1" dirty="0">
                <a:latin typeface="仿宋" panose="02010609060101010101" pitchFamily="49" charset="-122"/>
                <a:ea typeface="仿宋" panose="02010609060101010101" pitchFamily="49" charset="-122"/>
              </a:rPr>
              <a:t>18</a:t>
            </a:r>
            <a:r>
              <a:rPr lang="zh-CN" altLang="en-US" sz="1600" b="1" dirty="0">
                <a:latin typeface="仿宋" panose="02010609060101010101" pitchFamily="49" charset="-122"/>
                <a:ea typeface="仿宋" panose="02010609060101010101" pitchFamily="49" charset="-122"/>
              </a:rPr>
              <a:t>日，中国农业大学</a:t>
            </a:r>
            <a:r>
              <a:rPr lang="en-US" altLang="zh-CN" sz="1600" b="1" dirty="0">
                <a:latin typeface="仿宋" panose="02010609060101010101" pitchFamily="49" charset="-122"/>
                <a:ea typeface="仿宋" panose="02010609060101010101" pitchFamily="49" charset="-122"/>
              </a:rPr>
              <a:t>(</a:t>
            </a:r>
            <a:r>
              <a:rPr lang="zh-CN" altLang="en-US" sz="1600" b="1" dirty="0">
                <a:latin typeface="仿宋" panose="02010609060101010101" pitchFamily="49" charset="-122"/>
                <a:ea typeface="仿宋" panose="02010609060101010101" pitchFamily="49" charset="-122"/>
              </a:rPr>
              <a:t>东区</a:t>
            </a:r>
            <a:r>
              <a:rPr lang="en-US" altLang="zh-CN" sz="1600" b="1" dirty="0">
                <a:latin typeface="仿宋" panose="02010609060101010101" pitchFamily="49" charset="-122"/>
                <a:ea typeface="仿宋" panose="02010609060101010101" pitchFamily="49" charset="-122"/>
              </a:rPr>
              <a:t>)</a:t>
            </a:r>
            <a:r>
              <a:rPr lang="zh-CN" altLang="en-US" sz="1600" b="1" dirty="0">
                <a:latin typeface="仿宋" panose="02010609060101010101" pitchFamily="49" charset="-122"/>
                <a:ea typeface="仿宋" panose="02010609060101010101" pitchFamily="49" charset="-122"/>
              </a:rPr>
              <a:t>食品学院大楼楼顶一临时实验室突然起火，过火面积</a:t>
            </a:r>
            <a:r>
              <a:rPr lang="en-US" altLang="zh-CN" sz="1600" b="1" dirty="0">
                <a:latin typeface="仿宋" panose="02010609060101010101" pitchFamily="49" charset="-122"/>
                <a:ea typeface="仿宋" panose="02010609060101010101" pitchFamily="49" charset="-122"/>
              </a:rPr>
              <a:t>150</a:t>
            </a:r>
            <a:r>
              <a:rPr lang="zh-CN" altLang="en-US" sz="1600" b="1" dirty="0">
                <a:latin typeface="仿宋" panose="02010609060101010101" pitchFamily="49" charset="-122"/>
                <a:ea typeface="仿宋" panose="02010609060101010101" pitchFamily="49" charset="-122"/>
              </a:rPr>
              <a:t>平方米左右，未造成人员伤亡。</a:t>
            </a:r>
            <a:r>
              <a:rPr lang="zh-CN" altLang="en-US" sz="1600" b="1" dirty="0" smtClean="0">
                <a:latin typeface="仿宋" panose="02010609060101010101" pitchFamily="49" charset="-122"/>
                <a:ea typeface="仿宋" panose="02010609060101010101" pitchFamily="49" charset="-122"/>
              </a:rPr>
              <a:t>事故系酒精灯</a:t>
            </a:r>
            <a:r>
              <a:rPr lang="zh-CN" altLang="en-US" sz="1600" b="1" dirty="0">
                <a:solidFill>
                  <a:srgbClr val="FF0000"/>
                </a:solidFill>
                <a:latin typeface="仿宋" panose="02010609060101010101" pitchFamily="49" charset="-122"/>
                <a:ea typeface="仿宋" panose="02010609060101010101" pitchFamily="49" charset="-122"/>
              </a:rPr>
              <a:t>酒精遗洒</a:t>
            </a:r>
            <a:r>
              <a:rPr lang="zh-CN" altLang="en-US" sz="1600" b="1" dirty="0">
                <a:latin typeface="仿宋" panose="02010609060101010101" pitchFamily="49" charset="-122"/>
                <a:ea typeface="仿宋" panose="02010609060101010101" pitchFamily="49" charset="-122"/>
              </a:rPr>
              <a:t>所</a:t>
            </a:r>
            <a:r>
              <a:rPr lang="zh-CN" altLang="en-US" sz="1600" b="1" dirty="0" smtClean="0">
                <a:latin typeface="仿宋" panose="02010609060101010101" pitchFamily="49" charset="-122"/>
                <a:ea typeface="仿宋" panose="02010609060101010101" pitchFamily="49" charset="-122"/>
              </a:rPr>
              <a:t>致。</a:t>
            </a:r>
            <a:endParaRPr lang="zh-CN" altLang="en-US" sz="1600" b="1"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97912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xEl>
                                              <p:pRg st="6" end="6"/>
                                            </p:txEl>
                                          </p:spTgt>
                                        </p:tgtEl>
                                        <p:attrNameLst>
                                          <p:attrName>style.visibility</p:attrName>
                                        </p:attrNameLst>
                                      </p:cBhvr>
                                      <p:to>
                                        <p:strVal val="visible"/>
                                      </p:to>
                                    </p:set>
                                    <p:animEffect transition="in" filter="wipe(up)">
                                      <p:cBhvr>
                                        <p:cTn id="12" dur="500"/>
                                        <p:tgtEl>
                                          <p:spTgt spid="18">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xEl>
                                              <p:pRg st="7" end="7"/>
                                            </p:txEl>
                                          </p:spTgt>
                                        </p:tgtEl>
                                        <p:attrNameLst>
                                          <p:attrName>style.visibility</p:attrName>
                                        </p:attrNameLst>
                                      </p:cBhvr>
                                      <p:to>
                                        <p:strVal val="visible"/>
                                      </p:to>
                                    </p:set>
                                    <p:animEffect transition="in" filter="wipe(up)">
                                      <p:cBhvr>
                                        <p:cTn id="17" dur="500"/>
                                        <p:tgtEl>
                                          <p:spTgt spid="18">
                                            <p:txEl>
                                              <p:pRg st="7" end="7"/>
                                            </p:txEl>
                                          </p:spTgt>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8">
                                            <p:txEl>
                                              <p:pRg st="8" end="8"/>
                                            </p:txEl>
                                          </p:spTgt>
                                        </p:tgtEl>
                                        <p:attrNameLst>
                                          <p:attrName>style.visibility</p:attrName>
                                        </p:attrNameLst>
                                      </p:cBhvr>
                                      <p:to>
                                        <p:strVal val="visible"/>
                                      </p:to>
                                    </p:set>
                                    <p:animEffect transition="in" filter="wipe(up)">
                                      <p:cBhvr>
                                        <p:cTn id="21" dur="500"/>
                                        <p:tgtEl>
                                          <p:spTgt spid="18">
                                            <p:txEl>
                                              <p:pRg st="8" end="8"/>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8">
                                            <p:txEl>
                                              <p:pRg st="9" end="9"/>
                                            </p:txEl>
                                          </p:spTgt>
                                        </p:tgtEl>
                                        <p:attrNameLst>
                                          <p:attrName>style.visibility</p:attrName>
                                        </p:attrNameLst>
                                      </p:cBhvr>
                                      <p:to>
                                        <p:strVal val="visible"/>
                                      </p:to>
                                    </p:set>
                                    <p:animEffect transition="in" filter="wipe(up)">
                                      <p:cBhvr>
                                        <p:cTn id="26" dur="500"/>
                                        <p:tgtEl>
                                          <p:spTgt spid="18">
                                            <p:txEl>
                                              <p:pRg st="9" end="9"/>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8">
                                            <p:txEl>
                                              <p:pRg st="10" end="10"/>
                                            </p:txEl>
                                          </p:spTgt>
                                        </p:tgtEl>
                                        <p:attrNameLst>
                                          <p:attrName>style.visibility</p:attrName>
                                        </p:attrNameLst>
                                      </p:cBhvr>
                                      <p:to>
                                        <p:strVal val="visible"/>
                                      </p:to>
                                    </p:set>
                                    <p:animEffect transition="in" filter="wipe(up)">
                                      <p:cBhvr>
                                        <p:cTn id="31" dur="500"/>
                                        <p:tgtEl>
                                          <p:spTgt spid="1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2"/>
          <p:cNvSpPr>
            <a:spLocks noGrp="1"/>
          </p:cNvSpPr>
          <p:nvPr>
            <p:ph idx="1"/>
          </p:nvPr>
        </p:nvSpPr>
        <p:spPr>
          <a:xfrm>
            <a:off x="1199457" y="808136"/>
            <a:ext cx="6768751" cy="5787166"/>
          </a:xfrm>
        </p:spPr>
        <p:txBody>
          <a:bodyPr>
            <a:normAutofit/>
          </a:bodyPr>
          <a:lstStyle/>
          <a:p>
            <a:pPr marL="266700" indent="-266700">
              <a:lnSpc>
                <a:spcPct val="200000"/>
              </a:lnSpc>
              <a:spcBef>
                <a:spcPts val="0"/>
              </a:spcBef>
              <a:buFont typeface="Wingdings" panose="05000000000000000000" pitchFamily="2" charset="2"/>
              <a:buChar char="Ø"/>
            </a:pPr>
            <a:r>
              <a:rPr lang="en-US" altLang="zh-CN" sz="1600" b="1" dirty="0" smtClean="0">
                <a:solidFill>
                  <a:srgbClr val="002060"/>
                </a:solidFill>
                <a:latin typeface="仿宋" panose="02010609060101010101" pitchFamily="49" charset="-122"/>
                <a:ea typeface="仿宋" panose="02010609060101010101" pitchFamily="49" charset="-122"/>
              </a:rPr>
              <a:t>2022</a:t>
            </a:r>
            <a:r>
              <a:rPr lang="zh-CN" altLang="en-US" sz="1600" b="1" dirty="0" smtClean="0">
                <a:solidFill>
                  <a:srgbClr val="002060"/>
                </a:solidFill>
                <a:latin typeface="仿宋" panose="02010609060101010101" pitchFamily="49" charset="-122"/>
                <a:ea typeface="仿宋" panose="02010609060101010101" pitchFamily="49" charset="-122"/>
              </a:rPr>
              <a:t>年 国家的政治大年，</a:t>
            </a:r>
            <a:r>
              <a:rPr lang="en-US" altLang="zh-CN" sz="1600" b="1" dirty="0" smtClean="0">
                <a:solidFill>
                  <a:srgbClr val="002060"/>
                </a:solidFill>
                <a:latin typeface="仿宋" panose="02010609060101010101" pitchFamily="49" charset="-122"/>
                <a:ea typeface="仿宋" panose="02010609060101010101" pitchFamily="49" charset="-122"/>
              </a:rPr>
              <a:t>10</a:t>
            </a:r>
            <a:r>
              <a:rPr lang="zh-CN" altLang="en-US" sz="1600" b="1" dirty="0" smtClean="0">
                <a:solidFill>
                  <a:srgbClr val="002060"/>
                </a:solidFill>
                <a:latin typeface="仿宋" panose="02010609060101010101" pitchFamily="49" charset="-122"/>
                <a:ea typeface="仿宋" panose="02010609060101010101" pitchFamily="49" charset="-122"/>
              </a:rPr>
              <a:t>月将召开中共二十大。</a:t>
            </a:r>
            <a:endParaRPr lang="en-US" altLang="zh-CN" sz="1600" b="1" dirty="0" smtClean="0">
              <a:solidFill>
                <a:srgbClr val="002060"/>
              </a:solidFill>
              <a:latin typeface="仿宋" panose="02010609060101010101" pitchFamily="49" charset="-122"/>
              <a:ea typeface="仿宋" panose="02010609060101010101" pitchFamily="49" charset="-122"/>
            </a:endParaRPr>
          </a:p>
          <a:p>
            <a:pPr marL="266700" indent="-266700">
              <a:lnSpc>
                <a:spcPct val="130000"/>
              </a:lnSpc>
              <a:spcBef>
                <a:spcPts val="600"/>
              </a:spcBef>
              <a:buFont typeface="Wingdings" panose="05000000000000000000" pitchFamily="2" charset="2"/>
              <a:buChar char="Ø"/>
            </a:pPr>
            <a:r>
              <a:rPr lang="en-US" altLang="zh-CN" sz="1600" b="1" dirty="0" smtClean="0">
                <a:solidFill>
                  <a:srgbClr val="002060"/>
                </a:solidFill>
                <a:latin typeface="仿宋" panose="02010609060101010101" pitchFamily="49" charset="-122"/>
                <a:ea typeface="仿宋" panose="02010609060101010101" pitchFamily="49" charset="-122"/>
              </a:rPr>
              <a:t>2022</a:t>
            </a:r>
            <a:r>
              <a:rPr lang="zh-CN" altLang="en-US" sz="1600" b="1" dirty="0" smtClean="0">
                <a:solidFill>
                  <a:srgbClr val="002060"/>
                </a:solidFill>
                <a:latin typeface="仿宋" panose="02010609060101010101" pitchFamily="49" charset="-122"/>
                <a:ea typeface="仿宋" panose="02010609060101010101" pitchFamily="49" charset="-122"/>
              </a:rPr>
              <a:t>年</a:t>
            </a:r>
            <a:r>
              <a:rPr lang="en-US" altLang="zh-CN" sz="1600" b="1" dirty="0" smtClean="0">
                <a:solidFill>
                  <a:srgbClr val="FF0000"/>
                </a:solidFill>
                <a:latin typeface="仿宋" panose="02010609060101010101" pitchFamily="49" charset="-122"/>
                <a:ea typeface="仿宋" panose="02010609060101010101" pitchFamily="49" charset="-122"/>
              </a:rPr>
              <a:t>2</a:t>
            </a:r>
            <a:r>
              <a:rPr lang="zh-CN" altLang="en-US" sz="1600" b="1" dirty="0" smtClean="0">
                <a:solidFill>
                  <a:srgbClr val="FF0000"/>
                </a:solidFill>
                <a:latin typeface="仿宋" panose="02010609060101010101" pitchFamily="49" charset="-122"/>
                <a:ea typeface="仿宋" panose="02010609060101010101" pitchFamily="49" charset="-122"/>
              </a:rPr>
              <a:t>月</a:t>
            </a:r>
            <a:r>
              <a:rPr lang="en-US" altLang="zh-CN" sz="1600" b="1" dirty="0" smtClean="0">
                <a:solidFill>
                  <a:srgbClr val="FF0000"/>
                </a:solidFill>
                <a:latin typeface="仿宋" panose="02010609060101010101" pitchFamily="49" charset="-122"/>
                <a:ea typeface="仿宋" panose="02010609060101010101" pitchFamily="49" charset="-122"/>
              </a:rPr>
              <a:t>25</a:t>
            </a:r>
            <a:r>
              <a:rPr lang="zh-CN" altLang="en-US" sz="1600" b="1" dirty="0" smtClean="0">
                <a:solidFill>
                  <a:srgbClr val="FF0000"/>
                </a:solidFill>
                <a:latin typeface="仿宋" panose="02010609060101010101" pitchFamily="49" charset="-122"/>
                <a:ea typeface="仿宋" panose="02010609060101010101" pitchFamily="49" charset="-122"/>
              </a:rPr>
              <a:t>日</a:t>
            </a:r>
            <a:r>
              <a:rPr lang="zh-CN" altLang="en-US" sz="1600" b="1" dirty="0" smtClean="0">
                <a:solidFill>
                  <a:srgbClr val="002060"/>
                </a:solidFill>
                <a:latin typeface="仿宋" panose="02010609060101010101" pitchFamily="49" charset="-122"/>
                <a:ea typeface="仿宋" panose="02010609060101010101" pitchFamily="49" charset="-122"/>
              </a:rPr>
              <a:t>，教育部召开检查工作视频启动会，</a:t>
            </a:r>
            <a:r>
              <a:rPr lang="en-US" altLang="zh-CN" sz="1600" b="1" dirty="0" smtClean="0">
                <a:solidFill>
                  <a:srgbClr val="FF0000"/>
                </a:solidFill>
                <a:latin typeface="仿宋" panose="02010609060101010101" pitchFamily="49" charset="-122"/>
                <a:ea typeface="仿宋" panose="02010609060101010101" pitchFamily="49" charset="-122"/>
              </a:rPr>
              <a:t>4</a:t>
            </a:r>
            <a:r>
              <a:rPr lang="zh-CN" altLang="en-US" sz="1600" b="1" dirty="0" smtClean="0">
                <a:solidFill>
                  <a:srgbClr val="FF0000"/>
                </a:solidFill>
                <a:latin typeface="仿宋" panose="02010609060101010101" pitchFamily="49" charset="-122"/>
                <a:ea typeface="仿宋" panose="02010609060101010101" pitchFamily="49" charset="-122"/>
              </a:rPr>
              <a:t>月</a:t>
            </a:r>
            <a:r>
              <a:rPr lang="en-US" altLang="zh-CN" sz="1600" b="1" dirty="0" smtClean="0">
                <a:solidFill>
                  <a:srgbClr val="FF0000"/>
                </a:solidFill>
                <a:latin typeface="仿宋" panose="02010609060101010101" pitchFamily="49" charset="-122"/>
                <a:ea typeface="仿宋" panose="02010609060101010101" pitchFamily="49" charset="-122"/>
              </a:rPr>
              <a:t>19</a:t>
            </a:r>
            <a:r>
              <a:rPr lang="zh-CN" altLang="en-US" sz="1600" b="1" dirty="0" smtClean="0">
                <a:solidFill>
                  <a:srgbClr val="FF0000"/>
                </a:solidFill>
                <a:latin typeface="仿宋" panose="02010609060101010101" pitchFamily="49" charset="-122"/>
                <a:ea typeface="仿宋" panose="02010609060101010101" pitchFamily="49" charset="-122"/>
              </a:rPr>
              <a:t>日</a:t>
            </a:r>
            <a:r>
              <a:rPr lang="zh-CN" altLang="en-US" sz="1600" b="1" dirty="0" smtClean="0">
                <a:solidFill>
                  <a:srgbClr val="002060"/>
                </a:solidFill>
                <a:latin typeface="仿宋" panose="02010609060101010101" pitchFamily="49" charset="-122"/>
                <a:ea typeface="仿宋" panose="02010609060101010101" pitchFamily="49" charset="-122"/>
              </a:rPr>
              <a:t>召开安全检查网上培训会。随着疫情逐步好转，现场检查应不会太久。</a:t>
            </a:r>
            <a:endParaRPr lang="en-US" altLang="zh-CN" sz="1600" b="1" dirty="0">
              <a:solidFill>
                <a:srgbClr val="002060"/>
              </a:solidFill>
              <a:latin typeface="仿宋" panose="02010609060101010101" pitchFamily="49" charset="-122"/>
              <a:ea typeface="仿宋" panose="02010609060101010101" pitchFamily="49" charset="-122"/>
            </a:endParaRPr>
          </a:p>
          <a:p>
            <a:pPr marL="266700" indent="-266700">
              <a:lnSpc>
                <a:spcPct val="200000"/>
              </a:lnSpc>
              <a:spcBef>
                <a:spcPts val="0"/>
              </a:spcBef>
              <a:buFont typeface="Wingdings" panose="05000000000000000000" pitchFamily="2" charset="2"/>
              <a:buChar char="Ø"/>
            </a:pPr>
            <a:r>
              <a:rPr lang="en-US" altLang="zh-CN" sz="1600" b="1" dirty="0" smtClean="0">
                <a:solidFill>
                  <a:srgbClr val="002060"/>
                </a:solidFill>
                <a:latin typeface="仿宋" panose="02010609060101010101" pitchFamily="49" charset="-122"/>
                <a:ea typeface="仿宋" panose="02010609060101010101" pitchFamily="49" charset="-122"/>
              </a:rPr>
              <a:t>2022</a:t>
            </a:r>
            <a:r>
              <a:rPr lang="zh-CN" altLang="en-US" sz="1600" b="1" dirty="0" smtClean="0">
                <a:solidFill>
                  <a:srgbClr val="002060"/>
                </a:solidFill>
                <a:latin typeface="仿宋" panose="02010609060101010101" pitchFamily="49" charset="-122"/>
                <a:ea typeface="仿宋" panose="02010609060101010101" pitchFamily="49" charset="-122"/>
              </a:rPr>
              <a:t>年 各类</a:t>
            </a:r>
            <a:r>
              <a:rPr lang="zh-CN" altLang="en-US" sz="1600" b="1" dirty="0" smtClean="0">
                <a:solidFill>
                  <a:srgbClr val="FF0000"/>
                </a:solidFill>
                <a:latin typeface="仿宋" panose="02010609060101010101" pitchFamily="49" charset="-122"/>
                <a:ea typeface="仿宋" panose="02010609060101010101" pitchFamily="49" charset="-122"/>
              </a:rPr>
              <a:t>安全生产事故时有发生</a:t>
            </a:r>
            <a:endParaRPr lang="en-US" altLang="zh-CN" sz="1600" b="1" dirty="0" smtClean="0">
              <a:solidFill>
                <a:srgbClr val="FF0000"/>
              </a:solidFill>
              <a:latin typeface="仿宋" panose="02010609060101010101" pitchFamily="49" charset="-122"/>
              <a:ea typeface="仿宋" panose="02010609060101010101" pitchFamily="49" charset="-122"/>
            </a:endParaRPr>
          </a:p>
          <a:p>
            <a:pPr indent="252000">
              <a:lnSpc>
                <a:spcPct val="130000"/>
              </a:lnSpc>
              <a:spcBef>
                <a:spcPts val="0"/>
              </a:spcBef>
            </a:pPr>
            <a:r>
              <a:rPr lang="en-US" altLang="zh-CN" sz="1600" b="1" dirty="0" smtClean="0">
                <a:solidFill>
                  <a:srgbClr val="002060"/>
                </a:solidFill>
                <a:latin typeface="仿宋" panose="02010609060101010101" pitchFamily="49" charset="-122"/>
                <a:ea typeface="仿宋" panose="02010609060101010101" pitchFamily="49" charset="-122"/>
              </a:rPr>
              <a:t>3</a:t>
            </a:r>
            <a:r>
              <a:rPr lang="zh-CN" altLang="en-US" sz="1600" b="1" dirty="0" smtClean="0">
                <a:solidFill>
                  <a:srgbClr val="002060"/>
                </a:solidFill>
                <a:latin typeface="仿宋" panose="02010609060101010101" pitchFamily="49" charset="-122"/>
                <a:ea typeface="仿宋" panose="02010609060101010101" pitchFamily="49" charset="-122"/>
              </a:rPr>
              <a:t>月</a:t>
            </a:r>
            <a:r>
              <a:rPr lang="en-US" altLang="zh-CN" sz="1600" b="1" dirty="0" smtClean="0">
                <a:solidFill>
                  <a:srgbClr val="002060"/>
                </a:solidFill>
                <a:latin typeface="仿宋" panose="02010609060101010101" pitchFamily="49" charset="-122"/>
                <a:ea typeface="仿宋" panose="02010609060101010101" pitchFamily="49" charset="-122"/>
              </a:rPr>
              <a:t>21</a:t>
            </a:r>
            <a:r>
              <a:rPr lang="zh-CN" altLang="en-US" sz="1600" b="1" dirty="0" smtClean="0">
                <a:solidFill>
                  <a:srgbClr val="002060"/>
                </a:solidFill>
                <a:latin typeface="仿宋" panose="02010609060101010101" pitchFamily="49" charset="-122"/>
                <a:ea typeface="仿宋" panose="02010609060101010101" pitchFamily="49" charset="-122"/>
              </a:rPr>
              <a:t>日，东航客机在广西梧州坠毁，</a:t>
            </a:r>
            <a:r>
              <a:rPr lang="en-US" altLang="zh-CN" sz="1600" b="1" dirty="0" smtClean="0">
                <a:solidFill>
                  <a:srgbClr val="002060"/>
                </a:solidFill>
                <a:latin typeface="仿宋" panose="02010609060101010101" pitchFamily="49" charset="-122"/>
                <a:ea typeface="仿宋" panose="02010609060101010101" pitchFamily="49" charset="-122"/>
              </a:rPr>
              <a:t>132</a:t>
            </a:r>
            <a:r>
              <a:rPr lang="zh-CN" altLang="en-US" sz="1600" b="1" dirty="0" smtClean="0">
                <a:solidFill>
                  <a:srgbClr val="002060"/>
                </a:solidFill>
                <a:latin typeface="仿宋" panose="02010609060101010101" pitchFamily="49" charset="-122"/>
                <a:ea typeface="仿宋" panose="02010609060101010101" pitchFamily="49" charset="-122"/>
              </a:rPr>
              <a:t>人遇难；</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en-US" altLang="zh-CN" sz="1600" b="1" dirty="0" smtClean="0">
                <a:solidFill>
                  <a:srgbClr val="002060"/>
                </a:solidFill>
                <a:latin typeface="仿宋" panose="02010609060101010101" pitchFamily="49" charset="-122"/>
                <a:ea typeface="仿宋" panose="02010609060101010101" pitchFamily="49" charset="-122"/>
              </a:rPr>
              <a:t>4</a:t>
            </a:r>
            <a:r>
              <a:rPr lang="zh-CN" altLang="en-US" sz="1600" b="1" dirty="0">
                <a:solidFill>
                  <a:srgbClr val="002060"/>
                </a:solidFill>
                <a:latin typeface="仿宋" panose="02010609060101010101" pitchFamily="49" charset="-122"/>
                <a:ea typeface="仿宋" panose="02010609060101010101" pitchFamily="49" charset="-122"/>
              </a:rPr>
              <a:t>月</a:t>
            </a:r>
            <a:r>
              <a:rPr lang="en-US" altLang="zh-CN" sz="1600" b="1" dirty="0">
                <a:solidFill>
                  <a:srgbClr val="002060"/>
                </a:solidFill>
                <a:latin typeface="仿宋" panose="02010609060101010101" pitchFamily="49" charset="-122"/>
                <a:ea typeface="仿宋" panose="02010609060101010101" pitchFamily="49" charset="-122"/>
              </a:rPr>
              <a:t>3</a:t>
            </a:r>
            <a:r>
              <a:rPr lang="zh-CN" altLang="en-US" sz="1600" b="1" dirty="0" smtClean="0">
                <a:solidFill>
                  <a:srgbClr val="002060"/>
                </a:solidFill>
                <a:latin typeface="仿宋" panose="02010609060101010101" pitchFamily="49" charset="-122"/>
                <a:ea typeface="仿宋" panose="02010609060101010101" pitchFamily="49" charset="-122"/>
              </a:rPr>
              <a:t>日，</a:t>
            </a:r>
            <a:r>
              <a:rPr lang="zh-CN" altLang="en-US" sz="1600" b="1" dirty="0">
                <a:solidFill>
                  <a:srgbClr val="002060"/>
                </a:solidFill>
                <a:latin typeface="仿宋" panose="02010609060101010101" pitchFamily="49" charset="-122"/>
                <a:ea typeface="仿宋" panose="02010609060101010101" pitchFamily="49" charset="-122"/>
              </a:rPr>
              <a:t>精美铝业（清远</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002060"/>
                </a:solidFill>
                <a:latin typeface="仿宋" panose="02010609060101010101" pitchFamily="49" charset="-122"/>
                <a:ea typeface="仿宋" panose="02010609060101010101" pitchFamily="49" charset="-122"/>
              </a:rPr>
              <a:t>熔铸车间</a:t>
            </a:r>
            <a:r>
              <a:rPr lang="zh-CN" altLang="en-US" sz="1600" b="1" dirty="0" smtClean="0">
                <a:solidFill>
                  <a:srgbClr val="002060"/>
                </a:solidFill>
                <a:latin typeface="仿宋" panose="02010609060101010101" pitchFamily="49" charset="-122"/>
                <a:ea typeface="仿宋" panose="02010609060101010101" pitchFamily="49" charset="-122"/>
              </a:rPr>
              <a:t>发生</a:t>
            </a:r>
            <a:r>
              <a:rPr lang="zh-CN" altLang="en-US" sz="1600" b="1" dirty="0">
                <a:solidFill>
                  <a:srgbClr val="002060"/>
                </a:solidFill>
                <a:latin typeface="仿宋" panose="02010609060101010101" pitchFamily="49" charset="-122"/>
                <a:ea typeface="仿宋" panose="02010609060101010101" pitchFamily="49" charset="-122"/>
              </a:rPr>
              <a:t>爆炸起火，</a:t>
            </a:r>
            <a:r>
              <a:rPr lang="en-US" altLang="zh-CN" sz="1600" b="1" dirty="0">
                <a:solidFill>
                  <a:srgbClr val="002060"/>
                </a:solidFill>
                <a:latin typeface="仿宋" panose="02010609060101010101" pitchFamily="49" charset="-122"/>
                <a:ea typeface="仿宋" panose="02010609060101010101" pitchFamily="49" charset="-122"/>
              </a:rPr>
              <a:t>5</a:t>
            </a:r>
            <a:r>
              <a:rPr lang="zh-CN" altLang="en-US" sz="1600" b="1" dirty="0">
                <a:solidFill>
                  <a:srgbClr val="002060"/>
                </a:solidFill>
                <a:latin typeface="仿宋" panose="02010609060101010101" pitchFamily="49" charset="-122"/>
                <a:ea typeface="仿宋" panose="02010609060101010101" pitchFamily="49" charset="-122"/>
              </a:rPr>
              <a:t>人</a:t>
            </a:r>
            <a:r>
              <a:rPr lang="zh-CN" altLang="en-US" sz="1600" b="1" dirty="0" smtClean="0">
                <a:solidFill>
                  <a:srgbClr val="002060"/>
                </a:solidFill>
                <a:latin typeface="仿宋" panose="02010609060101010101" pitchFamily="49" charset="-122"/>
                <a:ea typeface="仿宋" panose="02010609060101010101" pitchFamily="49" charset="-122"/>
              </a:rPr>
              <a:t>死亡</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en-US" altLang="zh-CN" sz="1600" b="1" dirty="0" smtClean="0">
                <a:solidFill>
                  <a:srgbClr val="002060"/>
                </a:solidFill>
                <a:latin typeface="仿宋" panose="02010609060101010101" pitchFamily="49" charset="-122"/>
                <a:ea typeface="仿宋" panose="02010609060101010101" pitchFamily="49" charset="-122"/>
              </a:rPr>
              <a:t>4</a:t>
            </a:r>
            <a:r>
              <a:rPr lang="zh-CN" altLang="en-US" sz="1600" b="1" dirty="0" smtClean="0">
                <a:solidFill>
                  <a:srgbClr val="002060"/>
                </a:solidFill>
                <a:latin typeface="仿宋" panose="02010609060101010101" pitchFamily="49" charset="-122"/>
                <a:ea typeface="仿宋" panose="02010609060101010101" pitchFamily="49" charset="-122"/>
              </a:rPr>
              <a:t>月</a:t>
            </a:r>
            <a:r>
              <a:rPr lang="en-US" altLang="zh-CN" sz="1600" b="1" dirty="0" smtClean="0">
                <a:solidFill>
                  <a:srgbClr val="002060"/>
                </a:solidFill>
                <a:latin typeface="仿宋" panose="02010609060101010101" pitchFamily="49" charset="-122"/>
                <a:ea typeface="仿宋" panose="02010609060101010101" pitchFamily="49" charset="-122"/>
              </a:rPr>
              <a:t>9</a:t>
            </a:r>
            <a:r>
              <a:rPr lang="zh-CN" altLang="en-US" sz="1600" b="1" dirty="0" smtClean="0">
                <a:solidFill>
                  <a:srgbClr val="002060"/>
                </a:solidFill>
                <a:latin typeface="仿宋" panose="02010609060101010101" pitchFamily="49" charset="-122"/>
                <a:ea typeface="仿宋" panose="02010609060101010101" pitchFamily="49" charset="-122"/>
              </a:rPr>
              <a:t>日，内蒙古</a:t>
            </a:r>
            <a:r>
              <a:rPr lang="zh-CN" altLang="en-US" sz="1600" b="1" dirty="0">
                <a:solidFill>
                  <a:srgbClr val="002060"/>
                </a:solidFill>
                <a:latin typeface="仿宋" panose="02010609060101010101" pitchFamily="49" charset="-122"/>
                <a:ea typeface="仿宋" panose="02010609060101010101" pitchFamily="49" charset="-122"/>
              </a:rPr>
              <a:t>二连浩特</a:t>
            </a:r>
            <a:r>
              <a:rPr lang="zh-CN" altLang="en-US" sz="1600" b="1" dirty="0" smtClean="0">
                <a:solidFill>
                  <a:srgbClr val="002060"/>
                </a:solidFill>
                <a:latin typeface="仿宋" panose="02010609060101010101" pitchFamily="49" charset="-122"/>
                <a:ea typeface="仿宋" panose="02010609060101010101" pitchFamily="49" charset="-122"/>
              </a:rPr>
              <a:t>市某小区</a:t>
            </a:r>
            <a:r>
              <a:rPr lang="zh-CN" altLang="en-US" sz="1600" b="1" dirty="0">
                <a:solidFill>
                  <a:srgbClr val="002060"/>
                </a:solidFill>
                <a:latin typeface="仿宋" panose="02010609060101010101" pitchFamily="49" charset="-122"/>
                <a:ea typeface="仿宋" panose="02010609060101010101" pitchFamily="49" charset="-122"/>
              </a:rPr>
              <a:t>内污水泵站清掏</a:t>
            </a:r>
            <a:r>
              <a:rPr lang="zh-CN" altLang="en-US" sz="1600" b="1" dirty="0" smtClean="0">
                <a:solidFill>
                  <a:srgbClr val="002060"/>
                </a:solidFill>
                <a:latin typeface="仿宋" panose="02010609060101010101" pitchFamily="49" charset="-122"/>
                <a:ea typeface="仿宋" panose="02010609060101010101" pitchFamily="49" charset="-122"/>
              </a:rPr>
              <a:t>作业发生</a:t>
            </a:r>
            <a:r>
              <a:rPr lang="zh-CN" altLang="en-US" sz="1600" b="1" dirty="0">
                <a:solidFill>
                  <a:srgbClr val="002060"/>
                </a:solidFill>
                <a:latin typeface="仿宋" panose="02010609060101010101" pitchFamily="49" charset="-122"/>
                <a:ea typeface="仿宋" panose="02010609060101010101" pitchFamily="49" charset="-122"/>
              </a:rPr>
              <a:t>中毒事故</a:t>
            </a: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002060"/>
                </a:solidFill>
                <a:latin typeface="仿宋" panose="02010609060101010101" pitchFamily="49" charset="-122"/>
                <a:ea typeface="仿宋" panose="02010609060101010101" pitchFamily="49" charset="-122"/>
              </a:rPr>
              <a:t>4</a:t>
            </a:r>
            <a:r>
              <a:rPr lang="zh-CN" altLang="en-US" sz="1600" b="1" dirty="0">
                <a:solidFill>
                  <a:srgbClr val="002060"/>
                </a:solidFill>
                <a:latin typeface="仿宋" panose="02010609060101010101" pitchFamily="49" charset="-122"/>
                <a:ea typeface="仿宋" panose="02010609060101010101" pitchFamily="49" charset="-122"/>
              </a:rPr>
              <a:t>死</a:t>
            </a:r>
            <a:r>
              <a:rPr lang="en-US" altLang="zh-CN" sz="1600" b="1" dirty="0">
                <a:solidFill>
                  <a:srgbClr val="002060"/>
                </a:solidFill>
                <a:latin typeface="仿宋" panose="02010609060101010101" pitchFamily="49" charset="-122"/>
                <a:ea typeface="仿宋" panose="02010609060101010101" pitchFamily="49" charset="-122"/>
              </a:rPr>
              <a:t>1</a:t>
            </a:r>
            <a:r>
              <a:rPr lang="zh-CN" altLang="en-US" sz="1600" b="1" dirty="0" smtClean="0">
                <a:solidFill>
                  <a:srgbClr val="002060"/>
                </a:solidFill>
                <a:latin typeface="仿宋" panose="02010609060101010101" pitchFamily="49" charset="-122"/>
                <a:ea typeface="仿宋" panose="02010609060101010101" pitchFamily="49" charset="-122"/>
              </a:rPr>
              <a:t>伤</a:t>
            </a:r>
            <a:endParaRPr lang="en-US" altLang="zh-CN" sz="1600" b="1" dirty="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en-US" altLang="zh-CN"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002060"/>
                </a:solidFill>
                <a:latin typeface="仿宋" panose="02010609060101010101" pitchFamily="49" charset="-122"/>
                <a:ea typeface="仿宋" panose="02010609060101010101" pitchFamily="49" charset="-122"/>
              </a:rPr>
              <a:t>事故统计丨</a:t>
            </a:r>
            <a:r>
              <a:rPr lang="en-US" altLang="zh-CN" sz="1600" b="1" dirty="0">
                <a:solidFill>
                  <a:srgbClr val="002060"/>
                </a:solidFill>
                <a:latin typeface="仿宋" panose="02010609060101010101" pitchFamily="49" charset="-122"/>
                <a:ea typeface="仿宋" panose="02010609060101010101" pitchFamily="49" charset="-122"/>
              </a:rPr>
              <a:t>2022</a:t>
            </a:r>
            <a:r>
              <a:rPr lang="zh-CN" altLang="en-US" sz="1600" b="1" dirty="0">
                <a:solidFill>
                  <a:srgbClr val="002060"/>
                </a:solidFill>
                <a:latin typeface="仿宋" panose="02010609060101010101" pitchFamily="49" charset="-122"/>
                <a:ea typeface="仿宋" panose="02010609060101010101" pitchFamily="49" charset="-122"/>
              </a:rPr>
              <a:t>年</a:t>
            </a:r>
            <a:r>
              <a:rPr lang="en-US" altLang="zh-CN" sz="1600" b="1" dirty="0">
                <a:solidFill>
                  <a:srgbClr val="002060"/>
                </a:solidFill>
                <a:latin typeface="仿宋" panose="02010609060101010101" pitchFamily="49" charset="-122"/>
                <a:ea typeface="仿宋" panose="02010609060101010101" pitchFamily="49" charset="-122"/>
              </a:rPr>
              <a:t>4</a:t>
            </a:r>
            <a:r>
              <a:rPr lang="zh-CN" altLang="en-US" sz="1600" b="1" dirty="0">
                <a:solidFill>
                  <a:srgbClr val="002060"/>
                </a:solidFill>
                <a:latin typeface="仿宋" panose="02010609060101010101" pitchFamily="49" charset="-122"/>
                <a:ea typeface="仿宋" panose="02010609060101010101" pitchFamily="49" charset="-122"/>
              </a:rPr>
              <a:t>月份安全生产典型事故案例，</a:t>
            </a:r>
            <a:r>
              <a:rPr lang="en-US" altLang="zh-CN" sz="1600" b="1" dirty="0">
                <a:solidFill>
                  <a:srgbClr val="002060"/>
                </a:solidFill>
                <a:latin typeface="仿宋" panose="02010609060101010101" pitchFamily="49" charset="-122"/>
                <a:ea typeface="仿宋" panose="02010609060101010101" pitchFamily="49" charset="-122"/>
              </a:rPr>
              <a:t>59</a:t>
            </a:r>
            <a:r>
              <a:rPr lang="zh-CN" altLang="en-US" sz="1600" b="1" dirty="0">
                <a:solidFill>
                  <a:srgbClr val="002060"/>
                </a:solidFill>
                <a:latin typeface="仿宋" panose="02010609060101010101" pitchFamily="49" charset="-122"/>
                <a:ea typeface="仿宋" panose="02010609060101010101" pitchFamily="49" charset="-122"/>
              </a:rPr>
              <a:t>死</a:t>
            </a:r>
            <a:r>
              <a:rPr lang="en-US" altLang="zh-CN" sz="1600" b="1" dirty="0">
                <a:solidFill>
                  <a:srgbClr val="002060"/>
                </a:solidFill>
                <a:latin typeface="仿宋" panose="02010609060101010101" pitchFamily="49" charset="-122"/>
                <a:ea typeface="仿宋" panose="02010609060101010101" pitchFamily="49" charset="-122"/>
              </a:rPr>
              <a:t>13</a:t>
            </a:r>
            <a:r>
              <a:rPr lang="zh-CN" altLang="en-US" sz="1600" b="1" dirty="0">
                <a:solidFill>
                  <a:srgbClr val="002060"/>
                </a:solidFill>
                <a:latin typeface="仿宋" panose="02010609060101010101" pitchFamily="49" charset="-122"/>
                <a:ea typeface="仿宋" panose="02010609060101010101" pitchFamily="49" charset="-122"/>
              </a:rPr>
              <a:t>伤！</a:t>
            </a:r>
            <a:r>
              <a:rPr lang="en-US" altLang="zh-CN"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002060"/>
                </a:solidFill>
                <a:latin typeface="仿宋" panose="02010609060101010101" pitchFamily="49" charset="-122"/>
                <a:ea typeface="仿宋" panose="02010609060101010101" pitchFamily="49" charset="-122"/>
              </a:rPr>
              <a:t>，不包括长沙自建房倒塌事故的遇难人数。</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en-US" altLang="zh-CN" sz="1600" b="1" dirty="0">
                <a:solidFill>
                  <a:srgbClr val="002060"/>
                </a:solidFill>
                <a:latin typeface="仿宋" panose="02010609060101010101" pitchFamily="49" charset="-122"/>
                <a:ea typeface="仿宋" panose="02010609060101010101" pitchFamily="49" charset="-122"/>
              </a:rPr>
              <a:t>4</a:t>
            </a:r>
            <a:r>
              <a:rPr lang="zh-CN" altLang="en-US" sz="1600" b="1" dirty="0">
                <a:solidFill>
                  <a:srgbClr val="002060"/>
                </a:solidFill>
                <a:latin typeface="仿宋" panose="02010609060101010101" pitchFamily="49" charset="-122"/>
                <a:ea typeface="仿宋" panose="02010609060101010101" pitchFamily="49" charset="-122"/>
              </a:rPr>
              <a:t>月</a:t>
            </a:r>
            <a:r>
              <a:rPr lang="en-US" altLang="zh-CN" sz="1600" b="1" dirty="0">
                <a:solidFill>
                  <a:srgbClr val="002060"/>
                </a:solidFill>
                <a:latin typeface="仿宋" panose="02010609060101010101" pitchFamily="49" charset="-122"/>
                <a:ea typeface="仿宋" panose="02010609060101010101" pitchFamily="49" charset="-122"/>
              </a:rPr>
              <a:t>29</a:t>
            </a:r>
            <a:r>
              <a:rPr lang="zh-CN" altLang="en-US" sz="1600" b="1" dirty="0">
                <a:solidFill>
                  <a:srgbClr val="002060"/>
                </a:solidFill>
                <a:latin typeface="仿宋" panose="02010609060101010101" pitchFamily="49" charset="-122"/>
                <a:ea typeface="仿宋" panose="02010609060101010101" pitchFamily="49" charset="-122"/>
              </a:rPr>
              <a:t>日，长沙望城区自建房倒塌，</a:t>
            </a:r>
            <a:r>
              <a:rPr lang="en-US" altLang="zh-CN" sz="1600" b="1" dirty="0">
                <a:solidFill>
                  <a:srgbClr val="002060"/>
                </a:solidFill>
                <a:latin typeface="仿宋" panose="02010609060101010101" pitchFamily="49" charset="-122"/>
                <a:ea typeface="仿宋" panose="02010609060101010101" pitchFamily="49" charset="-122"/>
              </a:rPr>
              <a:t>53</a:t>
            </a:r>
            <a:r>
              <a:rPr lang="zh-CN" altLang="en-US" sz="1600" b="1" dirty="0">
                <a:solidFill>
                  <a:srgbClr val="002060"/>
                </a:solidFill>
                <a:latin typeface="仿宋" panose="02010609060101010101" pitchFamily="49" charset="-122"/>
                <a:ea typeface="仿宋" panose="02010609060101010101" pitchFamily="49" charset="-122"/>
              </a:rPr>
              <a:t>人</a:t>
            </a:r>
            <a:r>
              <a:rPr lang="zh-CN" altLang="en-US" sz="1600" b="1" dirty="0" smtClean="0">
                <a:solidFill>
                  <a:srgbClr val="002060"/>
                </a:solidFill>
                <a:latin typeface="仿宋" panose="02010609060101010101" pitchFamily="49" charset="-122"/>
                <a:ea typeface="仿宋" panose="02010609060101010101" pitchFamily="49" charset="-122"/>
              </a:rPr>
              <a:t>遇难。</a:t>
            </a:r>
            <a:endParaRPr lang="en-US" altLang="zh-CN" sz="1600" b="1" dirty="0">
              <a:solidFill>
                <a:srgbClr val="002060"/>
              </a:solidFill>
              <a:latin typeface="仿宋" panose="02010609060101010101" pitchFamily="49" charset="-122"/>
              <a:ea typeface="仿宋" panose="02010609060101010101" pitchFamily="49" charset="-122"/>
            </a:endParaRPr>
          </a:p>
          <a:p>
            <a:pPr marL="266700" indent="-266700">
              <a:lnSpc>
                <a:spcPct val="200000"/>
              </a:lnSpc>
              <a:spcBef>
                <a:spcPts val="0"/>
              </a:spcBef>
              <a:buFont typeface="Wingdings" panose="05000000000000000000" pitchFamily="2" charset="2"/>
              <a:buChar char="Ø"/>
            </a:pPr>
            <a:r>
              <a:rPr lang="en-US" altLang="zh-CN" sz="1600" b="1" dirty="0" smtClean="0">
                <a:solidFill>
                  <a:srgbClr val="002060"/>
                </a:solidFill>
                <a:latin typeface="仿宋" panose="02010609060101010101" pitchFamily="49" charset="-122"/>
                <a:ea typeface="仿宋" panose="02010609060101010101" pitchFamily="49" charset="-122"/>
              </a:rPr>
              <a:t>2022</a:t>
            </a:r>
            <a:r>
              <a:rPr lang="zh-CN" altLang="en-US" sz="1600" b="1" dirty="0" smtClean="0">
                <a:solidFill>
                  <a:srgbClr val="002060"/>
                </a:solidFill>
                <a:latin typeface="仿宋" panose="02010609060101010101" pitchFamily="49" charset="-122"/>
                <a:ea typeface="仿宋" panose="02010609060101010101" pitchFamily="49" charset="-122"/>
              </a:rPr>
              <a:t>年 高校</a:t>
            </a:r>
            <a:r>
              <a:rPr lang="zh-CN" altLang="en-US" sz="1600" b="1" dirty="0" smtClean="0">
                <a:solidFill>
                  <a:srgbClr val="FF0000"/>
                </a:solidFill>
                <a:latin typeface="仿宋" panose="02010609060101010101" pitchFamily="49" charset="-122"/>
                <a:ea typeface="仿宋" panose="02010609060101010101" pitchFamily="49" charset="-122"/>
              </a:rPr>
              <a:t>实验室事故未能幸免</a:t>
            </a:r>
            <a:endParaRPr lang="en-US" altLang="zh-CN" sz="1600" b="1" dirty="0">
              <a:solidFill>
                <a:srgbClr val="FF0000"/>
              </a:solidFill>
              <a:latin typeface="仿宋" panose="02010609060101010101" pitchFamily="49" charset="-122"/>
              <a:ea typeface="仿宋" panose="02010609060101010101" pitchFamily="49" charset="-122"/>
            </a:endParaRPr>
          </a:p>
          <a:p>
            <a:pPr indent="252000">
              <a:lnSpc>
                <a:spcPct val="130000"/>
              </a:lnSpc>
              <a:spcBef>
                <a:spcPts val="0"/>
              </a:spcBef>
            </a:pPr>
            <a:r>
              <a:rPr lang="en-US" altLang="zh-CN" sz="1600" b="1" dirty="0">
                <a:solidFill>
                  <a:srgbClr val="002060"/>
                </a:solidFill>
                <a:latin typeface="仿宋" panose="02010609060101010101" pitchFamily="49" charset="-122"/>
                <a:ea typeface="仿宋" panose="02010609060101010101" pitchFamily="49" charset="-122"/>
              </a:rPr>
              <a:t>4</a:t>
            </a:r>
            <a:r>
              <a:rPr lang="zh-CN" altLang="en-US" sz="1600" b="1" dirty="0">
                <a:solidFill>
                  <a:srgbClr val="002060"/>
                </a:solidFill>
                <a:latin typeface="仿宋" panose="02010609060101010101" pitchFamily="49" charset="-122"/>
                <a:ea typeface="仿宋" panose="02010609060101010101" pitchFamily="49" charset="-122"/>
              </a:rPr>
              <a:t>月</a:t>
            </a:r>
            <a:r>
              <a:rPr lang="en-US" altLang="zh-CN" sz="1600" b="1" dirty="0">
                <a:solidFill>
                  <a:srgbClr val="002060"/>
                </a:solidFill>
                <a:latin typeface="仿宋" panose="02010609060101010101" pitchFamily="49" charset="-122"/>
                <a:ea typeface="仿宋" panose="02010609060101010101" pitchFamily="49" charset="-122"/>
              </a:rPr>
              <a:t>20</a:t>
            </a:r>
            <a:r>
              <a:rPr lang="zh-CN" altLang="en-US" sz="1600" b="1" dirty="0">
                <a:solidFill>
                  <a:srgbClr val="002060"/>
                </a:solidFill>
                <a:latin typeface="仿宋" panose="02010609060101010101" pitchFamily="49" charset="-122"/>
                <a:ea typeface="仿宋" panose="02010609060101010101" pitchFamily="49" charset="-122"/>
              </a:rPr>
              <a:t>日，</a:t>
            </a:r>
            <a:r>
              <a:rPr lang="zh-CN" altLang="en-US" sz="1600" b="1" dirty="0" smtClean="0">
                <a:solidFill>
                  <a:srgbClr val="002060"/>
                </a:solidFill>
                <a:latin typeface="仿宋" panose="02010609060101010101" pitchFamily="49" charset="-122"/>
                <a:ea typeface="仿宋" panose="02010609060101010101" pitchFamily="49" charset="-122"/>
              </a:rPr>
              <a:t>中南某大学</a:t>
            </a:r>
            <a:r>
              <a:rPr lang="zh-CN" altLang="en-US" sz="1600" b="1" dirty="0">
                <a:solidFill>
                  <a:srgbClr val="002060"/>
                </a:solidFill>
                <a:latin typeface="仿宋" panose="02010609060101010101" pitchFamily="49" charset="-122"/>
                <a:ea typeface="仿宋" panose="02010609060101010101" pitchFamily="49" charset="-122"/>
              </a:rPr>
              <a:t>实验室发生铝粉爆炸致使一名博士生全身大面积烧伤</a:t>
            </a:r>
            <a:r>
              <a:rPr lang="en-US" altLang="zh-CN" sz="1600" b="1" dirty="0" smtClean="0">
                <a:solidFill>
                  <a:srgbClr val="002060"/>
                </a:solidFill>
                <a:latin typeface="仿宋" panose="02010609060101010101" pitchFamily="49" charset="-122"/>
                <a:ea typeface="仿宋" panose="02010609060101010101" pitchFamily="49" charset="-122"/>
              </a:rPr>
              <a:t>…</a:t>
            </a:r>
            <a:endParaRPr lang="en-US" altLang="zh-CN" sz="1600" b="1" dirty="0">
              <a:solidFill>
                <a:srgbClr val="002060"/>
              </a:solidFill>
              <a:latin typeface="仿宋" panose="02010609060101010101" pitchFamily="49" charset="-122"/>
              <a:ea typeface="仿宋" panose="02010609060101010101" pitchFamily="49" charset="-122"/>
            </a:endParaRPr>
          </a:p>
          <a:p>
            <a:pPr marL="0" indent="0">
              <a:lnSpc>
                <a:spcPct val="130000"/>
              </a:lnSpc>
              <a:spcBef>
                <a:spcPts val="0"/>
              </a:spcBef>
              <a:buNone/>
            </a:pPr>
            <a:endParaRPr lang="en-US" altLang="zh-CN" sz="1600" b="1" dirty="0">
              <a:solidFill>
                <a:srgbClr val="002060"/>
              </a:solidFill>
              <a:latin typeface="仿宋" panose="02010609060101010101" pitchFamily="49" charset="-122"/>
              <a:ea typeface="仿宋" panose="02010609060101010101" pitchFamily="49" charset="-122"/>
            </a:endParaRPr>
          </a:p>
        </p:txBody>
      </p:sp>
      <p:sp>
        <p:nvSpPr>
          <p:cNvPr id="9" name="标题 4"/>
          <p:cNvSpPr txBox="1">
            <a:spLocks/>
          </p:cNvSpPr>
          <p:nvPr/>
        </p:nvSpPr>
        <p:spPr>
          <a:xfrm>
            <a:off x="407368" y="160066"/>
            <a:ext cx="5256584" cy="6480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14375" indent="-714375" algn="l">
              <a:lnSpc>
                <a:spcPct val="150000"/>
              </a:lnSpc>
              <a:buFont typeface="Wingdings" panose="05000000000000000000" pitchFamily="2" charset="2"/>
              <a:buChar char="n"/>
            </a:pPr>
            <a:r>
              <a:rPr lang="zh-CN" altLang="en-US" sz="2800" b="1" dirty="0" smtClean="0">
                <a:solidFill>
                  <a:srgbClr val="002060"/>
                </a:solidFill>
                <a:latin typeface="黑体" panose="02010609060101010101" pitchFamily="49" charset="-122"/>
                <a:ea typeface="黑体" panose="02010609060101010101" pitchFamily="49" charset="-122"/>
              </a:rPr>
              <a:t>实验室安全工作大环境</a:t>
            </a:r>
            <a:endParaRPr lang="zh-CN" altLang="en-US" sz="2800" b="1" dirty="0">
              <a:solidFill>
                <a:srgbClr val="002060"/>
              </a:solidFill>
              <a:latin typeface="黑体" panose="02010609060101010101" pitchFamily="49" charset="-122"/>
              <a:ea typeface="黑体" panose="02010609060101010101" pitchFamily="49" charset="-122"/>
            </a:endParaRPr>
          </a:p>
        </p:txBody>
      </p:sp>
      <p:grpSp>
        <p:nvGrpSpPr>
          <p:cNvPr id="2" name="组合 1"/>
          <p:cNvGrpSpPr/>
          <p:nvPr/>
        </p:nvGrpSpPr>
        <p:grpSpPr>
          <a:xfrm>
            <a:off x="8134131" y="908720"/>
            <a:ext cx="2340025" cy="1560017"/>
            <a:chOff x="8134131" y="908720"/>
            <a:chExt cx="2340025" cy="1560017"/>
          </a:xfrm>
        </p:grpSpPr>
        <p:pic>
          <p:nvPicPr>
            <p:cNvPr id="1030" name="Picture 6" descr="https://nimg.ws.126.net/?url=http%3A%2F%2Fdingyue.ws.126.net%2F2022%2F0325%2Fee11f2c0j00r9b2pu00buc000zk00npm.jpg&amp;thumbnail=660x2147483647&amp;quality=80&amp;typ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4131" y="908720"/>
              <a:ext cx="2340025" cy="15600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内容占位符 2"/>
            <p:cNvSpPr txBox="1">
              <a:spLocks/>
            </p:cNvSpPr>
            <p:nvPr/>
          </p:nvSpPr>
          <p:spPr>
            <a:xfrm>
              <a:off x="9425851" y="908720"/>
              <a:ext cx="1048305" cy="288032"/>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100" dirty="0" smtClean="0">
                  <a:solidFill>
                    <a:srgbClr val="FF0000"/>
                  </a:solidFill>
                </a:rPr>
                <a:t>东航客机坠毁</a:t>
              </a:r>
              <a:endParaRPr lang="zh-CN" altLang="zh-CN" sz="1100" dirty="0">
                <a:solidFill>
                  <a:srgbClr val="FF0000"/>
                </a:solidFill>
              </a:endParaRPr>
            </a:p>
          </p:txBody>
        </p:sp>
      </p:grpSp>
      <p:grpSp>
        <p:nvGrpSpPr>
          <p:cNvPr id="3" name="组合 2"/>
          <p:cNvGrpSpPr/>
          <p:nvPr/>
        </p:nvGrpSpPr>
        <p:grpSpPr>
          <a:xfrm>
            <a:off x="9425851" y="2712836"/>
            <a:ext cx="2406904" cy="1547996"/>
            <a:chOff x="9425851" y="2712836"/>
            <a:chExt cx="2406904" cy="1547996"/>
          </a:xfrm>
        </p:grpSpPr>
        <p:pic>
          <p:nvPicPr>
            <p:cNvPr id="1028" name="Picture 4" descr="https://imagepphcloud.thepaper.cn/pph/image/193/911/8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5851" y="2712836"/>
              <a:ext cx="2406904" cy="15479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内容占位符 2"/>
            <p:cNvSpPr txBox="1">
              <a:spLocks/>
            </p:cNvSpPr>
            <p:nvPr/>
          </p:nvSpPr>
          <p:spPr>
            <a:xfrm>
              <a:off x="9425851" y="2712836"/>
              <a:ext cx="1048305" cy="288032"/>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100" dirty="0" smtClean="0">
                  <a:solidFill>
                    <a:srgbClr val="FF0000"/>
                  </a:solidFill>
                </a:rPr>
                <a:t>长沙楼房倒塌</a:t>
              </a:r>
              <a:endParaRPr lang="zh-CN" altLang="zh-CN" sz="1100" dirty="0">
                <a:solidFill>
                  <a:srgbClr val="FF0000"/>
                </a:solidFill>
              </a:endParaRPr>
            </a:p>
          </p:txBody>
        </p:sp>
      </p:grpSp>
      <p:grpSp>
        <p:nvGrpSpPr>
          <p:cNvPr id="4" name="组合 3"/>
          <p:cNvGrpSpPr/>
          <p:nvPr/>
        </p:nvGrpSpPr>
        <p:grpSpPr>
          <a:xfrm>
            <a:off x="8327847" y="4532058"/>
            <a:ext cx="2196009" cy="2014174"/>
            <a:chOff x="8327847" y="4532058"/>
            <a:chExt cx="2196009" cy="2014174"/>
          </a:xfrm>
        </p:grpSpPr>
        <p:pic>
          <p:nvPicPr>
            <p:cNvPr id="1032" name="Picture 8" descr="https://p9.itc.cn/q_70/images03/20220428/f422d75eada64bb29c1bc6219969c8b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7847" y="4532058"/>
              <a:ext cx="2196009" cy="20141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内容占位符 2"/>
            <p:cNvSpPr txBox="1">
              <a:spLocks/>
            </p:cNvSpPr>
            <p:nvPr/>
          </p:nvSpPr>
          <p:spPr>
            <a:xfrm>
              <a:off x="9475551" y="4539178"/>
              <a:ext cx="1048305" cy="288032"/>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100" dirty="0" smtClean="0">
                  <a:solidFill>
                    <a:srgbClr val="FF0000"/>
                  </a:solidFill>
                </a:rPr>
                <a:t>实验人员重伤</a:t>
              </a:r>
              <a:endParaRPr lang="zh-CN" altLang="zh-CN" sz="1100" dirty="0">
                <a:solidFill>
                  <a:srgbClr val="FF0000"/>
                </a:solidFill>
              </a:endParaRPr>
            </a:p>
          </p:txBody>
        </p:sp>
      </p:grpSp>
      <p:sp>
        <p:nvSpPr>
          <p:cNvPr id="14" name="内容占位符 2"/>
          <p:cNvSpPr txBox="1">
            <a:spLocks/>
          </p:cNvSpPr>
          <p:nvPr/>
        </p:nvSpPr>
        <p:spPr>
          <a:xfrm>
            <a:off x="3035660" y="5949280"/>
            <a:ext cx="3384376" cy="472287"/>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2000" dirty="0" smtClean="0">
                <a:solidFill>
                  <a:srgbClr val="FF0000"/>
                </a:solidFill>
                <a:latin typeface="仿宋" panose="02010609060101010101" pitchFamily="49" charset="-122"/>
                <a:ea typeface="仿宋" panose="02010609060101010101" pitchFamily="49" charset="-122"/>
              </a:rPr>
              <a:t>实验</a:t>
            </a:r>
            <a:r>
              <a:rPr lang="zh-CN" altLang="en-US" sz="2000" dirty="0">
                <a:solidFill>
                  <a:srgbClr val="FF0000"/>
                </a:solidFill>
                <a:latin typeface="仿宋" panose="02010609060101010101" pitchFamily="49" charset="-122"/>
                <a:ea typeface="仿宋" panose="02010609060101010101" pitchFamily="49" charset="-122"/>
              </a:rPr>
              <a:t>安全警钟长鸣</a:t>
            </a:r>
            <a:r>
              <a:rPr lang="zh-CN" altLang="en-US" sz="2000" dirty="0" smtClean="0">
                <a:solidFill>
                  <a:srgbClr val="FF0000"/>
                </a:solidFill>
                <a:latin typeface="仿宋" panose="02010609060101010101" pitchFamily="49" charset="-122"/>
                <a:ea typeface="仿宋" panose="02010609060101010101" pitchFamily="49" charset="-122"/>
              </a:rPr>
              <a:t>！</a:t>
            </a:r>
            <a:endParaRPr lang="zh-CN" altLang="zh-CN" sz="2000" dirty="0">
              <a:solidFill>
                <a:srgbClr val="FF0000"/>
              </a:solidFill>
            </a:endParaRPr>
          </a:p>
        </p:txBody>
      </p:sp>
    </p:spTree>
    <p:extLst>
      <p:ext uri="{BB962C8B-B14F-4D97-AF65-F5344CB8AC3E}">
        <p14:creationId xmlns:p14="http://schemas.microsoft.com/office/powerpoint/2010/main" val="311435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wipe(up)">
                                      <p:cBhvr>
                                        <p:cTn id="7" dur="500"/>
                                        <p:tgtEl>
                                          <p:spTgt spid="10">
                                            <p:txEl>
                                              <p:pRg st="2" end="2"/>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animEffect transition="in" filter="wipe(up)">
                                      <p:cBhvr>
                                        <p:cTn id="11" dur="500"/>
                                        <p:tgtEl>
                                          <p:spTgt spid="10">
                                            <p:txEl>
                                              <p:pRg st="3" end="3"/>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wipe(up)">
                                      <p:cBhvr>
                                        <p:cTn id="19" dur="500"/>
                                        <p:tgtEl>
                                          <p:spTgt spid="10">
                                            <p:txEl>
                                              <p:pRg st="4" end="4"/>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animEffect transition="in" filter="wipe(up)">
                                      <p:cBhvr>
                                        <p:cTn id="23" dur="500"/>
                                        <p:tgtEl>
                                          <p:spTgt spid="10">
                                            <p:txEl>
                                              <p:pRg st="5" end="5"/>
                                            </p:txEl>
                                          </p:spTgt>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Effect transition="in" filter="wipe(up)">
                                      <p:cBhvr>
                                        <p:cTn id="27" dur="500"/>
                                        <p:tgtEl>
                                          <p:spTgt spid="10">
                                            <p:txEl>
                                              <p:pRg st="6" end="6"/>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animEffect transition="in" filter="wipe(up)">
                                      <p:cBhvr>
                                        <p:cTn id="31" dur="500"/>
                                        <p:tgtEl>
                                          <p:spTgt spid="10">
                                            <p:txEl>
                                              <p:pRg st="7" end="7"/>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0">
                                            <p:txEl>
                                              <p:pRg st="8" end="8"/>
                                            </p:txEl>
                                          </p:spTgt>
                                        </p:tgtEl>
                                        <p:attrNameLst>
                                          <p:attrName>style.visibility</p:attrName>
                                        </p:attrNameLst>
                                      </p:cBhvr>
                                      <p:to>
                                        <p:strVal val="visible"/>
                                      </p:to>
                                    </p:set>
                                    <p:animEffect transition="in" filter="wipe(up)">
                                      <p:cBhvr>
                                        <p:cTn id="40" dur="500"/>
                                        <p:tgtEl>
                                          <p:spTgt spid="10">
                                            <p:txEl>
                                              <p:pRg st="8" end="8"/>
                                            </p:txEl>
                                          </p:spTgt>
                                        </p:tgtEl>
                                      </p:cBhvr>
                                    </p:animEffect>
                                  </p:childTnLst>
                                </p:cTn>
                              </p:par>
                            </p:childTnLst>
                          </p:cTn>
                        </p:par>
                        <p:par>
                          <p:cTn id="41" fill="hold">
                            <p:stCondLst>
                              <p:cond delay="500"/>
                            </p:stCondLst>
                            <p:childTnLst>
                              <p:par>
                                <p:cTn id="42" presetID="22" presetClass="entr" presetSubtype="1" fill="hold" nodeType="afterEffect">
                                  <p:stCondLst>
                                    <p:cond delay="0"/>
                                  </p:stCondLst>
                                  <p:childTnLst>
                                    <p:set>
                                      <p:cBhvr>
                                        <p:cTn id="43" dur="1" fill="hold">
                                          <p:stCondLst>
                                            <p:cond delay="0"/>
                                          </p:stCondLst>
                                        </p:cTn>
                                        <p:tgtEl>
                                          <p:spTgt spid="10">
                                            <p:txEl>
                                              <p:pRg st="9" end="9"/>
                                            </p:txEl>
                                          </p:spTgt>
                                        </p:tgtEl>
                                        <p:attrNameLst>
                                          <p:attrName>style.visibility</p:attrName>
                                        </p:attrNameLst>
                                      </p:cBhvr>
                                      <p:to>
                                        <p:strVal val="visible"/>
                                      </p:to>
                                    </p:set>
                                    <p:animEffect transition="in" filter="wipe(up)">
                                      <p:cBhvr>
                                        <p:cTn id="44" dur="500"/>
                                        <p:tgtEl>
                                          <p:spTgt spid="10">
                                            <p:txEl>
                                              <p:pRg st="9" end="9"/>
                                            </p:txEl>
                                          </p:spTgt>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369151" cy="3456384"/>
          </a:xfrm>
        </p:spPr>
        <p:txBody>
          <a:bodyPr>
            <a:normAutofit/>
          </a:bodyPr>
          <a:lstStyle/>
          <a:p>
            <a:pPr>
              <a:lnSpc>
                <a:spcPct val="130000"/>
              </a:lnSpc>
              <a:spcBef>
                <a:spcPts val="0"/>
              </a:spcBef>
              <a:buFont typeface="Wingdings" panose="05000000000000000000" pitchFamily="2" charset="2"/>
              <a:buChar char="p"/>
            </a:pPr>
            <a:r>
              <a:rPr lang="zh-CN" altLang="en-US" sz="1600" b="1" dirty="0" smtClean="0">
                <a:solidFill>
                  <a:srgbClr val="FF0000"/>
                </a:solidFill>
                <a:latin typeface="Times New Roman" panose="02020603050405020304" pitchFamily="18" charset="0"/>
                <a:ea typeface="黑体" pitchFamily="2" charset="-122"/>
                <a:cs typeface="Times New Roman" panose="02020603050405020304" pitchFamily="18" charset="0"/>
              </a:rPr>
              <a:t>爆炸性化学品</a:t>
            </a:r>
            <a:endParaRPr lang="en-US" altLang="zh-CN" sz="1600" b="1" dirty="0">
              <a:solidFill>
                <a:srgbClr val="FF0000"/>
              </a:solidFill>
              <a:latin typeface="Times New Roman" panose="02020603050405020304" pitchFamily="18" charset="0"/>
              <a:ea typeface="黑体" pitchFamily="2" charset="-122"/>
              <a:cs typeface="Times New Roman" panose="02020603050405020304" pitchFamily="18" charset="0"/>
            </a:endParaRPr>
          </a:p>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物理爆</a:t>
            </a:r>
            <a:r>
              <a:rPr lang="zh-CN" altLang="en-US" sz="1600" b="1" dirty="0">
                <a:solidFill>
                  <a:srgbClr val="FF0000"/>
                </a:solidFill>
                <a:latin typeface="仿宋" panose="02010609060101010101" pitchFamily="49" charset="-122"/>
                <a:ea typeface="仿宋" panose="02010609060101010101" pitchFamily="49" charset="-122"/>
              </a:rPr>
              <a:t>炸</a:t>
            </a:r>
            <a:r>
              <a:rPr lang="zh-CN" altLang="en-US" sz="1600" b="1" dirty="0" smtClean="0">
                <a:solidFill>
                  <a:srgbClr val="002060"/>
                </a:solidFill>
                <a:latin typeface="仿宋" panose="02010609060101010101" pitchFamily="49" charset="-122"/>
                <a:ea typeface="仿宋" panose="02010609060101010101" pitchFamily="49" charset="-122"/>
              </a:rPr>
              <a:t>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没有</a:t>
            </a:r>
            <a:r>
              <a:rPr lang="zh-CN" altLang="en-US" sz="1600" b="1" dirty="0">
                <a:solidFill>
                  <a:srgbClr val="002060"/>
                </a:solidFill>
                <a:latin typeface="仿宋" panose="02010609060101010101" pitchFamily="49" charset="-122"/>
                <a:ea typeface="仿宋" panose="02010609060101010101" pitchFamily="49" charset="-122"/>
              </a:rPr>
              <a:t>化学物质转化，</a:t>
            </a:r>
            <a:r>
              <a:rPr lang="zh-CN" altLang="en-US" sz="1600" b="1" dirty="0" smtClean="0">
                <a:solidFill>
                  <a:srgbClr val="002060"/>
                </a:solidFill>
                <a:latin typeface="仿宋" panose="02010609060101010101" pitchFamily="49" charset="-122"/>
                <a:ea typeface="仿宋" panose="02010609060101010101" pitchFamily="49" charset="-122"/>
              </a:rPr>
              <a:t>只有机械能量释放</a:t>
            </a:r>
            <a:r>
              <a:rPr lang="zh-CN" altLang="en-US" sz="1600" b="1" dirty="0">
                <a:solidFill>
                  <a:srgbClr val="002060"/>
                </a:solidFill>
                <a:latin typeface="仿宋" panose="02010609060101010101" pitchFamily="49" charset="-122"/>
                <a:ea typeface="仿宋" panose="02010609060101010101" pitchFamily="49" charset="-122"/>
              </a:rPr>
              <a:t>，如蒸汽锅炉</a:t>
            </a:r>
            <a:r>
              <a:rPr lang="zh-CN" altLang="en-US" sz="1600" b="1" dirty="0" smtClean="0">
                <a:solidFill>
                  <a:srgbClr val="002060"/>
                </a:solidFill>
                <a:latin typeface="仿宋" panose="02010609060101010101" pitchFamily="49" charset="-122"/>
                <a:ea typeface="仿宋" panose="02010609060101010101" pitchFamily="49" charset="-122"/>
              </a:rPr>
              <a:t>爆炸、</a:t>
            </a:r>
            <a:r>
              <a:rPr lang="zh-CN" altLang="en-US" sz="1600" b="1" dirty="0" smtClean="0">
                <a:solidFill>
                  <a:srgbClr val="FF0000"/>
                </a:solidFill>
                <a:latin typeface="仿宋" panose="02010609060101010101" pitchFamily="49" charset="-122"/>
                <a:ea typeface="仿宋" panose="02010609060101010101" pitchFamily="49" charset="-122"/>
              </a:rPr>
              <a:t>氦气球</a:t>
            </a:r>
            <a:r>
              <a:rPr lang="zh-CN" altLang="en-US" sz="1600" b="1" dirty="0" smtClean="0">
                <a:solidFill>
                  <a:srgbClr val="002060"/>
                </a:solidFill>
                <a:latin typeface="仿宋" panose="02010609060101010101" pitchFamily="49" charset="-122"/>
                <a:ea typeface="仿宋" panose="02010609060101010101" pitchFamily="49" charset="-122"/>
              </a:rPr>
              <a:t>爆炸；</a:t>
            </a:r>
            <a:endParaRPr lang="zh-CN" altLang="en-US" sz="1600" b="1" dirty="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化学爆炸</a:t>
            </a:r>
            <a:r>
              <a:rPr lang="zh-CN" altLang="en-US" sz="1600" b="1" dirty="0" smtClean="0">
                <a:solidFill>
                  <a:srgbClr val="002060"/>
                </a:solidFill>
                <a:latin typeface="仿宋" panose="02010609060101010101" pitchFamily="49" charset="-122"/>
                <a:ea typeface="仿宋" panose="02010609060101010101" pitchFamily="49" charset="-122"/>
              </a:rPr>
              <a:t>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既有</a:t>
            </a:r>
            <a:r>
              <a:rPr lang="zh-CN" altLang="en-US" sz="1600" b="1" dirty="0">
                <a:solidFill>
                  <a:srgbClr val="002060"/>
                </a:solidFill>
                <a:latin typeface="仿宋" panose="02010609060101010101" pitchFamily="49" charset="-122"/>
                <a:ea typeface="仿宋" panose="02010609060101010101" pitchFamily="49" charset="-122"/>
              </a:rPr>
              <a:t>化学物质转化，又</a:t>
            </a:r>
            <a:r>
              <a:rPr lang="zh-CN" altLang="en-US" sz="1600" b="1" dirty="0" smtClean="0">
                <a:solidFill>
                  <a:srgbClr val="002060"/>
                </a:solidFill>
                <a:latin typeface="仿宋" panose="02010609060101010101" pitchFamily="49" charset="-122"/>
                <a:ea typeface="仿宋" panose="02010609060101010101" pitchFamily="49" charset="-122"/>
              </a:rPr>
              <a:t>有化学能量释放，部分转化为机械能释放，包括</a:t>
            </a:r>
            <a:r>
              <a:rPr lang="zh-CN" altLang="en-US" sz="1600" b="1" dirty="0">
                <a:solidFill>
                  <a:srgbClr val="002060"/>
                </a:solidFill>
                <a:latin typeface="仿宋" panose="02010609060101010101" pitchFamily="49" charset="-122"/>
                <a:ea typeface="仿宋" panose="02010609060101010101" pitchFamily="49" charset="-122"/>
              </a:rPr>
              <a:t>两类</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0">
              <a:lnSpc>
                <a:spcPct val="13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FF0000"/>
                </a:solidFill>
                <a:latin typeface="仿宋" panose="02010609060101010101" pitchFamily="49" charset="-122"/>
                <a:ea typeface="仿宋" panose="02010609060101010101" pitchFamily="49" charset="-122"/>
              </a:rPr>
              <a:t>可</a:t>
            </a:r>
            <a:r>
              <a:rPr lang="zh-CN" altLang="en-US" sz="1600" b="1" dirty="0">
                <a:solidFill>
                  <a:srgbClr val="FF0000"/>
                </a:solidFill>
                <a:latin typeface="仿宋" panose="02010609060101010101" pitchFamily="49" charset="-122"/>
                <a:ea typeface="仿宋" panose="02010609060101010101" pitchFamily="49" charset="-122"/>
              </a:rPr>
              <a:t>燃气体</a:t>
            </a:r>
            <a:r>
              <a:rPr lang="zh-CN" altLang="en-US" sz="1600" b="1" dirty="0">
                <a:solidFill>
                  <a:srgbClr val="002060"/>
                </a:solidFill>
                <a:latin typeface="仿宋" panose="02010609060101010101" pitchFamily="49" charset="-122"/>
                <a:ea typeface="仿宋" panose="02010609060101010101" pitchFamily="49" charset="-122"/>
              </a:rPr>
              <a:t>或</a:t>
            </a:r>
            <a:r>
              <a:rPr lang="zh-CN" altLang="en-US" sz="1600" b="1" dirty="0">
                <a:solidFill>
                  <a:srgbClr val="FF0000"/>
                </a:solidFill>
                <a:latin typeface="仿宋" panose="02010609060101010101" pitchFamily="49" charset="-122"/>
                <a:ea typeface="仿宋" panose="02010609060101010101" pitchFamily="49" charset="-122"/>
              </a:rPr>
              <a:t>固体小颗粒</a:t>
            </a:r>
            <a:r>
              <a:rPr lang="zh-CN" altLang="en-US" sz="1600" b="1" dirty="0">
                <a:solidFill>
                  <a:srgbClr val="002060"/>
                </a:solidFill>
                <a:latin typeface="仿宋" panose="02010609060101010101" pitchFamily="49" charset="-122"/>
                <a:ea typeface="仿宋" panose="02010609060101010101" pitchFamily="49" charset="-122"/>
              </a:rPr>
              <a:t>与空气混合达到爆炸极限浓度产生的</a:t>
            </a:r>
            <a:r>
              <a:rPr lang="zh-CN" altLang="en-US" sz="1600" b="1" dirty="0" smtClean="0">
                <a:solidFill>
                  <a:srgbClr val="002060"/>
                </a:solidFill>
                <a:latin typeface="仿宋" panose="02010609060101010101" pitchFamily="49" charset="-122"/>
                <a:ea typeface="仿宋" panose="02010609060101010101" pitchFamily="49" charset="-122"/>
              </a:rPr>
              <a:t>爆炸（</a:t>
            </a:r>
            <a:r>
              <a:rPr lang="zh-CN" altLang="en-US" sz="1600" b="1" dirty="0" smtClean="0">
                <a:solidFill>
                  <a:srgbClr val="FF0000"/>
                </a:solidFill>
                <a:latin typeface="仿宋" panose="02010609060101010101" pitchFamily="49" charset="-122"/>
                <a:ea typeface="仿宋" panose="02010609060101010101" pitchFamily="49" charset="-122"/>
              </a:rPr>
              <a:t>氢气</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面粉</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镁粉</a:t>
            </a:r>
            <a:r>
              <a:rPr lang="zh-CN" altLang="en-US" sz="1600" b="1" dirty="0" smtClean="0">
                <a:solidFill>
                  <a:srgbClr val="002060"/>
                </a:solidFill>
                <a:latin typeface="仿宋" panose="02010609060101010101" pitchFamily="49" charset="-122"/>
                <a:ea typeface="仿宋" panose="02010609060101010101" pitchFamily="49" charset="-122"/>
              </a:rPr>
              <a:t>等）；</a:t>
            </a: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0">
              <a:lnSpc>
                <a:spcPct val="130000"/>
              </a:lnSpc>
              <a:spcBef>
                <a:spcPts val="0"/>
              </a:spcBef>
              <a:buNone/>
            </a:pPr>
            <a:r>
              <a:rPr lang="en-US" altLang="zh-CN" sz="1600" b="1" dirty="0">
                <a:solidFill>
                  <a:srgbClr val="002060"/>
                </a:solidFill>
                <a:latin typeface="仿宋" panose="02010609060101010101" pitchFamily="49" charset="-122"/>
                <a:ea typeface="仿宋" panose="02010609060101010101" pitchFamily="49" charset="-122"/>
              </a:rPr>
              <a:t>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易于</a:t>
            </a:r>
            <a:r>
              <a:rPr lang="zh-CN" altLang="en-US" sz="1600" b="1" dirty="0">
                <a:solidFill>
                  <a:srgbClr val="002060"/>
                </a:solidFill>
                <a:latin typeface="仿宋" panose="02010609060101010101" pitchFamily="49" charset="-122"/>
                <a:ea typeface="仿宋" panose="02010609060101010101" pitchFamily="49" charset="-122"/>
              </a:rPr>
              <a:t>分解物质在加热或撞击时分解气化而爆炸</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0">
              <a:lnSpc>
                <a:spcPct val="130000"/>
              </a:lnSpc>
              <a:spcBef>
                <a:spcPts val="0"/>
              </a:spcBef>
              <a:buNone/>
            </a:pPr>
            <a:endParaRPr lang="zh-CN" altLang="en-US" sz="1600" b="1" dirty="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smtClean="0">
                <a:solidFill>
                  <a:srgbClr val="FF0000"/>
                </a:solidFill>
                <a:latin typeface="仿宋" panose="02010609060101010101" pitchFamily="49" charset="-122"/>
                <a:ea typeface="仿宋" panose="02010609060101010101" pitchFamily="49" charset="-122"/>
              </a:rPr>
              <a:t>可燃性气体</a:t>
            </a:r>
            <a:r>
              <a:rPr lang="en-US" altLang="zh-CN" sz="1600" b="1" dirty="0" smtClean="0">
                <a:solidFill>
                  <a:srgbClr val="002060"/>
                </a:solidFill>
                <a:latin typeface="仿宋" panose="02010609060101010101" pitchFamily="49" charset="-122"/>
                <a:ea typeface="仿宋" panose="02010609060101010101" pitchFamily="49" charset="-122"/>
              </a:rPr>
              <a:t> — </a:t>
            </a:r>
            <a:r>
              <a:rPr lang="zh-CN" altLang="en-US" sz="1600" b="1" dirty="0" smtClean="0">
                <a:solidFill>
                  <a:srgbClr val="002060"/>
                </a:solidFill>
                <a:latin typeface="仿宋" panose="02010609060101010101" pitchFamily="49" charset="-122"/>
                <a:ea typeface="仿宋" panose="02010609060101010101" pitchFamily="49" charset="-122"/>
              </a:rPr>
              <a:t>爆炸界限</a:t>
            </a:r>
            <a:r>
              <a:rPr lang="zh-CN" altLang="en-US" sz="1600" b="1" dirty="0">
                <a:solidFill>
                  <a:srgbClr val="002060"/>
                </a:solidFill>
                <a:latin typeface="仿宋" panose="02010609060101010101" pitchFamily="49" charset="-122"/>
                <a:ea typeface="仿宋" panose="02010609060101010101" pitchFamily="49" charset="-122"/>
              </a:rPr>
              <a:t>的浓度：下限为</a:t>
            </a:r>
            <a:r>
              <a:rPr lang="en-US" altLang="zh-CN" sz="1600" b="1" dirty="0">
                <a:solidFill>
                  <a:srgbClr val="002060"/>
                </a:solidFill>
                <a:latin typeface="仿宋" panose="02010609060101010101" pitchFamily="49" charset="-122"/>
                <a:ea typeface="仿宋" panose="02010609060101010101" pitchFamily="49" charset="-122"/>
              </a:rPr>
              <a:t>10%</a:t>
            </a:r>
            <a:r>
              <a:rPr lang="zh-CN" altLang="en-US" sz="1600" b="1" dirty="0">
                <a:solidFill>
                  <a:srgbClr val="002060"/>
                </a:solidFill>
                <a:latin typeface="仿宋" panose="02010609060101010101" pitchFamily="49" charset="-122"/>
                <a:ea typeface="仿宋" panose="02010609060101010101" pitchFamily="49" charset="-122"/>
              </a:rPr>
              <a:t>以下，或上下限之差在</a:t>
            </a:r>
            <a:r>
              <a:rPr lang="en-US" altLang="zh-CN" sz="1600" b="1" dirty="0">
                <a:solidFill>
                  <a:srgbClr val="002060"/>
                </a:solidFill>
                <a:latin typeface="仿宋" panose="02010609060101010101" pitchFamily="49" charset="-122"/>
                <a:ea typeface="仿宋" panose="02010609060101010101" pitchFamily="49" charset="-122"/>
              </a:rPr>
              <a:t>20%</a:t>
            </a:r>
            <a:r>
              <a:rPr lang="zh-CN" altLang="en-US" sz="1600" b="1" dirty="0" smtClean="0">
                <a:solidFill>
                  <a:srgbClr val="002060"/>
                </a:solidFill>
                <a:latin typeface="仿宋" panose="02010609060101010101" pitchFamily="49" charset="-122"/>
                <a:ea typeface="仿宋" panose="02010609060101010101" pitchFamily="49" charset="-122"/>
              </a:rPr>
              <a:t>以上。</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0">
              <a:lnSpc>
                <a:spcPct val="130000"/>
              </a:lnSpc>
              <a:spcBef>
                <a:spcPts val="0"/>
              </a:spcBef>
              <a:buNone/>
            </a:pPr>
            <a:r>
              <a:rPr lang="en-US" altLang="zh-CN" sz="1600" b="1" dirty="0">
                <a:solidFill>
                  <a:srgbClr val="002060"/>
                </a:solidFill>
                <a:latin typeface="仿宋" panose="02010609060101010101" pitchFamily="49" charset="-122"/>
                <a:ea typeface="仿宋" panose="02010609060101010101" pitchFamily="49" charset="-122"/>
              </a:rPr>
              <a:t>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如</a:t>
            </a:r>
            <a:r>
              <a:rPr lang="zh-CN" altLang="en-US" sz="1600" b="1" dirty="0">
                <a:solidFill>
                  <a:srgbClr val="FF0000"/>
                </a:solidFill>
                <a:latin typeface="仿宋" panose="02010609060101010101" pitchFamily="49" charset="-122"/>
                <a:ea typeface="仿宋" panose="02010609060101010101" pitchFamily="49" charset="-122"/>
              </a:rPr>
              <a:t>氢气</a:t>
            </a:r>
            <a:r>
              <a:rPr lang="zh-CN" altLang="en-US" sz="1600" b="1" dirty="0">
                <a:solidFill>
                  <a:srgbClr val="002060"/>
                </a:solidFill>
                <a:latin typeface="仿宋" panose="02010609060101010101" pitchFamily="49" charset="-122"/>
                <a:ea typeface="仿宋" panose="02010609060101010101" pitchFamily="49" charset="-122"/>
              </a:rPr>
              <a:t>（空气中上下限为</a:t>
            </a:r>
            <a:r>
              <a:rPr lang="en-US" altLang="zh-CN" sz="1600" b="1" dirty="0">
                <a:solidFill>
                  <a:srgbClr val="002060"/>
                </a:solidFill>
                <a:latin typeface="仿宋" panose="02010609060101010101" pitchFamily="49" charset="-122"/>
                <a:ea typeface="仿宋" panose="02010609060101010101" pitchFamily="49" charset="-122"/>
              </a:rPr>
              <a:t>4%</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74%</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甲烷</a:t>
            </a:r>
            <a:r>
              <a:rPr lang="zh-CN" altLang="en-US" sz="1600" b="1" dirty="0" smtClean="0">
                <a:solidFill>
                  <a:srgbClr val="002060"/>
                </a:solidFill>
                <a:latin typeface="仿宋" panose="02010609060101010101" pitchFamily="49" charset="-122"/>
                <a:ea typeface="仿宋" panose="02010609060101010101" pitchFamily="49" charset="-122"/>
              </a:rPr>
              <a:t>等</a:t>
            </a:r>
            <a:r>
              <a:rPr lang="zh-CN" altLang="en-US" sz="1600" b="1" dirty="0">
                <a:solidFill>
                  <a:srgbClr val="002060"/>
                </a:solidFill>
                <a:latin typeface="仿宋" panose="02010609060101010101" pitchFamily="49" charset="-122"/>
                <a:ea typeface="仿宋" panose="02010609060101010101" pitchFamily="49" charset="-122"/>
              </a:rPr>
              <a:t>。</a:t>
            </a:r>
          </a:p>
          <a:p>
            <a:pPr indent="252000">
              <a:lnSpc>
                <a:spcPct val="130000"/>
              </a:lnSpc>
              <a:spcBef>
                <a:spcPts val="0"/>
              </a:spcBef>
            </a:pPr>
            <a:r>
              <a:rPr lang="zh-CN" altLang="en-US" sz="1600" b="1" dirty="0">
                <a:solidFill>
                  <a:srgbClr val="FF0000"/>
                </a:solidFill>
                <a:latin typeface="仿宋" panose="02010609060101010101" pitchFamily="49" charset="-122"/>
                <a:ea typeface="仿宋" panose="02010609060101010101" pitchFamily="49" charset="-122"/>
              </a:rPr>
              <a:t>分解爆炸性</a:t>
            </a:r>
            <a:r>
              <a:rPr lang="zh-CN" altLang="en-US" sz="1600" b="1" dirty="0" smtClean="0">
                <a:solidFill>
                  <a:srgbClr val="002060"/>
                </a:solidFill>
                <a:latin typeface="仿宋" panose="02010609060101010101" pitchFamily="49" charset="-122"/>
                <a:ea typeface="仿宋" panose="02010609060101010101" pitchFamily="49" charset="-122"/>
              </a:rPr>
              <a:t>物质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因</a:t>
            </a:r>
            <a:r>
              <a:rPr lang="zh-CN" altLang="en-US" sz="1600" b="1" dirty="0">
                <a:solidFill>
                  <a:srgbClr val="002060"/>
                </a:solidFill>
                <a:latin typeface="仿宋" panose="02010609060101010101" pitchFamily="49" charset="-122"/>
                <a:ea typeface="仿宋" panose="02010609060101010101" pitchFamily="49" charset="-122"/>
              </a:rPr>
              <a:t>加热或撞击而引起着火、爆炸的可燃性物质，如</a:t>
            </a:r>
            <a:r>
              <a:rPr lang="zh-CN" altLang="en-US" sz="1600" b="1" dirty="0">
                <a:solidFill>
                  <a:srgbClr val="FF0000"/>
                </a:solidFill>
                <a:latin typeface="仿宋" panose="02010609060101010101" pitchFamily="49" charset="-122"/>
                <a:ea typeface="仿宋" panose="02010609060101010101" pitchFamily="49" charset="-122"/>
              </a:rPr>
              <a:t>硝酸</a:t>
            </a:r>
            <a:r>
              <a:rPr lang="zh-CN" altLang="en-US" sz="1600" b="1" dirty="0" smtClean="0">
                <a:solidFill>
                  <a:srgbClr val="FF0000"/>
                </a:solidFill>
                <a:latin typeface="仿宋" panose="02010609060101010101" pitchFamily="49" charset="-122"/>
                <a:ea typeface="仿宋" panose="02010609060101010101" pitchFamily="49" charset="-122"/>
              </a:rPr>
              <a:t>酯</a:t>
            </a:r>
            <a:r>
              <a:rPr lang="zh-CN" altLang="en-US" sz="1600" b="1" dirty="0" smtClean="0">
                <a:solidFill>
                  <a:srgbClr val="002060"/>
                </a:solidFill>
                <a:latin typeface="仿宋" panose="02010609060101010101" pitchFamily="49" charset="-122"/>
                <a:ea typeface="仿宋" panose="02010609060101010101" pitchFamily="49" charset="-122"/>
              </a:rPr>
              <a:t>（含</a:t>
            </a:r>
            <a:r>
              <a:rPr lang="zh-CN" altLang="en-US" sz="1600" b="1" dirty="0" smtClean="0">
                <a:solidFill>
                  <a:srgbClr val="FF0000"/>
                </a:solidFill>
                <a:latin typeface="仿宋" panose="02010609060101010101" pitchFamily="49" charset="-122"/>
                <a:ea typeface="仿宋" panose="02010609060101010101" pitchFamily="49" charset="-122"/>
              </a:rPr>
              <a:t>硝化棉</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硝基化合物</a:t>
            </a:r>
            <a:r>
              <a:rPr lang="zh-CN" altLang="en-US" sz="1600" b="1" dirty="0">
                <a:solidFill>
                  <a:srgbClr val="002060"/>
                </a:solidFill>
                <a:latin typeface="仿宋" panose="02010609060101010101" pitchFamily="49" charset="-122"/>
                <a:ea typeface="仿宋" panose="02010609060101010101" pitchFamily="49" charset="-122"/>
              </a:rPr>
              <a:t>。</a:t>
            </a:r>
          </a:p>
          <a:p>
            <a:pPr indent="252000">
              <a:lnSpc>
                <a:spcPct val="130000"/>
              </a:lnSpc>
              <a:spcBef>
                <a:spcPts val="0"/>
              </a:spcBef>
            </a:pPr>
            <a:r>
              <a:rPr lang="zh-CN" altLang="en-US" sz="1600" b="1" dirty="0">
                <a:solidFill>
                  <a:srgbClr val="FF0000"/>
                </a:solidFill>
                <a:latin typeface="仿宋" panose="02010609060101010101" pitchFamily="49" charset="-122"/>
                <a:ea typeface="仿宋" panose="02010609060101010101" pitchFamily="49" charset="-122"/>
              </a:rPr>
              <a:t>爆炸品之类</a:t>
            </a:r>
            <a:r>
              <a:rPr lang="zh-CN" altLang="en-US" sz="1600" b="1" dirty="0" smtClean="0">
                <a:solidFill>
                  <a:srgbClr val="002060"/>
                </a:solidFill>
                <a:latin typeface="仿宋" panose="02010609060101010101" pitchFamily="49" charset="-122"/>
                <a:ea typeface="仿宋" panose="02010609060101010101" pitchFamily="49" charset="-122"/>
              </a:rPr>
              <a:t>物质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以</a:t>
            </a:r>
            <a:r>
              <a:rPr lang="zh-CN" altLang="en-US" sz="1600" b="1" dirty="0">
                <a:solidFill>
                  <a:srgbClr val="002060"/>
                </a:solidFill>
                <a:latin typeface="仿宋" panose="02010609060101010101" pitchFamily="49" charset="-122"/>
                <a:ea typeface="仿宋" panose="02010609060101010101" pitchFamily="49" charset="-122"/>
              </a:rPr>
              <a:t>产生爆炸作用为目的的物质，如火药、炸药、起爆器材</a:t>
            </a:r>
            <a:r>
              <a:rPr lang="zh-CN" altLang="en-US" sz="1600" b="1" dirty="0" smtClean="0">
                <a:solidFill>
                  <a:srgbClr val="002060"/>
                </a:solidFill>
                <a:latin typeface="仿宋" panose="02010609060101010101" pitchFamily="49" charset="-122"/>
                <a:ea typeface="仿宋" panose="02010609060101010101" pitchFamily="49" charset="-122"/>
              </a:rPr>
              <a:t>等。</a:t>
            </a:r>
            <a:endParaRPr lang="zh-CN" altLang="en-US" sz="16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三、危化品</a:t>
            </a:r>
            <a:r>
              <a:rPr lang="zh-CN" altLang="en-US" sz="2200" b="1" dirty="0">
                <a:solidFill>
                  <a:srgbClr val="002060"/>
                </a:solidFill>
                <a:latin typeface="黑体" panose="02010609060101010101" pitchFamily="49" charset="-122"/>
                <a:ea typeface="黑体" panose="02010609060101010101" pitchFamily="49" charset="-122"/>
              </a:rPr>
              <a:t>的危险特性与</a:t>
            </a:r>
            <a:r>
              <a:rPr lang="zh-CN" altLang="en-US" sz="2200" b="1" dirty="0" smtClean="0">
                <a:solidFill>
                  <a:srgbClr val="002060"/>
                </a:solidFill>
                <a:latin typeface="黑体" panose="02010609060101010101" pitchFamily="49" charset="-122"/>
                <a:ea typeface="黑体" panose="02010609060101010101" pitchFamily="49" charset="-122"/>
              </a:rPr>
              <a:t>分类┃</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危险危害辨识（爆炸性）</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1026" name="Picture 2" descr="https://gimg2.baidu.com/image_search/src=http%3A%2F%2Fpic.baike.soso.com%2Fp%2F20140702%2F20140702122437-1411159753.jpg&amp;refer=http%3A%2F%2Fpic.baike.soso.com&amp;app=2002&amp;size=f9999,10000&amp;q=a80&amp;n=0&amp;g=0n&amp;fmt=auto?sec=1655296324&amp;t=e4ee12cd69872a041dfa22a8fe33ee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4997" y="4437112"/>
            <a:ext cx="2849161" cy="1944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gimg2.baidu.com/image_search/src=http%3A%2F%2Fimage.cnpp.cn%2Fupload%2Fimages%2F20161209%2F08512989419_408x230.jpg&amp;refer=http%3A%2F%2Fimage.cnpp.cn&amp;app=2002&amp;size=f9999,10000&amp;q=a80&amp;n=0&amp;g=0n&amp;fmt=auto?sec=1655296414&amp;t=138454b9ed7b3ff053701cb3244104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549" y="4437112"/>
            <a:ext cx="3448870" cy="1944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s://gimg2.baidu.com/image_search/src=http%3A%2F%2F5b0988e595225.cdn.sohucs.com%2Fimages%2F20171201%2Fd07c6158121e4590a7489abc9a36b52a.jpeg&amp;refer=http%3A%2F%2F5b0988e595225.cdn.sohucs.com&amp;app=2002&amp;size=f9999,10000&amp;q=a80&amp;n=0&amp;g=0n&amp;fmt=auto?sec=1655296480&amp;t=08a7943b4730d599ebc8740115b29b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7448" y="4437112"/>
            <a:ext cx="2601045" cy="1944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矩形 6"/>
          <p:cNvSpPr/>
          <p:nvPr/>
        </p:nvSpPr>
        <p:spPr>
          <a:xfrm>
            <a:off x="9264352" y="2564904"/>
            <a:ext cx="1728894" cy="830997"/>
          </a:xfrm>
          <a:prstGeom prst="rect">
            <a:avLst/>
          </a:prstGeom>
          <a:solidFill>
            <a:srgbClr val="FFFF00"/>
          </a:solidFill>
          <a:ln>
            <a:solidFill>
              <a:srgbClr val="0000FF"/>
            </a:solidFill>
          </a:ln>
        </p:spPr>
        <p:txBody>
          <a:bodyPr wrap="square">
            <a:spAutoFit/>
          </a:bodyPr>
          <a:lstStyle/>
          <a:p>
            <a:r>
              <a:rPr lang="en-US" altLang="zh-CN" sz="1600" b="1" dirty="0" smtClean="0">
                <a:latin typeface="仿宋" panose="02010609060101010101" pitchFamily="49" charset="-122"/>
                <a:ea typeface="仿宋" panose="02010609060101010101" pitchFamily="49" charset="-122"/>
              </a:rPr>
              <a:t>2015</a:t>
            </a:r>
            <a:r>
              <a:rPr lang="zh-CN" altLang="en-US" sz="1600" b="1" dirty="0" smtClean="0">
                <a:latin typeface="仿宋" panose="02010609060101010101" pitchFamily="49" charset="-122"/>
                <a:ea typeface="仿宋" panose="02010609060101010101" pitchFamily="49" charset="-122"/>
              </a:rPr>
              <a:t>年</a:t>
            </a:r>
            <a:r>
              <a:rPr lang="en-US" altLang="zh-CN" sz="1600" b="1" dirty="0" smtClean="0">
                <a:latin typeface="仿宋" panose="02010609060101010101" pitchFamily="49" charset="-122"/>
                <a:ea typeface="仿宋" panose="02010609060101010101" pitchFamily="49" charset="-122"/>
              </a:rPr>
              <a:t>8</a:t>
            </a:r>
            <a:r>
              <a:rPr lang="zh-CN" altLang="en-US" sz="1600" b="1" dirty="0" smtClean="0">
                <a:latin typeface="仿宋" panose="02010609060101010101" pitchFamily="49" charset="-122"/>
                <a:ea typeface="仿宋" panose="02010609060101010101" pitchFamily="49" charset="-122"/>
              </a:rPr>
              <a:t>月</a:t>
            </a:r>
            <a:r>
              <a:rPr lang="en-US" altLang="zh-CN" sz="1600" b="1" dirty="0" smtClean="0">
                <a:latin typeface="仿宋" panose="02010609060101010101" pitchFamily="49" charset="-122"/>
                <a:ea typeface="仿宋" panose="02010609060101010101" pitchFamily="49" charset="-122"/>
              </a:rPr>
              <a:t>12</a:t>
            </a:r>
            <a:r>
              <a:rPr lang="zh-CN" altLang="en-US" sz="1600" b="1" dirty="0" smtClean="0">
                <a:latin typeface="仿宋" panose="02010609060101010101" pitchFamily="49" charset="-122"/>
                <a:ea typeface="仿宋" panose="02010609060101010101" pitchFamily="49" charset="-122"/>
              </a:rPr>
              <a:t>日，天津港大爆炸系</a:t>
            </a:r>
            <a:r>
              <a:rPr lang="zh-CN" altLang="en-US" sz="1600" b="1" dirty="0" smtClean="0">
                <a:solidFill>
                  <a:srgbClr val="FF0000"/>
                </a:solidFill>
                <a:latin typeface="仿宋" panose="02010609060101010101" pitchFamily="49" charset="-122"/>
                <a:ea typeface="仿宋" panose="02010609060101010101" pitchFamily="49" charset="-122"/>
              </a:rPr>
              <a:t>硝化棉热解</a:t>
            </a:r>
            <a:r>
              <a:rPr lang="zh-CN" altLang="en-US" sz="1600" b="1" dirty="0" smtClean="0">
                <a:latin typeface="仿宋" panose="02010609060101010101" pitchFamily="49" charset="-122"/>
                <a:ea typeface="仿宋" panose="02010609060101010101" pitchFamily="49" charset="-122"/>
              </a:rPr>
              <a:t>引发。</a:t>
            </a:r>
            <a:endParaRPr lang="zh-CN" altLang="en-US" sz="1600" b="1"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00466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animEffect transition="in" filter="wipe(up)">
                                      <p:cBhvr>
                                        <p:cTn id="7" dur="500"/>
                                        <p:tgtEl>
                                          <p:spTgt spid="18">
                                            <p:txEl>
                                              <p:pRg st="2" end="2"/>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xEl>
                                              <p:pRg st="3" end="3"/>
                                            </p:txEl>
                                          </p:spTgt>
                                        </p:tgtEl>
                                        <p:attrNameLst>
                                          <p:attrName>style.visibility</p:attrName>
                                        </p:attrNameLst>
                                      </p:cBhvr>
                                      <p:to>
                                        <p:strVal val="visible"/>
                                      </p:to>
                                    </p:set>
                                    <p:animEffect transition="in" filter="wipe(up)">
                                      <p:cBhvr>
                                        <p:cTn id="11" dur="500"/>
                                        <p:tgtEl>
                                          <p:spTgt spid="18">
                                            <p:txEl>
                                              <p:pRg st="3" end="3"/>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animEffect transition="in" filter="wipe(up)">
                                      <p:cBhvr>
                                        <p:cTn id="15" dur="500"/>
                                        <p:tgtEl>
                                          <p:spTgt spid="18">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500"/>
                                        <p:tgtEl>
                                          <p:spTgt spid="103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8">
                                            <p:txEl>
                                              <p:pRg st="6" end="6"/>
                                            </p:txEl>
                                          </p:spTgt>
                                        </p:tgtEl>
                                        <p:attrNameLst>
                                          <p:attrName>style.visibility</p:attrName>
                                        </p:attrNameLst>
                                      </p:cBhvr>
                                      <p:to>
                                        <p:strVal val="visible"/>
                                      </p:to>
                                    </p:set>
                                    <p:animEffect transition="in" filter="wipe(up)">
                                      <p:cBhvr>
                                        <p:cTn id="28" dur="500"/>
                                        <p:tgtEl>
                                          <p:spTgt spid="18">
                                            <p:txEl>
                                              <p:pRg st="6" end="6"/>
                                            </p:txEl>
                                          </p:spTgt>
                                        </p:tgtEl>
                                      </p:cBhvr>
                                    </p:animEffect>
                                  </p:childTnLst>
                                </p:cTn>
                              </p:par>
                              <p:par>
                                <p:cTn id="29" presetID="22" presetClass="entr" presetSubtype="1" fill="hold" nodeType="withEffect">
                                  <p:stCondLst>
                                    <p:cond delay="0"/>
                                  </p:stCondLst>
                                  <p:childTnLst>
                                    <p:set>
                                      <p:cBhvr>
                                        <p:cTn id="30" dur="1" fill="hold">
                                          <p:stCondLst>
                                            <p:cond delay="0"/>
                                          </p:stCondLst>
                                        </p:cTn>
                                        <p:tgtEl>
                                          <p:spTgt spid="18">
                                            <p:txEl>
                                              <p:pRg st="7" end="7"/>
                                            </p:txEl>
                                          </p:spTgt>
                                        </p:tgtEl>
                                        <p:attrNameLst>
                                          <p:attrName>style.visibility</p:attrName>
                                        </p:attrNameLst>
                                      </p:cBhvr>
                                      <p:to>
                                        <p:strVal val="visible"/>
                                      </p:to>
                                    </p:set>
                                    <p:animEffect transition="in" filter="wipe(up)">
                                      <p:cBhvr>
                                        <p:cTn id="31" dur="500"/>
                                        <p:tgtEl>
                                          <p:spTgt spid="18">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8">
                                            <p:txEl>
                                              <p:pRg st="8" end="8"/>
                                            </p:txEl>
                                          </p:spTgt>
                                        </p:tgtEl>
                                        <p:attrNameLst>
                                          <p:attrName>style.visibility</p:attrName>
                                        </p:attrNameLst>
                                      </p:cBhvr>
                                      <p:to>
                                        <p:strVal val="visible"/>
                                      </p:to>
                                    </p:set>
                                    <p:animEffect transition="in" filter="wipe(up)">
                                      <p:cBhvr>
                                        <p:cTn id="36" dur="500"/>
                                        <p:tgtEl>
                                          <p:spTgt spid="18">
                                            <p:txEl>
                                              <p:pRg st="8" end="8"/>
                                            </p:txEl>
                                          </p:spTgt>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fade">
                                      <p:cBhvr>
                                        <p:cTn id="40" dur="500"/>
                                        <p:tgtEl>
                                          <p:spTgt spid="1026"/>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18">
                                            <p:txEl>
                                              <p:pRg st="9" end="9"/>
                                            </p:txEl>
                                          </p:spTgt>
                                        </p:tgtEl>
                                        <p:attrNameLst>
                                          <p:attrName>style.visibility</p:attrName>
                                        </p:attrNameLst>
                                      </p:cBhvr>
                                      <p:to>
                                        <p:strVal val="visible"/>
                                      </p:to>
                                    </p:set>
                                    <p:animEffect transition="in" filter="wipe(up)">
                                      <p:cBhvr>
                                        <p:cTn id="48" dur="500"/>
                                        <p:tgtEl>
                                          <p:spTgt spid="1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369151" cy="5256584"/>
          </a:xfrm>
        </p:spPr>
        <p:txBody>
          <a:bodyPr>
            <a:normAutofit/>
          </a:bodyPr>
          <a:lstStyle/>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可燃性气体</a:t>
            </a:r>
            <a:r>
              <a:rPr lang="zh-CN" altLang="en-US" sz="1600" b="1" dirty="0" smtClean="0">
                <a:solidFill>
                  <a:srgbClr val="002060"/>
                </a:solidFill>
                <a:latin typeface="仿宋" panose="02010609060101010101" pitchFamily="49" charset="-122"/>
                <a:ea typeface="仿宋" panose="02010609060101010101" pitchFamily="49" charset="-122"/>
              </a:rPr>
              <a:t>（爆炸</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002060"/>
                </a:solidFill>
                <a:latin typeface="仿宋" panose="02010609060101010101" pitchFamily="49" charset="-122"/>
                <a:ea typeface="仿宋" panose="02010609060101010101" pitchFamily="49" charset="-122"/>
              </a:rPr>
              <a:t>火灾）</a:t>
            </a:r>
            <a:endParaRPr lang="en-US" altLang="zh-CN" sz="1600" b="1" dirty="0" smtClean="0">
              <a:solidFill>
                <a:srgbClr val="FF0000"/>
              </a:solidFill>
              <a:latin typeface="仿宋" panose="02010609060101010101" pitchFamily="49" charset="-122"/>
              <a:ea typeface="仿宋" panose="02010609060101010101" pitchFamily="49" charset="-122"/>
            </a:endParaRPr>
          </a:p>
          <a:p>
            <a:pPr indent="0">
              <a:lnSpc>
                <a:spcPct val="13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1</a:t>
            </a:r>
            <a:r>
              <a:rPr lang="zh-CN" altLang="en-US" sz="1600" b="1" dirty="0">
                <a:solidFill>
                  <a:srgbClr val="002060"/>
                </a:solidFill>
                <a:latin typeface="仿宋" panose="02010609060101010101" pitchFamily="49" charset="-122"/>
                <a:ea typeface="仿宋" panose="02010609060101010101" pitchFamily="49" charset="-122"/>
              </a:rPr>
              <a:t>）由</a:t>
            </a:r>
            <a:r>
              <a:rPr lang="en-US" altLang="zh-CN" sz="1600" b="1" dirty="0">
                <a:solidFill>
                  <a:srgbClr val="002060"/>
                </a:solidFill>
                <a:latin typeface="仿宋" panose="02010609060101010101" pitchFamily="49" charset="-122"/>
                <a:ea typeface="仿宋" panose="02010609060101010101" pitchFamily="49" charset="-122"/>
              </a:rPr>
              <a:t>C</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H</a:t>
            </a:r>
            <a:r>
              <a:rPr lang="zh-CN" altLang="en-US" sz="1600" b="1" dirty="0">
                <a:solidFill>
                  <a:srgbClr val="002060"/>
                </a:solidFill>
                <a:latin typeface="仿宋" panose="02010609060101010101" pitchFamily="49" charset="-122"/>
                <a:ea typeface="仿宋" panose="02010609060101010101" pitchFamily="49" charset="-122"/>
              </a:rPr>
              <a:t>组成的可燃性气体，如</a:t>
            </a:r>
            <a:r>
              <a:rPr lang="zh-CN" altLang="en-US" sz="1600" b="1" dirty="0">
                <a:solidFill>
                  <a:srgbClr val="FF0000"/>
                </a:solidFill>
                <a:latin typeface="仿宋" panose="02010609060101010101" pitchFamily="49" charset="-122"/>
                <a:ea typeface="仿宋" panose="02010609060101010101" pitchFamily="49" charset="-122"/>
              </a:rPr>
              <a:t>氢气</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甲烷</a:t>
            </a:r>
            <a:r>
              <a:rPr lang="zh-CN" altLang="en-US" sz="1600" b="1" dirty="0">
                <a:solidFill>
                  <a:srgbClr val="002060"/>
                </a:solidFill>
                <a:latin typeface="仿宋" panose="02010609060101010101" pitchFamily="49" charset="-122"/>
                <a:ea typeface="仿宋" panose="02010609060101010101" pitchFamily="49" charset="-122"/>
              </a:rPr>
              <a:t>、乙烷、</a:t>
            </a:r>
            <a:r>
              <a:rPr lang="zh-CN" altLang="en-US" sz="1600" b="1" dirty="0">
                <a:solidFill>
                  <a:srgbClr val="FF0000"/>
                </a:solidFill>
                <a:latin typeface="仿宋" panose="02010609060101010101" pitchFamily="49" charset="-122"/>
                <a:ea typeface="仿宋" panose="02010609060101010101" pitchFamily="49" charset="-122"/>
              </a:rPr>
              <a:t>丙烷</a:t>
            </a:r>
            <a:r>
              <a:rPr lang="zh-CN" altLang="en-US" sz="1600" b="1" dirty="0">
                <a:solidFill>
                  <a:srgbClr val="002060"/>
                </a:solidFill>
                <a:latin typeface="仿宋" panose="02010609060101010101" pitchFamily="49" charset="-122"/>
                <a:ea typeface="仿宋" panose="02010609060101010101" pitchFamily="49" charset="-122"/>
              </a:rPr>
              <a:t>、丁烷、</a:t>
            </a:r>
            <a:r>
              <a:rPr lang="zh-CN" altLang="en-US" sz="1600" b="1" dirty="0">
                <a:solidFill>
                  <a:srgbClr val="FF0000"/>
                </a:solidFill>
                <a:latin typeface="仿宋" panose="02010609060101010101" pitchFamily="49" charset="-122"/>
                <a:ea typeface="仿宋" panose="02010609060101010101" pitchFamily="49" charset="-122"/>
              </a:rPr>
              <a:t>乙烯</a:t>
            </a:r>
            <a:r>
              <a:rPr lang="zh-CN" altLang="en-US" sz="1600" b="1" dirty="0">
                <a:solidFill>
                  <a:srgbClr val="002060"/>
                </a:solidFill>
                <a:latin typeface="仿宋" panose="02010609060101010101" pitchFamily="49" charset="-122"/>
                <a:ea typeface="仿宋" panose="02010609060101010101" pitchFamily="49" charset="-122"/>
              </a:rPr>
              <a:t>、丙烯、丁烯、</a:t>
            </a:r>
            <a:r>
              <a:rPr lang="zh-CN" altLang="en-US" sz="1600" b="1" dirty="0">
                <a:solidFill>
                  <a:srgbClr val="FF0000"/>
                </a:solidFill>
                <a:latin typeface="仿宋" panose="02010609060101010101" pitchFamily="49" charset="-122"/>
                <a:ea typeface="仿宋" panose="02010609060101010101" pitchFamily="49" charset="-122"/>
              </a:rPr>
              <a:t>乙炔</a:t>
            </a:r>
            <a:r>
              <a:rPr lang="zh-CN" altLang="en-US" sz="1600" b="1" dirty="0">
                <a:solidFill>
                  <a:srgbClr val="002060"/>
                </a:solidFill>
                <a:latin typeface="仿宋" panose="02010609060101010101" pitchFamily="49" charset="-122"/>
                <a:ea typeface="仿宋" panose="02010609060101010101" pitchFamily="49" charset="-122"/>
              </a:rPr>
              <a:t>、环丙烷、丁二烯等；</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2</a:t>
            </a:r>
            <a:r>
              <a:rPr lang="zh-CN" altLang="en-US" sz="1600" b="1" dirty="0">
                <a:solidFill>
                  <a:srgbClr val="002060"/>
                </a:solidFill>
                <a:latin typeface="仿宋" panose="02010609060101010101" pitchFamily="49" charset="-122"/>
                <a:ea typeface="仿宋" panose="02010609060101010101" pitchFamily="49" charset="-122"/>
              </a:rPr>
              <a:t>）由</a:t>
            </a:r>
            <a:r>
              <a:rPr lang="en-US" altLang="zh-CN" sz="1600" b="1" dirty="0">
                <a:solidFill>
                  <a:srgbClr val="002060"/>
                </a:solidFill>
                <a:latin typeface="仿宋" panose="02010609060101010101" pitchFamily="49" charset="-122"/>
                <a:ea typeface="仿宋" panose="02010609060101010101" pitchFamily="49" charset="-122"/>
              </a:rPr>
              <a:t>C</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H</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O</a:t>
            </a:r>
            <a:r>
              <a:rPr lang="zh-CN" altLang="en-US" sz="1600" b="1" dirty="0">
                <a:solidFill>
                  <a:srgbClr val="002060"/>
                </a:solidFill>
                <a:latin typeface="仿宋" panose="02010609060101010101" pitchFamily="49" charset="-122"/>
                <a:ea typeface="仿宋" panose="02010609060101010101" pitchFamily="49" charset="-122"/>
              </a:rPr>
              <a:t>组成的可燃性气体，</a:t>
            </a:r>
            <a:r>
              <a:rPr lang="zh-CN" altLang="en-US" sz="1600" b="1" dirty="0" smtClean="0">
                <a:solidFill>
                  <a:srgbClr val="002060"/>
                </a:solidFill>
                <a:latin typeface="仿宋" panose="02010609060101010101" pitchFamily="49" charset="-122"/>
                <a:ea typeface="仿宋" panose="02010609060101010101" pitchFamily="49" charset="-122"/>
              </a:rPr>
              <a:t>如</a:t>
            </a:r>
            <a:r>
              <a:rPr lang="zh-CN" altLang="en-US" sz="1600" b="1" dirty="0" smtClean="0">
                <a:solidFill>
                  <a:srgbClr val="FF0000"/>
                </a:solidFill>
                <a:latin typeface="仿宋" panose="02010609060101010101" pitchFamily="49" charset="-122"/>
                <a:ea typeface="仿宋" panose="02010609060101010101" pitchFamily="49" charset="-122"/>
              </a:rPr>
              <a:t>一氧化碳</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002060"/>
                </a:solidFill>
                <a:latin typeface="仿宋" panose="02010609060101010101" pitchFamily="49" charset="-122"/>
                <a:ea typeface="仿宋" panose="02010609060101010101" pitchFamily="49" charset="-122"/>
              </a:rPr>
              <a:t>甲醚、环氧乙烷、氧化丙烯、乙醛、丙烯醛等。</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3</a:t>
            </a:r>
            <a:r>
              <a:rPr lang="zh-CN" altLang="en-US" sz="1600" b="1" dirty="0">
                <a:solidFill>
                  <a:srgbClr val="002060"/>
                </a:solidFill>
                <a:latin typeface="仿宋" panose="02010609060101010101" pitchFamily="49" charset="-122"/>
                <a:ea typeface="仿宋" panose="02010609060101010101" pitchFamily="49" charset="-122"/>
              </a:rPr>
              <a:t>）由</a:t>
            </a:r>
            <a:r>
              <a:rPr lang="en-US" altLang="zh-CN" sz="1600" b="1" dirty="0">
                <a:solidFill>
                  <a:srgbClr val="002060"/>
                </a:solidFill>
                <a:latin typeface="仿宋" panose="02010609060101010101" pitchFamily="49" charset="-122"/>
                <a:ea typeface="仿宋" panose="02010609060101010101" pitchFamily="49" charset="-122"/>
              </a:rPr>
              <a:t>C</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H</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N</a:t>
            </a:r>
            <a:r>
              <a:rPr lang="zh-CN" altLang="en-US" sz="1600" b="1" dirty="0">
                <a:solidFill>
                  <a:srgbClr val="002060"/>
                </a:solidFill>
                <a:latin typeface="仿宋" panose="02010609060101010101" pitchFamily="49" charset="-122"/>
                <a:ea typeface="仿宋" panose="02010609060101010101" pitchFamily="49" charset="-122"/>
              </a:rPr>
              <a:t>组成的可燃性气体，如</a:t>
            </a:r>
            <a:r>
              <a:rPr lang="zh-CN" altLang="en-US" sz="1600" b="1" dirty="0">
                <a:solidFill>
                  <a:srgbClr val="FF0000"/>
                </a:solidFill>
                <a:latin typeface="仿宋" panose="02010609060101010101" pitchFamily="49" charset="-122"/>
                <a:ea typeface="仿宋" panose="02010609060101010101" pitchFamily="49" charset="-122"/>
              </a:rPr>
              <a:t>甲胺</a:t>
            </a:r>
            <a:r>
              <a:rPr lang="zh-CN" altLang="en-US" sz="1600" b="1" dirty="0">
                <a:solidFill>
                  <a:srgbClr val="002060"/>
                </a:solidFill>
                <a:latin typeface="仿宋" panose="02010609060101010101" pitchFamily="49" charset="-122"/>
                <a:ea typeface="仿宋" panose="02010609060101010101" pitchFamily="49" charset="-122"/>
              </a:rPr>
              <a:t>、二甲胺、三甲胺、乙胺、氰化氢、丙烯晴等。</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4</a:t>
            </a:r>
            <a:r>
              <a:rPr lang="zh-CN" altLang="en-US" sz="1600" b="1" dirty="0">
                <a:solidFill>
                  <a:srgbClr val="002060"/>
                </a:solidFill>
                <a:latin typeface="仿宋" panose="02010609060101010101" pitchFamily="49" charset="-122"/>
                <a:ea typeface="仿宋" panose="02010609060101010101" pitchFamily="49" charset="-122"/>
              </a:rPr>
              <a:t>）由</a:t>
            </a:r>
            <a:r>
              <a:rPr lang="en-US" altLang="zh-CN" sz="1600" b="1" dirty="0">
                <a:solidFill>
                  <a:srgbClr val="002060"/>
                </a:solidFill>
                <a:latin typeface="仿宋" panose="02010609060101010101" pitchFamily="49" charset="-122"/>
                <a:ea typeface="仿宋" panose="02010609060101010101" pitchFamily="49" charset="-122"/>
              </a:rPr>
              <a:t>C</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H</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X</a:t>
            </a:r>
            <a:r>
              <a:rPr lang="zh-CN" altLang="en-US" sz="1600" b="1" dirty="0">
                <a:solidFill>
                  <a:srgbClr val="002060"/>
                </a:solidFill>
                <a:latin typeface="仿宋" panose="02010609060101010101" pitchFamily="49" charset="-122"/>
                <a:ea typeface="仿宋" panose="02010609060101010101" pitchFamily="49" charset="-122"/>
              </a:rPr>
              <a:t>（卤素）组成的可燃性气体，如氯甲烷、</a:t>
            </a:r>
            <a:r>
              <a:rPr lang="zh-CN" altLang="en-US" sz="1600" b="1" dirty="0">
                <a:solidFill>
                  <a:srgbClr val="FF0000"/>
                </a:solidFill>
                <a:latin typeface="仿宋" panose="02010609060101010101" pitchFamily="49" charset="-122"/>
                <a:ea typeface="仿宋" panose="02010609060101010101" pitchFamily="49" charset="-122"/>
              </a:rPr>
              <a:t>氯乙烷</a:t>
            </a:r>
            <a:r>
              <a:rPr lang="zh-CN" altLang="en-US" sz="1600" b="1" dirty="0">
                <a:solidFill>
                  <a:srgbClr val="002060"/>
                </a:solidFill>
                <a:latin typeface="仿宋" panose="02010609060101010101" pitchFamily="49" charset="-122"/>
                <a:ea typeface="仿宋" panose="02010609060101010101" pitchFamily="49" charset="-122"/>
              </a:rPr>
              <a:t>、氯乙烯、溴甲烷等。</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5</a:t>
            </a:r>
            <a:r>
              <a:rPr lang="zh-CN" altLang="en-US" sz="1600" b="1" dirty="0">
                <a:solidFill>
                  <a:srgbClr val="002060"/>
                </a:solidFill>
                <a:latin typeface="仿宋" panose="02010609060101010101" pitchFamily="49" charset="-122"/>
                <a:ea typeface="仿宋" panose="02010609060101010101" pitchFamily="49" charset="-122"/>
              </a:rPr>
              <a:t>）由</a:t>
            </a:r>
            <a:r>
              <a:rPr lang="en-US" altLang="zh-CN" sz="1600" b="1" dirty="0">
                <a:solidFill>
                  <a:srgbClr val="002060"/>
                </a:solidFill>
                <a:latin typeface="仿宋" panose="02010609060101010101" pitchFamily="49" charset="-122"/>
                <a:ea typeface="仿宋" panose="02010609060101010101" pitchFamily="49" charset="-122"/>
              </a:rPr>
              <a:t>C</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H</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S</a:t>
            </a:r>
            <a:r>
              <a:rPr lang="zh-CN" altLang="en-US" sz="1600" b="1" dirty="0">
                <a:solidFill>
                  <a:srgbClr val="002060"/>
                </a:solidFill>
                <a:latin typeface="仿宋" panose="02010609060101010101" pitchFamily="49" charset="-122"/>
                <a:ea typeface="仿宋" panose="02010609060101010101" pitchFamily="49" charset="-122"/>
              </a:rPr>
              <a:t>组成的可燃性气体，如</a:t>
            </a:r>
            <a:r>
              <a:rPr lang="zh-CN" altLang="en-US" sz="1600" b="1" dirty="0">
                <a:solidFill>
                  <a:srgbClr val="FF0000"/>
                </a:solidFill>
                <a:latin typeface="仿宋" panose="02010609060101010101" pitchFamily="49" charset="-122"/>
                <a:ea typeface="仿宋" panose="02010609060101010101" pitchFamily="49" charset="-122"/>
              </a:rPr>
              <a:t>硫化氢</a:t>
            </a:r>
            <a:r>
              <a:rPr lang="zh-CN" altLang="en-US" sz="1600" b="1" dirty="0">
                <a:solidFill>
                  <a:srgbClr val="002060"/>
                </a:solidFill>
                <a:latin typeface="仿宋" panose="02010609060101010101" pitchFamily="49" charset="-122"/>
                <a:ea typeface="仿宋" panose="02010609060101010101" pitchFamily="49" charset="-122"/>
              </a:rPr>
              <a:t>、二硫化碳等。</a:t>
            </a:r>
          </a:p>
          <a:p>
            <a:pPr indent="0">
              <a:lnSpc>
                <a:spcPct val="170000"/>
              </a:lnSpc>
              <a:spcBef>
                <a:spcPts val="0"/>
              </a:spcBef>
              <a:buNone/>
            </a:pP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7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使用时注意</a:t>
            </a:r>
            <a:endParaRPr lang="en-US" altLang="zh-CN" sz="1600" b="1" dirty="0">
              <a:solidFill>
                <a:srgbClr val="FF0000"/>
              </a:solidFill>
              <a:latin typeface="仿宋" panose="02010609060101010101" pitchFamily="49" charset="-122"/>
              <a:ea typeface="仿宋" panose="02010609060101010101" pitchFamily="49" charset="-122"/>
            </a:endParaRP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002060"/>
                </a:solidFill>
                <a:latin typeface="仿宋" panose="02010609060101010101" pitchFamily="49" charset="-122"/>
                <a:ea typeface="仿宋" panose="02010609060101010101" pitchFamily="49" charset="-122"/>
              </a:rPr>
              <a:t>1</a:t>
            </a:r>
            <a:r>
              <a:rPr lang="zh-CN" altLang="en-US" sz="1600" b="1" dirty="0">
                <a:solidFill>
                  <a:srgbClr val="002060"/>
                </a:solidFill>
                <a:latin typeface="仿宋" panose="02010609060101010101" pitchFamily="49" charset="-122"/>
                <a:ea typeface="仿宋" panose="02010609060101010101" pitchFamily="49" charset="-122"/>
              </a:rPr>
              <a:t>）使用或存放可燃气体，</a:t>
            </a:r>
            <a:r>
              <a:rPr lang="zh-CN" altLang="en-US" sz="1600" b="1" dirty="0">
                <a:solidFill>
                  <a:srgbClr val="FF0000"/>
                </a:solidFill>
                <a:latin typeface="仿宋" panose="02010609060101010101" pitchFamily="49" charset="-122"/>
                <a:ea typeface="仿宋" panose="02010609060101010101" pitchFamily="49" charset="-122"/>
              </a:rPr>
              <a:t>开窗或开风扇以保持良好通风</a:t>
            </a:r>
            <a:r>
              <a:rPr lang="zh-CN" altLang="en-US" sz="1600" b="1" dirty="0">
                <a:solidFill>
                  <a:srgbClr val="002060"/>
                </a:solidFill>
                <a:latin typeface="仿宋" panose="02010609060101010101" pitchFamily="49" charset="-122"/>
                <a:ea typeface="仿宋" panose="02010609060101010101" pitchFamily="49" charset="-122"/>
              </a:rPr>
              <a:t>。盛装</a:t>
            </a:r>
            <a:r>
              <a:rPr lang="zh-CN" altLang="en-US" sz="1600" b="1" dirty="0">
                <a:solidFill>
                  <a:srgbClr val="FF0000"/>
                </a:solidFill>
                <a:latin typeface="仿宋" panose="02010609060101010101" pitchFamily="49" charset="-122"/>
                <a:ea typeface="仿宋" panose="02010609060101010101" pitchFamily="49" charset="-122"/>
              </a:rPr>
              <a:t>容器避免阳光直射</a:t>
            </a:r>
            <a:r>
              <a:rPr lang="zh-CN" altLang="en-US" sz="1600" b="1" dirty="0">
                <a:solidFill>
                  <a:srgbClr val="002060"/>
                </a:solidFill>
                <a:latin typeface="仿宋" panose="02010609060101010101" pitchFamily="49" charset="-122"/>
                <a:ea typeface="仿宋" panose="02010609060101010101" pitchFamily="49" charset="-122"/>
              </a:rPr>
              <a:t>；</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2</a:t>
            </a:r>
            <a:r>
              <a:rPr lang="zh-CN" altLang="en-US" sz="1600" b="1" dirty="0">
                <a:solidFill>
                  <a:srgbClr val="002060"/>
                </a:solidFill>
                <a:latin typeface="仿宋" panose="02010609060101010101" pitchFamily="49" charset="-122"/>
                <a:ea typeface="仿宋" panose="02010609060101010101" pitchFamily="49" charset="-122"/>
              </a:rPr>
              <a:t>）乙炔或环氧乙烷会分解爆炸，使用、运输或存放时须避免撞击、跌落而爆炸；</a:t>
            </a:r>
          </a:p>
          <a:p>
            <a:pPr indent="0">
              <a:lnSpc>
                <a:spcPct val="17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3</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处置要点</a:t>
            </a:r>
            <a:r>
              <a:rPr lang="zh-CN" altLang="en-US" sz="1600" b="1" dirty="0" smtClean="0">
                <a:solidFill>
                  <a:srgbClr val="002060"/>
                </a:solidFill>
                <a:latin typeface="仿宋" panose="02010609060101010101" pitchFamily="49" charset="-122"/>
                <a:ea typeface="仿宋" panose="02010609060101010101" pitchFamily="49" charset="-122"/>
              </a:rPr>
              <a:t>：着火</a:t>
            </a:r>
            <a:r>
              <a:rPr lang="zh-CN" altLang="en-US" sz="1600" b="1" dirty="0" smtClean="0">
                <a:solidFill>
                  <a:srgbClr val="002060"/>
                </a:solidFill>
                <a:latin typeface="仿宋" panose="02010609060101010101" pitchFamily="49" charset="-122"/>
                <a:ea typeface="仿宋" panose="02010609060101010101" pitchFamily="49" charset="-122"/>
              </a:rPr>
              <a:t>时尽可能</a:t>
            </a:r>
            <a:r>
              <a:rPr lang="zh-CN" altLang="en-US" sz="1600" b="1" dirty="0" smtClean="0">
                <a:solidFill>
                  <a:srgbClr val="FF0000"/>
                </a:solidFill>
                <a:latin typeface="仿宋" panose="02010609060101010101" pitchFamily="49" charset="-122"/>
                <a:ea typeface="仿宋" panose="02010609060101010101" pitchFamily="49" charset="-122"/>
              </a:rPr>
              <a:t>先</a:t>
            </a:r>
            <a:r>
              <a:rPr lang="zh-CN" altLang="en-US" sz="1600" b="1" dirty="0">
                <a:solidFill>
                  <a:srgbClr val="FF0000"/>
                </a:solidFill>
                <a:latin typeface="仿宋" panose="02010609060101010101" pitchFamily="49" charset="-122"/>
                <a:ea typeface="仿宋" panose="02010609060101010101" pitchFamily="49" charset="-122"/>
              </a:rPr>
              <a:t>关闭总阀</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002060"/>
                </a:solidFill>
                <a:latin typeface="仿宋" panose="02010609060101010101" pitchFamily="49" charset="-122"/>
                <a:ea typeface="仿宋" panose="02010609060101010101" pitchFamily="49" charset="-122"/>
              </a:rPr>
              <a:t>如紧急</a:t>
            </a:r>
            <a:r>
              <a:rPr lang="zh-CN" altLang="en-US" sz="1600" b="1" dirty="0">
                <a:solidFill>
                  <a:srgbClr val="002060"/>
                </a:solidFill>
                <a:latin typeface="仿宋" panose="02010609060101010101" pitchFamily="49" charset="-122"/>
                <a:ea typeface="仿宋" panose="02010609060101010101" pitchFamily="49" charset="-122"/>
              </a:rPr>
              <a:t>，可</a:t>
            </a:r>
            <a:r>
              <a:rPr lang="zh-CN" altLang="en-US" sz="1600" b="1" dirty="0" smtClean="0">
                <a:solidFill>
                  <a:srgbClr val="002060"/>
                </a:solidFill>
                <a:latin typeface="仿宋" panose="02010609060101010101" pitchFamily="49" charset="-122"/>
                <a:ea typeface="仿宋" panose="02010609060101010101" pitchFamily="49" charset="-122"/>
              </a:rPr>
              <a:t>立即</a:t>
            </a:r>
            <a:r>
              <a:rPr lang="zh-CN" altLang="en-US" sz="1600" b="1" dirty="0" smtClean="0">
                <a:solidFill>
                  <a:srgbClr val="002060"/>
                </a:solidFill>
                <a:latin typeface="仿宋" panose="02010609060101010101" pitchFamily="49" charset="-122"/>
                <a:ea typeface="仿宋" panose="02010609060101010101" pitchFamily="49" charset="-122"/>
              </a:rPr>
              <a:t>离开，</a:t>
            </a:r>
            <a:r>
              <a:rPr lang="zh-CN" altLang="en-US" sz="1600" b="1" dirty="0">
                <a:solidFill>
                  <a:srgbClr val="002060"/>
                </a:solidFill>
                <a:latin typeface="仿宋" panose="02010609060101010101" pitchFamily="49" charset="-122"/>
                <a:ea typeface="仿宋" panose="02010609060101010101" pitchFamily="49" charset="-122"/>
              </a:rPr>
              <a:t>并通知邻近人员</a:t>
            </a:r>
            <a:r>
              <a:rPr lang="zh-CN" altLang="en-US" sz="1600" b="1" dirty="0" smtClean="0">
                <a:solidFill>
                  <a:srgbClr val="002060"/>
                </a:solidFill>
                <a:latin typeface="仿宋" panose="02010609060101010101" pitchFamily="49" charset="-122"/>
                <a:ea typeface="仿宋" panose="02010609060101010101" pitchFamily="49" charset="-122"/>
              </a:rPr>
              <a:t>撤离。</a:t>
            </a:r>
            <a:endParaRPr lang="zh-CN" altLang="en-US" sz="16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三、危化品</a:t>
            </a:r>
            <a:r>
              <a:rPr lang="zh-CN" altLang="en-US" sz="2200" b="1" dirty="0">
                <a:solidFill>
                  <a:srgbClr val="002060"/>
                </a:solidFill>
                <a:latin typeface="黑体" panose="02010609060101010101" pitchFamily="49" charset="-122"/>
                <a:ea typeface="黑体" panose="02010609060101010101" pitchFamily="49" charset="-122"/>
              </a:rPr>
              <a:t>的危险特性与</a:t>
            </a:r>
            <a:r>
              <a:rPr lang="zh-CN" altLang="en-US" sz="2200" b="1" dirty="0" smtClean="0">
                <a:solidFill>
                  <a:srgbClr val="002060"/>
                </a:solidFill>
                <a:latin typeface="黑体" panose="02010609060101010101" pitchFamily="49" charset="-122"/>
                <a:ea typeface="黑体" panose="02010609060101010101" pitchFamily="49" charset="-122"/>
              </a:rPr>
              <a:t>分类┃</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危险危害辨识（</a:t>
            </a:r>
            <a:r>
              <a:rPr lang="zh-CN" altLang="en-US" sz="2000" b="1" dirty="0">
                <a:solidFill>
                  <a:srgbClr val="FF0000"/>
                </a:solidFill>
                <a:latin typeface="楷体" panose="02010609060101010101" pitchFamily="49" charset="-122"/>
                <a:ea typeface="楷体" panose="02010609060101010101" pitchFamily="49" charset="-122"/>
              </a:rPr>
              <a:t>爆炸性）</a:t>
            </a:r>
            <a:endParaRPr lang="zh-CN" altLang="en-US" sz="2000" b="1" dirty="0">
              <a:solidFill>
                <a:srgbClr val="002060"/>
              </a:solidFill>
              <a:latin typeface="黑体" panose="02010609060101010101" pitchFamily="49" charset="-122"/>
              <a:ea typeface="黑体" panose="02010609060101010101" pitchFamily="49" charset="-122"/>
            </a:endParaRPr>
          </a:p>
        </p:txBody>
      </p:sp>
      <p:sp>
        <p:nvSpPr>
          <p:cNvPr id="6" name="矩形 5"/>
          <p:cNvSpPr/>
          <p:nvPr/>
        </p:nvSpPr>
        <p:spPr>
          <a:xfrm>
            <a:off x="9328589" y="2996952"/>
            <a:ext cx="2304256" cy="1077218"/>
          </a:xfrm>
          <a:prstGeom prst="rect">
            <a:avLst/>
          </a:prstGeom>
          <a:solidFill>
            <a:srgbClr val="FFFF00"/>
          </a:solidFill>
          <a:ln>
            <a:solidFill>
              <a:srgbClr val="0000FF"/>
            </a:solidFill>
          </a:ln>
        </p:spPr>
        <p:txBody>
          <a:bodyPr wrap="square">
            <a:spAutoFit/>
          </a:bodyPr>
          <a:lstStyle/>
          <a:p>
            <a:r>
              <a:rPr lang="en-US" altLang="zh-CN" sz="1600" b="1" dirty="0" smtClean="0">
                <a:latin typeface="仿宋" panose="02010609060101010101" pitchFamily="49" charset="-122"/>
                <a:ea typeface="仿宋" panose="02010609060101010101" pitchFamily="49" charset="-122"/>
              </a:rPr>
              <a:t>2015</a:t>
            </a:r>
            <a:r>
              <a:rPr lang="zh-CN" altLang="en-US" sz="1600" b="1" dirty="0" smtClean="0">
                <a:latin typeface="仿宋" panose="02010609060101010101" pitchFamily="49" charset="-122"/>
                <a:ea typeface="仿宋" panose="02010609060101010101" pitchFamily="49" charset="-122"/>
              </a:rPr>
              <a:t>年</a:t>
            </a:r>
            <a:r>
              <a:rPr lang="en-US" altLang="zh-CN" sz="1600" b="1" dirty="0" smtClean="0">
                <a:latin typeface="仿宋" panose="02010609060101010101" pitchFamily="49" charset="-122"/>
                <a:ea typeface="仿宋" panose="02010609060101010101" pitchFamily="49" charset="-122"/>
              </a:rPr>
              <a:t>4</a:t>
            </a:r>
            <a:r>
              <a:rPr lang="zh-CN" altLang="en-US" sz="1600" b="1" dirty="0" smtClean="0">
                <a:latin typeface="仿宋" panose="02010609060101010101" pitchFamily="49" charset="-122"/>
                <a:ea typeface="仿宋" panose="02010609060101010101" pitchFamily="49" charset="-122"/>
              </a:rPr>
              <a:t>月</a:t>
            </a:r>
            <a:r>
              <a:rPr lang="en-US" altLang="zh-CN" sz="1600" b="1" dirty="0" smtClean="0">
                <a:latin typeface="仿宋" panose="02010609060101010101" pitchFamily="49" charset="-122"/>
                <a:ea typeface="仿宋" panose="02010609060101010101" pitchFamily="49" charset="-122"/>
              </a:rPr>
              <a:t>5</a:t>
            </a:r>
            <a:r>
              <a:rPr lang="zh-CN" altLang="en-US" sz="1600" b="1" dirty="0" smtClean="0">
                <a:latin typeface="仿宋" panose="02010609060101010101" pitchFamily="49" charset="-122"/>
                <a:ea typeface="仿宋" panose="02010609060101010101" pitchFamily="49" charset="-122"/>
              </a:rPr>
              <a:t>日，中国</a:t>
            </a:r>
            <a:r>
              <a:rPr lang="zh-CN" altLang="en-US" sz="1600" b="1" dirty="0">
                <a:latin typeface="仿宋" panose="02010609060101010101" pitchFamily="49" charset="-122"/>
                <a:ea typeface="仿宋" panose="02010609060101010101" pitchFamily="49" charset="-122"/>
              </a:rPr>
              <a:t>矿业大学化工学院实验室</a:t>
            </a:r>
            <a:r>
              <a:rPr lang="zh-CN" altLang="en-US" sz="1600" b="1" dirty="0" smtClean="0">
                <a:latin typeface="仿宋" panose="02010609060101010101" pitchFamily="49" charset="-122"/>
                <a:ea typeface="仿宋" panose="02010609060101010101" pitchFamily="49" charset="-122"/>
              </a:rPr>
              <a:t>发生</a:t>
            </a:r>
            <a:r>
              <a:rPr lang="zh-CN" altLang="en-US" sz="1600" b="1" dirty="0" smtClean="0">
                <a:solidFill>
                  <a:srgbClr val="FF0000"/>
                </a:solidFill>
                <a:latin typeface="仿宋" panose="02010609060101010101" pitchFamily="49" charset="-122"/>
                <a:ea typeface="仿宋" panose="02010609060101010101" pitchFamily="49" charset="-122"/>
              </a:rPr>
              <a:t>甲烷钢瓶</a:t>
            </a:r>
            <a:r>
              <a:rPr lang="zh-CN" altLang="en-US" sz="1600" b="1" dirty="0">
                <a:solidFill>
                  <a:srgbClr val="FF0000"/>
                </a:solidFill>
                <a:latin typeface="仿宋" panose="02010609060101010101" pitchFamily="49" charset="-122"/>
                <a:ea typeface="仿宋" panose="02010609060101010101" pitchFamily="49" charset="-122"/>
              </a:rPr>
              <a:t>爆燃</a:t>
            </a:r>
            <a:r>
              <a:rPr lang="zh-CN" altLang="en-US" sz="1600" b="1" dirty="0">
                <a:latin typeface="仿宋" panose="02010609060101010101" pitchFamily="49" charset="-122"/>
                <a:ea typeface="仿宋" panose="02010609060101010101" pitchFamily="49" charset="-122"/>
              </a:rPr>
              <a:t>事故，</a:t>
            </a:r>
            <a:r>
              <a:rPr lang="zh-CN" altLang="en-US" sz="1600" b="1" dirty="0" smtClean="0">
                <a:latin typeface="仿宋" panose="02010609060101010101" pitchFamily="49" charset="-122"/>
                <a:ea typeface="仿宋" panose="02010609060101010101" pitchFamily="49" charset="-122"/>
              </a:rPr>
              <a:t>造成</a:t>
            </a:r>
            <a:r>
              <a:rPr lang="en-US" altLang="zh-CN" sz="1600" b="1" dirty="0" smtClean="0">
                <a:latin typeface="仿宋" panose="02010609060101010101" pitchFamily="49" charset="-122"/>
                <a:ea typeface="仿宋" panose="02010609060101010101" pitchFamily="49" charset="-122"/>
              </a:rPr>
              <a:t>1</a:t>
            </a:r>
            <a:r>
              <a:rPr lang="zh-CN" altLang="en-US" sz="1600" b="1" dirty="0" smtClean="0">
                <a:latin typeface="仿宋" panose="02010609060101010101" pitchFamily="49" charset="-122"/>
                <a:ea typeface="仿宋" panose="02010609060101010101" pitchFamily="49" charset="-122"/>
              </a:rPr>
              <a:t>人死亡</a:t>
            </a:r>
            <a:r>
              <a:rPr lang="en-US" altLang="zh-CN" sz="1600" b="1" dirty="0" smtClean="0">
                <a:latin typeface="仿宋" panose="02010609060101010101" pitchFamily="49" charset="-122"/>
                <a:ea typeface="仿宋" panose="02010609060101010101" pitchFamily="49" charset="-122"/>
              </a:rPr>
              <a:t>,4</a:t>
            </a:r>
            <a:r>
              <a:rPr lang="zh-CN" altLang="en-US" sz="1600" b="1" dirty="0" smtClean="0">
                <a:latin typeface="仿宋" panose="02010609060101010101" pitchFamily="49" charset="-122"/>
                <a:ea typeface="仿宋" panose="02010609060101010101" pitchFamily="49" charset="-122"/>
              </a:rPr>
              <a:t>人受伤。</a:t>
            </a:r>
            <a:endParaRPr lang="zh-CN" altLang="en-US" sz="1600" b="1" dirty="0">
              <a:latin typeface="仿宋" panose="02010609060101010101" pitchFamily="49" charset="-122"/>
              <a:ea typeface="仿宋" panose="02010609060101010101" pitchFamily="49" charset="-122"/>
            </a:endParaRPr>
          </a:p>
        </p:txBody>
      </p:sp>
      <p:pic>
        <p:nvPicPr>
          <p:cNvPr id="2" name="图片 1"/>
          <p:cNvPicPr>
            <a:picLocks noChangeAspect="1"/>
          </p:cNvPicPr>
          <p:nvPr/>
        </p:nvPicPr>
        <p:blipFill>
          <a:blip r:embed="rId2"/>
          <a:stretch>
            <a:fillRect/>
          </a:stretch>
        </p:blipFill>
        <p:spPr>
          <a:xfrm>
            <a:off x="9341224" y="4278530"/>
            <a:ext cx="2291621" cy="15260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34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8">
                                            <p:txEl>
                                              <p:pRg st="2" end="2"/>
                                            </p:txEl>
                                          </p:spTgt>
                                        </p:tgtEl>
                                        <p:attrNameLst>
                                          <p:attrName>style.visibility</p:attrName>
                                        </p:attrNameLst>
                                      </p:cBhvr>
                                      <p:to>
                                        <p:strVal val="visible"/>
                                      </p:to>
                                    </p:set>
                                    <p:animEffect transition="in" filter="wipe(up)">
                                      <p:cBhvr>
                                        <p:cTn id="16" dur="500"/>
                                        <p:tgtEl>
                                          <p:spTgt spid="1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xEl>
                                              <p:pRg st="3" end="3"/>
                                            </p:txEl>
                                          </p:spTgt>
                                        </p:tgtEl>
                                        <p:attrNameLst>
                                          <p:attrName>style.visibility</p:attrName>
                                        </p:attrNameLst>
                                      </p:cBhvr>
                                      <p:to>
                                        <p:strVal val="visible"/>
                                      </p:to>
                                    </p:set>
                                    <p:animEffect transition="in" filter="wipe(up)">
                                      <p:cBhvr>
                                        <p:cTn id="21" dur="500"/>
                                        <p:tgtEl>
                                          <p:spTgt spid="18">
                                            <p:txEl>
                                              <p:pRg st="3" end="3"/>
                                            </p:txEl>
                                          </p:spTgt>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8">
                                            <p:txEl>
                                              <p:pRg st="4" end="4"/>
                                            </p:txEl>
                                          </p:spTgt>
                                        </p:tgtEl>
                                        <p:attrNameLst>
                                          <p:attrName>style.visibility</p:attrName>
                                        </p:attrNameLst>
                                      </p:cBhvr>
                                      <p:to>
                                        <p:strVal val="visible"/>
                                      </p:to>
                                    </p:set>
                                    <p:animEffect transition="in" filter="wipe(up)">
                                      <p:cBhvr>
                                        <p:cTn id="25" dur="500"/>
                                        <p:tgtEl>
                                          <p:spTgt spid="18">
                                            <p:txEl>
                                              <p:pRg st="4" end="4"/>
                                            </p:txEl>
                                          </p:spTgt>
                                        </p:tgtEl>
                                      </p:cBhvr>
                                    </p:animEffect>
                                  </p:childTnLst>
                                </p:cTn>
                              </p:par>
                            </p:childTnLst>
                          </p:cTn>
                        </p:par>
                        <p:par>
                          <p:cTn id="26" fill="hold">
                            <p:stCondLst>
                              <p:cond delay="1000"/>
                            </p:stCondLst>
                            <p:childTnLst>
                              <p:par>
                                <p:cTn id="27" presetID="22" presetClass="entr" presetSubtype="1" fill="hold" nodeType="afterEffect">
                                  <p:stCondLst>
                                    <p:cond delay="0"/>
                                  </p:stCondLst>
                                  <p:childTnLst>
                                    <p:set>
                                      <p:cBhvr>
                                        <p:cTn id="28" dur="1" fill="hold">
                                          <p:stCondLst>
                                            <p:cond delay="0"/>
                                          </p:stCondLst>
                                        </p:cTn>
                                        <p:tgtEl>
                                          <p:spTgt spid="18">
                                            <p:txEl>
                                              <p:pRg st="5" end="5"/>
                                            </p:txEl>
                                          </p:spTgt>
                                        </p:tgtEl>
                                        <p:attrNameLst>
                                          <p:attrName>style.visibility</p:attrName>
                                        </p:attrNameLst>
                                      </p:cBhvr>
                                      <p:to>
                                        <p:strVal val="visible"/>
                                      </p:to>
                                    </p:set>
                                    <p:animEffect transition="in" filter="wipe(up)">
                                      <p:cBhvr>
                                        <p:cTn id="29" dur="500"/>
                                        <p:tgtEl>
                                          <p:spTgt spid="18">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8">
                                            <p:txEl>
                                              <p:pRg st="7" end="7"/>
                                            </p:txEl>
                                          </p:spTgt>
                                        </p:tgtEl>
                                        <p:attrNameLst>
                                          <p:attrName>style.visibility</p:attrName>
                                        </p:attrNameLst>
                                      </p:cBhvr>
                                      <p:to>
                                        <p:strVal val="visible"/>
                                      </p:to>
                                    </p:set>
                                    <p:animEffect transition="in" filter="wipe(up)">
                                      <p:cBhvr>
                                        <p:cTn id="34" dur="500"/>
                                        <p:tgtEl>
                                          <p:spTgt spid="18">
                                            <p:txEl>
                                              <p:pRg st="7" end="7"/>
                                            </p:txEl>
                                          </p:spTgt>
                                        </p:tgtEl>
                                      </p:cBhvr>
                                    </p:animEffect>
                                  </p:childTnLst>
                                </p:cTn>
                              </p:par>
                              <p:par>
                                <p:cTn id="35" presetID="22" presetClass="entr" presetSubtype="1" fill="hold" nodeType="withEffect">
                                  <p:stCondLst>
                                    <p:cond delay="0"/>
                                  </p:stCondLst>
                                  <p:childTnLst>
                                    <p:set>
                                      <p:cBhvr>
                                        <p:cTn id="36" dur="1" fill="hold">
                                          <p:stCondLst>
                                            <p:cond delay="0"/>
                                          </p:stCondLst>
                                        </p:cTn>
                                        <p:tgtEl>
                                          <p:spTgt spid="18">
                                            <p:txEl>
                                              <p:pRg st="8" end="8"/>
                                            </p:txEl>
                                          </p:spTgt>
                                        </p:tgtEl>
                                        <p:attrNameLst>
                                          <p:attrName>style.visibility</p:attrName>
                                        </p:attrNameLst>
                                      </p:cBhvr>
                                      <p:to>
                                        <p:strVal val="visible"/>
                                      </p:to>
                                    </p:set>
                                    <p:animEffect transition="in" filter="wipe(up)">
                                      <p:cBhvr>
                                        <p:cTn id="37" dur="500"/>
                                        <p:tgtEl>
                                          <p:spTgt spid="18">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8">
                                            <p:txEl>
                                              <p:pRg st="9" end="9"/>
                                            </p:txEl>
                                          </p:spTgt>
                                        </p:tgtEl>
                                        <p:attrNameLst>
                                          <p:attrName>style.visibility</p:attrName>
                                        </p:attrNameLst>
                                      </p:cBhvr>
                                      <p:to>
                                        <p:strVal val="visible"/>
                                      </p:to>
                                    </p:set>
                                    <p:animEffect transition="in" filter="wipe(up)">
                                      <p:cBhvr>
                                        <p:cTn id="42" dur="500"/>
                                        <p:tgtEl>
                                          <p:spTgt spid="18">
                                            <p:txEl>
                                              <p:pRg st="9" end="9"/>
                                            </p:txEl>
                                          </p:spTgt>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18">
                                            <p:txEl>
                                              <p:pRg st="10" end="10"/>
                                            </p:txEl>
                                          </p:spTgt>
                                        </p:tgtEl>
                                        <p:attrNameLst>
                                          <p:attrName>style.visibility</p:attrName>
                                        </p:attrNameLst>
                                      </p:cBhvr>
                                      <p:to>
                                        <p:strVal val="visible"/>
                                      </p:to>
                                    </p:set>
                                    <p:animEffect transition="in" filter="wipe(up)">
                                      <p:cBhvr>
                                        <p:cTn id="46" dur="500"/>
                                        <p:tgtEl>
                                          <p:spTgt spid="1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369151" cy="3600400"/>
          </a:xfrm>
        </p:spPr>
        <p:txBody>
          <a:bodyPr>
            <a:normAutofit/>
          </a:bodyPr>
          <a:lstStyle/>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分解</a:t>
            </a:r>
            <a:r>
              <a:rPr lang="zh-CN" altLang="en-US" sz="1600" b="1" dirty="0">
                <a:solidFill>
                  <a:srgbClr val="FF0000"/>
                </a:solidFill>
                <a:latin typeface="仿宋" panose="02010609060101010101" pitchFamily="49" charset="-122"/>
                <a:ea typeface="仿宋" panose="02010609060101010101" pitchFamily="49" charset="-122"/>
              </a:rPr>
              <a:t>爆炸性物质</a:t>
            </a:r>
            <a:r>
              <a:rPr lang="zh-CN" altLang="en-US" sz="1600" b="1" dirty="0" smtClean="0">
                <a:solidFill>
                  <a:srgbClr val="002060"/>
                </a:solidFill>
                <a:latin typeface="仿宋" panose="02010609060101010101" pitchFamily="49" charset="-122"/>
                <a:ea typeface="仿宋" panose="02010609060101010101" pitchFamily="49" charset="-122"/>
              </a:rPr>
              <a:t>（爆炸</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002060"/>
                </a:solidFill>
                <a:latin typeface="仿宋" panose="02010609060101010101" pitchFamily="49" charset="-122"/>
                <a:ea typeface="仿宋" panose="02010609060101010101" pitchFamily="49" charset="-122"/>
              </a:rPr>
              <a:t>火灾）</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0">
              <a:lnSpc>
                <a:spcPct val="13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常</a:t>
            </a:r>
            <a:r>
              <a:rPr lang="zh-CN" altLang="en-US" sz="1600" b="1" dirty="0">
                <a:solidFill>
                  <a:srgbClr val="FF0000"/>
                </a:solidFill>
                <a:latin typeface="仿宋" panose="02010609060101010101" pitchFamily="49" charset="-122"/>
                <a:ea typeface="仿宋" panose="02010609060101010101" pitchFamily="49" charset="-122"/>
              </a:rPr>
              <a:t>因烟火</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撞击</a:t>
            </a:r>
            <a:r>
              <a:rPr lang="zh-CN" altLang="en-US" sz="1600" b="1" dirty="0">
                <a:solidFill>
                  <a:srgbClr val="002060"/>
                </a:solidFill>
                <a:latin typeface="仿宋" panose="02010609060101010101" pitchFamily="49" charset="-122"/>
                <a:ea typeface="仿宋" panose="02010609060101010101" pitchFamily="49" charset="-122"/>
              </a:rPr>
              <a:t>或</a:t>
            </a:r>
            <a:r>
              <a:rPr lang="zh-CN" altLang="en-US" sz="1600" b="1" dirty="0">
                <a:solidFill>
                  <a:srgbClr val="FF0000"/>
                </a:solidFill>
                <a:latin typeface="仿宋" panose="02010609060101010101" pitchFamily="49" charset="-122"/>
                <a:ea typeface="仿宋" panose="02010609060101010101" pitchFamily="49" charset="-122"/>
              </a:rPr>
              <a:t>摩擦</a:t>
            </a:r>
            <a:r>
              <a:rPr lang="zh-CN" altLang="en-US" sz="1600" b="1" dirty="0">
                <a:solidFill>
                  <a:srgbClr val="002060"/>
                </a:solidFill>
                <a:latin typeface="仿宋" panose="02010609060101010101" pitchFamily="49" charset="-122"/>
                <a:ea typeface="仿宋" panose="02010609060101010101" pitchFamily="49" charset="-122"/>
              </a:rPr>
              <a:t>等作用</a:t>
            </a:r>
            <a:r>
              <a:rPr lang="zh-CN" altLang="en-US" sz="1600" b="1" dirty="0" smtClean="0">
                <a:solidFill>
                  <a:srgbClr val="002060"/>
                </a:solidFill>
                <a:latin typeface="仿宋" panose="02010609060101010101" pitchFamily="49" charset="-122"/>
                <a:ea typeface="仿宋" panose="02010609060101010101" pitchFamily="49" charset="-122"/>
              </a:rPr>
              <a:t>而</a:t>
            </a:r>
            <a:r>
              <a:rPr lang="zh-CN" altLang="en-US" sz="1600" b="1" dirty="0" smtClean="0">
                <a:solidFill>
                  <a:srgbClr val="FF0000"/>
                </a:solidFill>
                <a:latin typeface="仿宋" panose="02010609060101010101" pitchFamily="49" charset="-122"/>
                <a:ea typeface="仿宋" panose="02010609060101010101" pitchFamily="49" charset="-122"/>
              </a:rPr>
              <a:t>引起爆炸</a:t>
            </a:r>
            <a:r>
              <a:rPr lang="zh-CN" altLang="en-US" sz="1600" b="1" dirty="0">
                <a:solidFill>
                  <a:srgbClr val="002060"/>
                </a:solidFill>
                <a:latin typeface="仿宋" panose="02010609060101010101" pitchFamily="49" charset="-122"/>
                <a:ea typeface="仿宋" panose="02010609060101010101" pitchFamily="49" charset="-122"/>
              </a:rPr>
              <a:t>。</a:t>
            </a:r>
            <a:endParaRPr lang="en-US" altLang="zh-CN" sz="1600" b="1" dirty="0">
              <a:solidFill>
                <a:srgbClr val="FF000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a:solidFill>
                  <a:srgbClr val="FF0000"/>
                </a:solidFill>
                <a:latin typeface="仿宋" panose="02010609060101010101" pitchFamily="49" charset="-122"/>
                <a:ea typeface="仿宋" panose="02010609060101010101" pitchFamily="49" charset="-122"/>
              </a:rPr>
              <a:t>硝酸酯化合物</a:t>
            </a:r>
            <a:r>
              <a:rPr lang="zh-CN" altLang="en-US" sz="1600" b="1" dirty="0">
                <a:solidFill>
                  <a:srgbClr val="002060"/>
                </a:solidFill>
                <a:latin typeface="仿宋" panose="02010609060101010101" pitchFamily="49" charset="-122"/>
                <a:ea typeface="仿宋" panose="02010609060101010101" pitchFamily="49" charset="-122"/>
              </a:rPr>
              <a:t>、硝基化合物、硝胺化合物、</a:t>
            </a:r>
            <a:r>
              <a:rPr lang="zh-CN" altLang="en-US" sz="1600" b="1" dirty="0">
                <a:solidFill>
                  <a:srgbClr val="FF0000"/>
                </a:solidFill>
                <a:latin typeface="仿宋" panose="02010609060101010101" pitchFamily="49" charset="-122"/>
                <a:ea typeface="仿宋" panose="02010609060101010101" pitchFamily="49" charset="-122"/>
              </a:rPr>
              <a:t>硝酸铵盐</a:t>
            </a:r>
            <a:r>
              <a:rPr lang="zh-CN" altLang="en-US" sz="1600" b="1" dirty="0">
                <a:solidFill>
                  <a:srgbClr val="002060"/>
                </a:solidFill>
                <a:latin typeface="仿宋" panose="02010609060101010101" pitchFamily="49" charset="-122"/>
                <a:ea typeface="仿宋" panose="02010609060101010101" pitchFamily="49" charset="-122"/>
              </a:rPr>
              <a:t>、雷酸盐、</a:t>
            </a:r>
            <a:r>
              <a:rPr lang="zh-CN" altLang="en-US" sz="1600" b="1" dirty="0">
                <a:solidFill>
                  <a:srgbClr val="FF0000"/>
                </a:solidFill>
                <a:latin typeface="仿宋" panose="02010609060101010101" pitchFamily="49" charset="-122"/>
                <a:ea typeface="仿宋" panose="02010609060101010101" pitchFamily="49" charset="-122"/>
              </a:rPr>
              <a:t>叠氮酸及化合物</a:t>
            </a:r>
            <a:r>
              <a:rPr lang="zh-CN" altLang="en-US" sz="1600" b="1" dirty="0">
                <a:solidFill>
                  <a:srgbClr val="002060"/>
                </a:solidFill>
                <a:latin typeface="仿宋" panose="02010609060101010101" pitchFamily="49" charset="-122"/>
                <a:ea typeface="仿宋" panose="02010609060101010101" pitchFamily="49" charset="-122"/>
              </a:rPr>
              <a:t>、高氯酸化合物等。</a:t>
            </a:r>
          </a:p>
          <a:p>
            <a:pPr indent="0">
              <a:lnSpc>
                <a:spcPct val="130000"/>
              </a:lnSpc>
              <a:spcBef>
                <a:spcPts val="0"/>
              </a:spcBef>
              <a:buNone/>
            </a:pP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7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使用时注意</a:t>
            </a:r>
            <a:endParaRPr lang="en-US" altLang="zh-CN" sz="1600" b="1" dirty="0">
              <a:solidFill>
                <a:srgbClr val="FF0000"/>
              </a:solidFill>
              <a:latin typeface="仿宋" panose="02010609060101010101" pitchFamily="49" charset="-122"/>
              <a:ea typeface="仿宋" panose="02010609060101010101" pitchFamily="49" charset="-122"/>
            </a:endParaRP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1</a:t>
            </a:r>
            <a:r>
              <a:rPr lang="zh-CN" altLang="en-US" sz="1600" b="1" dirty="0" smtClean="0">
                <a:solidFill>
                  <a:srgbClr val="002060"/>
                </a:solidFill>
                <a:latin typeface="仿宋" panose="02010609060101010101" pitchFamily="49" charset="-122"/>
                <a:ea typeface="仿宋" panose="02010609060101010101" pitchFamily="49" charset="-122"/>
              </a:rPr>
              <a:t>）各</a:t>
            </a:r>
            <a:r>
              <a:rPr lang="zh-CN" altLang="en-US" sz="1600" b="1" dirty="0">
                <a:solidFill>
                  <a:srgbClr val="002060"/>
                </a:solidFill>
                <a:latin typeface="仿宋" panose="02010609060101010101" pitchFamily="49" charset="-122"/>
                <a:ea typeface="仿宋" panose="02010609060101010101" pitchFamily="49" charset="-122"/>
              </a:rPr>
              <a:t>类反应的副产物，易产生意外爆炸，须留意反应后的残留物及其累积</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002060"/>
                </a:solidFill>
                <a:latin typeface="仿宋" panose="02010609060101010101" pitchFamily="49" charset="-122"/>
                <a:ea typeface="仿宋" panose="02010609060101010101" pitchFamily="49" charset="-122"/>
              </a:rPr>
              <a:t>2</a:t>
            </a:r>
            <a:r>
              <a:rPr lang="zh-CN" altLang="en-US" sz="1600" b="1" dirty="0" smtClean="0">
                <a:solidFill>
                  <a:srgbClr val="002060"/>
                </a:solidFill>
                <a:latin typeface="仿宋" panose="02010609060101010101" pitchFamily="49" charset="-122"/>
                <a:ea typeface="仿宋" panose="02010609060101010101" pitchFamily="49" charset="-122"/>
              </a:rPr>
              <a:t>）使用</a:t>
            </a:r>
            <a:r>
              <a:rPr lang="zh-CN" altLang="en-US" sz="1600" b="1" dirty="0">
                <a:solidFill>
                  <a:srgbClr val="002060"/>
                </a:solidFill>
                <a:latin typeface="仿宋" panose="02010609060101010101" pitchFamily="49" charset="-122"/>
                <a:ea typeface="仿宋" panose="02010609060101010101" pitchFamily="49" charset="-122"/>
              </a:rPr>
              <a:t>时备好护目镜、耐热防护服或防护面罩、防护手套。</a:t>
            </a: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002060"/>
                </a:solidFill>
                <a:latin typeface="仿宋" panose="02010609060101010101" pitchFamily="49" charset="-122"/>
                <a:ea typeface="仿宋" panose="02010609060101010101" pitchFamily="49" charset="-122"/>
              </a:rPr>
              <a:t>3</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不可</a:t>
            </a:r>
            <a:r>
              <a:rPr lang="zh-CN" altLang="en-US" sz="1600" b="1" dirty="0">
                <a:solidFill>
                  <a:srgbClr val="002060"/>
                </a:solidFill>
                <a:latin typeface="仿宋" panose="02010609060101010101" pitchFamily="49" charset="-122"/>
                <a:ea typeface="仿宋" panose="02010609060101010101" pitchFamily="49" charset="-122"/>
              </a:rPr>
              <a:t>与</a:t>
            </a:r>
            <a:r>
              <a:rPr lang="zh-CN" altLang="en-US" sz="1600" b="1" dirty="0" smtClean="0">
                <a:solidFill>
                  <a:srgbClr val="FF0000"/>
                </a:solidFill>
                <a:latin typeface="仿宋" panose="02010609060101010101" pitchFamily="49" charset="-122"/>
                <a:ea typeface="仿宋" panose="02010609060101010101" pitchFamily="49" charset="-122"/>
              </a:rPr>
              <a:t>酸</a:t>
            </a:r>
            <a:r>
              <a:rPr lang="zh-CN" altLang="en-US" sz="1600" b="1" dirty="0">
                <a:solidFill>
                  <a:srgbClr val="FF0000"/>
                </a:solidFill>
                <a:latin typeface="仿宋" panose="02010609060101010101" pitchFamily="49" charset="-122"/>
                <a:ea typeface="仿宋" panose="02010609060101010101" pitchFamily="49" charset="-122"/>
              </a:rPr>
              <a:t>、碱、金属及还原性</a:t>
            </a:r>
            <a:r>
              <a:rPr lang="zh-CN" altLang="en-US" sz="1600" b="1" dirty="0" smtClean="0">
                <a:solidFill>
                  <a:srgbClr val="FF0000"/>
                </a:solidFill>
                <a:latin typeface="仿宋" panose="02010609060101010101" pitchFamily="49" charset="-122"/>
                <a:ea typeface="仿宋" panose="02010609060101010101" pitchFamily="49" charset="-122"/>
              </a:rPr>
              <a:t>物质</a:t>
            </a:r>
            <a:r>
              <a:rPr lang="zh-CN" altLang="en-US" sz="1600" b="1" dirty="0">
                <a:solidFill>
                  <a:srgbClr val="FF0000"/>
                </a:solidFill>
                <a:latin typeface="仿宋" panose="02010609060101010101" pitchFamily="49" charset="-122"/>
                <a:ea typeface="仿宋" panose="02010609060101010101" pitchFamily="49" charset="-122"/>
              </a:rPr>
              <a:t>混</a:t>
            </a:r>
            <a:r>
              <a:rPr lang="zh-CN" altLang="en-US" sz="1600" b="1" dirty="0" smtClean="0">
                <a:solidFill>
                  <a:srgbClr val="FF0000"/>
                </a:solidFill>
                <a:latin typeface="仿宋" panose="02010609060101010101" pitchFamily="49" charset="-122"/>
                <a:ea typeface="仿宋" panose="02010609060101010101" pitchFamily="49" charset="-122"/>
              </a:rPr>
              <a:t>放</a:t>
            </a:r>
            <a:r>
              <a:rPr lang="zh-CN" altLang="en-US" sz="1600" b="1" dirty="0" smtClean="0">
                <a:solidFill>
                  <a:srgbClr val="002060"/>
                </a:solidFill>
                <a:latin typeface="仿宋" panose="02010609060101010101" pitchFamily="49" charset="-122"/>
                <a:ea typeface="仿宋" panose="02010609060101010101" pitchFamily="49" charset="-122"/>
              </a:rPr>
              <a:t>，一旦</a:t>
            </a:r>
            <a:r>
              <a:rPr lang="zh-CN" altLang="en-US" sz="1600" b="1" dirty="0">
                <a:solidFill>
                  <a:srgbClr val="002060"/>
                </a:solidFill>
                <a:latin typeface="仿宋" panose="02010609060101010101" pitchFamily="49" charset="-122"/>
                <a:ea typeface="仿宋" panose="02010609060101010101" pitchFamily="49" charset="-122"/>
              </a:rPr>
              <a:t>接触</a:t>
            </a:r>
            <a:r>
              <a:rPr lang="zh-CN" altLang="en-US" sz="1600" b="1" dirty="0" smtClean="0">
                <a:solidFill>
                  <a:srgbClr val="002060"/>
                </a:solidFill>
                <a:latin typeface="仿宋" panose="02010609060101010101" pitchFamily="49" charset="-122"/>
                <a:ea typeface="仿宋" panose="02010609060101010101" pitchFamily="49" charset="-122"/>
              </a:rPr>
              <a:t>会</a:t>
            </a:r>
            <a:r>
              <a:rPr lang="zh-CN" altLang="en-US" sz="1600" b="1" dirty="0">
                <a:solidFill>
                  <a:srgbClr val="002060"/>
                </a:solidFill>
                <a:latin typeface="仿宋" panose="02010609060101010101" pitchFamily="49" charset="-122"/>
                <a:ea typeface="仿宋" panose="02010609060101010101" pitchFamily="49" charset="-122"/>
              </a:rPr>
              <a:t>发生</a:t>
            </a:r>
            <a:r>
              <a:rPr lang="zh-CN" altLang="en-US" sz="1600" b="1" dirty="0" smtClean="0">
                <a:solidFill>
                  <a:srgbClr val="002060"/>
                </a:solidFill>
                <a:latin typeface="仿宋" panose="02010609060101010101" pitchFamily="49" charset="-122"/>
                <a:ea typeface="仿宋" panose="02010609060101010101" pitchFamily="49" charset="-122"/>
              </a:rPr>
              <a:t>爆炸。</a:t>
            </a:r>
            <a:endParaRPr lang="zh-CN" altLang="en-US" sz="1600" b="1" dirty="0">
              <a:solidFill>
                <a:srgbClr val="002060"/>
              </a:solidFill>
              <a:latin typeface="仿宋" panose="02010609060101010101" pitchFamily="49" charset="-122"/>
              <a:ea typeface="仿宋" panose="02010609060101010101" pitchFamily="49" charset="-122"/>
            </a:endParaRP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002060"/>
                </a:solidFill>
                <a:latin typeface="仿宋" panose="02010609060101010101" pitchFamily="49" charset="-122"/>
                <a:ea typeface="仿宋" panose="02010609060101010101" pitchFamily="49" charset="-122"/>
              </a:rPr>
              <a:t>4</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硝化反应</a:t>
            </a:r>
            <a:r>
              <a:rPr lang="zh-CN" altLang="en-US" sz="1600" b="1" dirty="0">
                <a:solidFill>
                  <a:srgbClr val="002060"/>
                </a:solidFill>
                <a:latin typeface="仿宋" panose="02010609060101010101" pitchFamily="49" charset="-122"/>
                <a:ea typeface="仿宋" panose="02010609060101010101" pitchFamily="49" charset="-122"/>
              </a:rPr>
              <a:t>要当心，不可过度蒸馏硝化反应物残液，</a:t>
            </a:r>
            <a:r>
              <a:rPr lang="zh-CN" altLang="en-US" sz="1600" b="1" dirty="0">
                <a:solidFill>
                  <a:srgbClr val="FF0000"/>
                </a:solidFill>
                <a:latin typeface="仿宋" panose="02010609060101010101" pitchFamily="49" charset="-122"/>
                <a:ea typeface="仿宋" panose="02010609060101010101" pitchFamily="49" charset="-122"/>
              </a:rPr>
              <a:t>以防硝基化合物加热爆炸</a:t>
            </a:r>
            <a:r>
              <a:rPr lang="zh-CN" altLang="en-US" sz="1600" b="1" dirty="0" smtClean="0">
                <a:solidFill>
                  <a:srgbClr val="002060"/>
                </a:solidFill>
                <a:latin typeface="仿宋" panose="02010609060101010101" pitchFamily="49" charset="-122"/>
                <a:ea typeface="仿宋" panose="02010609060101010101" pitchFamily="49" charset="-122"/>
              </a:rPr>
              <a:t>。</a:t>
            </a:r>
            <a:endParaRPr lang="zh-CN" altLang="en-US" sz="16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三、危化品</a:t>
            </a:r>
            <a:r>
              <a:rPr lang="zh-CN" altLang="en-US" sz="2200" b="1" dirty="0">
                <a:solidFill>
                  <a:srgbClr val="002060"/>
                </a:solidFill>
                <a:latin typeface="黑体" panose="02010609060101010101" pitchFamily="49" charset="-122"/>
                <a:ea typeface="黑体" panose="02010609060101010101" pitchFamily="49" charset="-122"/>
              </a:rPr>
              <a:t>的危险特性与</a:t>
            </a:r>
            <a:r>
              <a:rPr lang="zh-CN" altLang="en-US" sz="2200" b="1" dirty="0" smtClean="0">
                <a:solidFill>
                  <a:srgbClr val="002060"/>
                </a:solidFill>
                <a:latin typeface="黑体" panose="02010609060101010101" pitchFamily="49" charset="-122"/>
                <a:ea typeface="黑体" panose="02010609060101010101" pitchFamily="49" charset="-122"/>
              </a:rPr>
              <a:t>分类┃</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危险危害</a:t>
            </a:r>
            <a:r>
              <a:rPr lang="zh-CN" altLang="en-US" sz="2000" b="1" dirty="0">
                <a:solidFill>
                  <a:srgbClr val="FF0000"/>
                </a:solidFill>
                <a:latin typeface="楷体" panose="02010609060101010101" pitchFamily="49" charset="-122"/>
                <a:ea typeface="楷体" panose="02010609060101010101" pitchFamily="49" charset="-122"/>
              </a:rPr>
              <a:t>辨识（</a:t>
            </a:r>
            <a:r>
              <a:rPr lang="zh-CN" altLang="en-US" sz="2000" b="1" dirty="0" smtClean="0">
                <a:solidFill>
                  <a:srgbClr val="FF0000"/>
                </a:solidFill>
                <a:latin typeface="楷体" panose="02010609060101010101" pitchFamily="49" charset="-122"/>
                <a:ea typeface="楷体" panose="02010609060101010101" pitchFamily="49" charset="-122"/>
              </a:rPr>
              <a:t>爆炸性）</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2050" name="Picture 2" descr="https://gimg2.baidu.com/image_search/src=http%3A%2F%2Fstatic.tfcaijing.com%2Fwamei%2Fstatics%2Fimage%2F2019%2F03%2F22%2F1553233052617059113.jpg&amp;refer=http%3A%2F%2Fstatic.tfcaijing.com&amp;app=2002&amp;size=f9999,10000&amp;q=a80&amp;n=0&amp;g=0n&amp;fmt=auto?sec=1655297624&amp;t=9221eec33e905f63e53edfaff6671a9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3472" y="4581128"/>
            <a:ext cx="3102472" cy="1944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s://gimg2.baidu.com/image_search/src=http%3A%2F%2Fwww.zgjx.cn%2F2020-10%2F23%2F139461880_16034383386851n.jpg&amp;refer=http%3A%2F%2Fwww.zgjx.cn&amp;app=2002&amp;size=f9999,10000&amp;q=a80&amp;n=0&amp;g=0n&amp;fmt=auto?sec=1655297624&amp;t=b766c1a5fe3b986d4591f9e02dd2059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2144" y="4575126"/>
            <a:ext cx="3600400" cy="19502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矩形 5"/>
          <p:cNvSpPr/>
          <p:nvPr/>
        </p:nvSpPr>
        <p:spPr>
          <a:xfrm>
            <a:off x="4583833" y="4765404"/>
            <a:ext cx="2664295" cy="1569660"/>
          </a:xfrm>
          <a:prstGeom prst="rect">
            <a:avLst/>
          </a:prstGeom>
          <a:solidFill>
            <a:srgbClr val="FFFF00"/>
          </a:solidFill>
          <a:ln>
            <a:solidFill>
              <a:srgbClr val="0000FF"/>
            </a:solidFill>
          </a:ln>
        </p:spPr>
        <p:txBody>
          <a:bodyPr wrap="square">
            <a:spAutoFit/>
          </a:bodyPr>
          <a:lstStyle/>
          <a:p>
            <a:r>
              <a:rPr lang="en-US" altLang="zh-CN" sz="1600" b="1" dirty="0" smtClean="0">
                <a:solidFill>
                  <a:srgbClr val="FF0000"/>
                </a:solidFill>
                <a:latin typeface="仿宋" panose="02010609060101010101" pitchFamily="49" charset="-122"/>
                <a:ea typeface="仿宋" panose="02010609060101010101" pitchFamily="49" charset="-122"/>
              </a:rPr>
              <a:t>2019</a:t>
            </a:r>
            <a:r>
              <a:rPr lang="zh-CN" altLang="en-US" sz="1600" b="1" dirty="0" smtClean="0">
                <a:solidFill>
                  <a:srgbClr val="FF0000"/>
                </a:solidFill>
                <a:latin typeface="仿宋" panose="02010609060101010101" pitchFamily="49" charset="-122"/>
                <a:ea typeface="仿宋" panose="02010609060101010101" pitchFamily="49" charset="-122"/>
              </a:rPr>
              <a:t>年</a:t>
            </a:r>
            <a:r>
              <a:rPr lang="en-US" altLang="zh-CN" sz="1600" b="1" dirty="0">
                <a:solidFill>
                  <a:srgbClr val="FF0000"/>
                </a:solidFill>
                <a:latin typeface="仿宋" panose="02010609060101010101" pitchFamily="49" charset="-122"/>
                <a:ea typeface="仿宋" panose="02010609060101010101" pitchFamily="49" charset="-122"/>
              </a:rPr>
              <a:t>3</a:t>
            </a:r>
            <a:r>
              <a:rPr lang="zh-CN" altLang="en-US" sz="1600" b="1" dirty="0" smtClean="0">
                <a:solidFill>
                  <a:srgbClr val="FF0000"/>
                </a:solidFill>
                <a:latin typeface="仿宋" panose="02010609060101010101" pitchFamily="49" charset="-122"/>
                <a:ea typeface="仿宋" panose="02010609060101010101" pitchFamily="49" charset="-122"/>
              </a:rPr>
              <a:t>月</a:t>
            </a:r>
            <a:r>
              <a:rPr lang="en-US" altLang="zh-CN" sz="1600" b="1" dirty="0" smtClean="0">
                <a:solidFill>
                  <a:srgbClr val="FF0000"/>
                </a:solidFill>
                <a:latin typeface="仿宋" panose="02010609060101010101" pitchFamily="49" charset="-122"/>
                <a:ea typeface="仿宋" panose="02010609060101010101" pitchFamily="49" charset="-122"/>
              </a:rPr>
              <a:t>21</a:t>
            </a:r>
            <a:r>
              <a:rPr lang="zh-CN" altLang="en-US" sz="1600" b="1" dirty="0" smtClean="0">
                <a:solidFill>
                  <a:srgbClr val="FF0000"/>
                </a:solidFill>
                <a:latin typeface="仿宋" panose="02010609060101010101" pitchFamily="49" charset="-122"/>
                <a:ea typeface="仿宋" panose="02010609060101010101" pitchFamily="49" charset="-122"/>
              </a:rPr>
              <a:t>日，江苏响水一化工厂发生爆炸事故，波及周边</a:t>
            </a:r>
            <a:r>
              <a:rPr lang="en-US" altLang="zh-CN" sz="1600" b="1" dirty="0" smtClean="0">
                <a:solidFill>
                  <a:srgbClr val="FF0000"/>
                </a:solidFill>
                <a:latin typeface="仿宋" panose="02010609060101010101" pitchFamily="49" charset="-122"/>
                <a:ea typeface="仿宋" panose="02010609060101010101" pitchFamily="49" charset="-122"/>
              </a:rPr>
              <a:t>16</a:t>
            </a:r>
            <a:r>
              <a:rPr lang="zh-CN" altLang="en-US" sz="1600" b="1" dirty="0" smtClean="0">
                <a:solidFill>
                  <a:srgbClr val="FF0000"/>
                </a:solidFill>
                <a:latin typeface="仿宋" panose="02010609060101010101" pitchFamily="49" charset="-122"/>
                <a:ea typeface="仿宋" panose="02010609060101010101" pitchFamily="49" charset="-122"/>
              </a:rPr>
              <a:t>家企业，</a:t>
            </a:r>
            <a:r>
              <a:rPr lang="en-US" altLang="zh-CN" sz="1600" b="1" dirty="0" smtClean="0">
                <a:solidFill>
                  <a:srgbClr val="FF0000"/>
                </a:solidFill>
                <a:latin typeface="仿宋" panose="02010609060101010101" pitchFamily="49" charset="-122"/>
                <a:ea typeface="仿宋" panose="02010609060101010101" pitchFamily="49" charset="-122"/>
              </a:rPr>
              <a:t>78</a:t>
            </a:r>
            <a:r>
              <a:rPr lang="zh-CN" altLang="en-US" sz="1600" b="1" dirty="0" smtClean="0">
                <a:solidFill>
                  <a:srgbClr val="FF0000"/>
                </a:solidFill>
                <a:latin typeface="仿宋" panose="02010609060101010101" pitchFamily="49" charset="-122"/>
                <a:ea typeface="仿宋" panose="02010609060101010101" pitchFamily="49" charset="-122"/>
              </a:rPr>
              <a:t>人死亡，</a:t>
            </a:r>
            <a:r>
              <a:rPr lang="en-US" altLang="zh-CN" sz="1600" b="1" dirty="0" smtClean="0">
                <a:solidFill>
                  <a:srgbClr val="FF0000"/>
                </a:solidFill>
                <a:latin typeface="仿宋" panose="02010609060101010101" pitchFamily="49" charset="-122"/>
                <a:ea typeface="仿宋" panose="02010609060101010101" pitchFamily="49" charset="-122"/>
              </a:rPr>
              <a:t>76</a:t>
            </a:r>
            <a:r>
              <a:rPr lang="zh-CN" altLang="en-US" sz="1600" b="1" dirty="0" smtClean="0">
                <a:solidFill>
                  <a:srgbClr val="FF0000"/>
                </a:solidFill>
                <a:latin typeface="仿宋" panose="02010609060101010101" pitchFamily="49" charset="-122"/>
                <a:ea typeface="仿宋" panose="02010609060101010101" pitchFamily="49" charset="-122"/>
              </a:rPr>
              <a:t>人重伤，</a:t>
            </a:r>
            <a:r>
              <a:rPr lang="en-US" altLang="zh-CN" sz="1600" b="1" dirty="0" smtClean="0">
                <a:solidFill>
                  <a:srgbClr val="FF0000"/>
                </a:solidFill>
                <a:latin typeface="仿宋" panose="02010609060101010101" pitchFamily="49" charset="-122"/>
                <a:ea typeface="仿宋" panose="02010609060101010101" pitchFamily="49" charset="-122"/>
              </a:rPr>
              <a:t>640</a:t>
            </a:r>
            <a:r>
              <a:rPr lang="zh-CN" altLang="en-US" sz="1600" b="1" dirty="0" smtClean="0">
                <a:solidFill>
                  <a:srgbClr val="FF0000"/>
                </a:solidFill>
                <a:latin typeface="仿宋" panose="02010609060101010101" pitchFamily="49" charset="-122"/>
                <a:ea typeface="仿宋" panose="02010609060101010101" pitchFamily="49" charset="-122"/>
              </a:rPr>
              <a:t>入院治疗。事故因硝化</a:t>
            </a:r>
            <a:r>
              <a:rPr lang="zh-CN" altLang="en-US" sz="1600" b="1" dirty="0">
                <a:solidFill>
                  <a:srgbClr val="FF0000"/>
                </a:solidFill>
                <a:latin typeface="仿宋" panose="02010609060101010101" pitchFamily="49" charset="-122"/>
                <a:ea typeface="仿宋" panose="02010609060101010101" pitchFamily="49" charset="-122"/>
              </a:rPr>
              <a:t>废料持续积热升温导致自燃，燃烧引发爆炸。</a:t>
            </a:r>
          </a:p>
        </p:txBody>
      </p:sp>
    </p:spTree>
    <p:extLst>
      <p:ext uri="{BB962C8B-B14F-4D97-AF65-F5344CB8AC3E}">
        <p14:creationId xmlns:p14="http://schemas.microsoft.com/office/powerpoint/2010/main" val="237451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8">
                                            <p:txEl>
                                              <p:pRg st="4" end="4"/>
                                            </p:txEl>
                                          </p:spTgt>
                                        </p:tgtEl>
                                        <p:attrNameLst>
                                          <p:attrName>style.visibility</p:attrName>
                                        </p:attrNameLst>
                                      </p:cBhvr>
                                      <p:to>
                                        <p:strVal val="visible"/>
                                      </p:to>
                                    </p:set>
                                    <p:animEffect transition="in" filter="wipe(up)">
                                      <p:cBhvr>
                                        <p:cTn id="7" dur="500"/>
                                        <p:tgtEl>
                                          <p:spTgt spid="18">
                                            <p:txEl>
                                              <p:pRg st="4" end="4"/>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xEl>
                                              <p:pRg st="5" end="5"/>
                                            </p:txEl>
                                          </p:spTgt>
                                        </p:tgtEl>
                                        <p:attrNameLst>
                                          <p:attrName>style.visibility</p:attrName>
                                        </p:attrNameLst>
                                      </p:cBhvr>
                                      <p:to>
                                        <p:strVal val="visible"/>
                                      </p:to>
                                    </p:set>
                                    <p:animEffect transition="in" filter="wipe(up)">
                                      <p:cBhvr>
                                        <p:cTn id="11" dur="500"/>
                                        <p:tgtEl>
                                          <p:spTgt spid="18">
                                            <p:txEl>
                                              <p:pRg st="5" end="5"/>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8">
                                            <p:txEl>
                                              <p:pRg st="6" end="6"/>
                                            </p:txEl>
                                          </p:spTgt>
                                        </p:tgtEl>
                                        <p:attrNameLst>
                                          <p:attrName>style.visibility</p:attrName>
                                        </p:attrNameLst>
                                      </p:cBhvr>
                                      <p:to>
                                        <p:strVal val="visible"/>
                                      </p:to>
                                    </p:set>
                                    <p:animEffect transition="in" filter="wipe(up)">
                                      <p:cBhvr>
                                        <p:cTn id="15" dur="500"/>
                                        <p:tgtEl>
                                          <p:spTgt spid="18">
                                            <p:txEl>
                                              <p:pRg st="6" end="6"/>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8">
                                            <p:txEl>
                                              <p:pRg st="7" end="7"/>
                                            </p:txEl>
                                          </p:spTgt>
                                        </p:tgtEl>
                                        <p:attrNameLst>
                                          <p:attrName>style.visibility</p:attrName>
                                        </p:attrNameLst>
                                      </p:cBhvr>
                                      <p:to>
                                        <p:strVal val="visible"/>
                                      </p:to>
                                    </p:set>
                                    <p:animEffect transition="in" filter="wipe(up)">
                                      <p:cBhvr>
                                        <p:cTn id="19" dur="500"/>
                                        <p:tgtEl>
                                          <p:spTgt spid="18">
                                            <p:txEl>
                                              <p:pRg st="7" end="7"/>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8">
                                            <p:txEl>
                                              <p:pRg st="8" end="8"/>
                                            </p:txEl>
                                          </p:spTgt>
                                        </p:tgtEl>
                                        <p:attrNameLst>
                                          <p:attrName>style.visibility</p:attrName>
                                        </p:attrNameLst>
                                      </p:cBhvr>
                                      <p:to>
                                        <p:strVal val="visible"/>
                                      </p:to>
                                    </p:set>
                                    <p:animEffect transition="in" filter="wipe(up)">
                                      <p:cBhvr>
                                        <p:cTn id="23" dur="500"/>
                                        <p:tgtEl>
                                          <p:spTgt spid="18">
                                            <p:txEl>
                                              <p:pRg st="8" end="8"/>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fade">
                                      <p:cBhvr>
                                        <p:cTn id="31" dur="500"/>
                                        <p:tgtEl>
                                          <p:spTgt spid="205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369151" cy="5544616"/>
          </a:xfrm>
        </p:spPr>
        <p:txBody>
          <a:bodyPr>
            <a:normAutofit/>
          </a:bodyPr>
          <a:lstStyle/>
          <a:p>
            <a:pPr>
              <a:lnSpc>
                <a:spcPct val="130000"/>
              </a:lnSpc>
              <a:spcBef>
                <a:spcPts val="0"/>
              </a:spcBef>
              <a:buFont typeface="Wingdings" panose="05000000000000000000" pitchFamily="2" charset="2"/>
              <a:buChar char="p"/>
            </a:pPr>
            <a:r>
              <a:rPr lang="zh-CN" altLang="en-US" sz="1600" b="1" dirty="0" smtClean="0">
                <a:solidFill>
                  <a:srgbClr val="FF0000"/>
                </a:solidFill>
                <a:latin typeface="Times New Roman" panose="02020603050405020304" pitchFamily="18" charset="0"/>
                <a:ea typeface="黑体" pitchFamily="2" charset="-122"/>
                <a:cs typeface="Times New Roman" panose="02020603050405020304" pitchFamily="18" charset="0"/>
              </a:rPr>
              <a:t>有毒化学品</a:t>
            </a:r>
            <a:endParaRPr lang="en-US" altLang="zh-CN" sz="1600" b="1" dirty="0">
              <a:solidFill>
                <a:srgbClr val="FF0000"/>
              </a:solidFill>
              <a:latin typeface="Times New Roman" panose="02020603050405020304" pitchFamily="18" charset="0"/>
              <a:ea typeface="黑体" pitchFamily="2" charset="-122"/>
              <a:cs typeface="Times New Roman" panose="02020603050405020304" pitchFamily="18" charset="0"/>
            </a:endParaRPr>
          </a:p>
          <a:p>
            <a:pPr marL="0" indent="0">
              <a:lnSpc>
                <a:spcPct val="130000"/>
              </a:lnSpc>
              <a:spcBef>
                <a:spcPts val="0"/>
              </a:spcBef>
              <a:buNone/>
            </a:pPr>
            <a:r>
              <a:rPr lang="zh-CN" altLang="en-US" sz="1600" b="1" dirty="0">
                <a:solidFill>
                  <a:srgbClr val="FF0000"/>
                </a:solidFill>
                <a:latin typeface="仿宋" panose="02010609060101010101" pitchFamily="49" charset="-122"/>
                <a:ea typeface="仿宋" panose="02010609060101010101" pitchFamily="49" charset="-122"/>
              </a:rPr>
              <a:t> </a:t>
            </a:r>
            <a:r>
              <a:rPr lang="zh-CN" altLang="en-US" sz="1600" b="1" dirty="0" smtClean="0">
                <a:solidFill>
                  <a:srgbClr val="FF000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依</a:t>
            </a:r>
            <a:r>
              <a:rPr lang="zh-CN" altLang="en-US" sz="1600" b="1" dirty="0">
                <a:solidFill>
                  <a:srgbClr val="002060"/>
                </a:solidFill>
                <a:latin typeface="仿宋" panose="02010609060101010101" pitchFamily="49" charset="-122"/>
                <a:ea typeface="仿宋" panose="02010609060101010101" pitchFamily="49" charset="-122"/>
              </a:rPr>
              <a:t>物态和致命剂量，有毒物质分为：毒气、剧毒物和毒物。</a:t>
            </a:r>
          </a:p>
          <a:p>
            <a:pPr indent="252000">
              <a:lnSpc>
                <a:spcPct val="150000"/>
              </a:lnSpc>
              <a:spcBef>
                <a:spcPts val="0"/>
              </a:spcBef>
            </a:pPr>
            <a:r>
              <a:rPr lang="zh-CN" altLang="en-US" sz="1600" b="1" dirty="0" smtClean="0">
                <a:solidFill>
                  <a:srgbClr val="FF0000"/>
                </a:solidFill>
                <a:latin typeface="仿宋" panose="02010609060101010101" pitchFamily="49" charset="-122"/>
                <a:ea typeface="仿宋" panose="02010609060101010101" pitchFamily="49" charset="-122"/>
              </a:rPr>
              <a:t>毒气   </a:t>
            </a:r>
            <a:r>
              <a:rPr lang="en-US" altLang="zh-CN" sz="1600" b="1" dirty="0">
                <a:solidFill>
                  <a:srgbClr val="002060"/>
                </a:solidFill>
                <a:latin typeface="仿宋" panose="02010609060101010101" pitchFamily="49" charset="-122"/>
                <a:ea typeface="仿宋" panose="02010609060101010101" pitchFamily="49" charset="-122"/>
              </a:rPr>
              <a:t>— </a:t>
            </a:r>
            <a:r>
              <a:rPr lang="zh-CN" altLang="en-US" sz="1600" b="1" dirty="0">
                <a:solidFill>
                  <a:srgbClr val="002060"/>
                </a:solidFill>
                <a:latin typeface="仿宋" panose="02010609060101010101" pitchFamily="49" charset="-122"/>
                <a:ea typeface="仿宋" panose="02010609060101010101" pitchFamily="49" charset="-122"/>
              </a:rPr>
              <a:t>容许浓度在</a:t>
            </a:r>
            <a:r>
              <a:rPr lang="en-US" altLang="zh-CN" sz="1600" b="1" dirty="0">
                <a:solidFill>
                  <a:srgbClr val="002060"/>
                </a:solidFill>
                <a:latin typeface="仿宋" panose="02010609060101010101" pitchFamily="49" charset="-122"/>
                <a:ea typeface="仿宋" panose="02010609060101010101" pitchFamily="49" charset="-122"/>
              </a:rPr>
              <a:t>200mg/m3</a:t>
            </a:r>
            <a:r>
              <a:rPr lang="zh-CN" altLang="en-US" sz="1600" b="1" dirty="0">
                <a:solidFill>
                  <a:srgbClr val="002060"/>
                </a:solidFill>
                <a:latin typeface="仿宋" panose="02010609060101010101" pitchFamily="49" charset="-122"/>
                <a:ea typeface="仿宋" panose="02010609060101010101" pitchFamily="49" charset="-122"/>
              </a:rPr>
              <a:t>（空气）以下气体，如</a:t>
            </a:r>
            <a:r>
              <a:rPr lang="zh-CN" altLang="en-US" sz="1600" b="1" dirty="0" smtClean="0">
                <a:solidFill>
                  <a:srgbClr val="FF0000"/>
                </a:solidFill>
                <a:latin typeface="仿宋" panose="02010609060101010101" pitchFamily="49" charset="-122"/>
                <a:ea typeface="仿宋" panose="02010609060101010101" pitchFamily="49" charset="-122"/>
              </a:rPr>
              <a:t>光气</a:t>
            </a:r>
            <a:r>
              <a:rPr lang="zh-CN" altLang="en-US" sz="1600" b="1" dirty="0">
                <a:solidFill>
                  <a:srgbClr val="002060"/>
                </a:solidFill>
                <a:latin typeface="仿宋" panose="02010609060101010101" pitchFamily="49" charset="-122"/>
                <a:ea typeface="仿宋" panose="02010609060101010101" pitchFamily="49" charset="-122"/>
              </a:rPr>
              <a:t>（碳</a:t>
            </a:r>
            <a:r>
              <a:rPr lang="zh-CN" altLang="en-US" sz="1600" b="1" dirty="0" smtClean="0">
                <a:solidFill>
                  <a:srgbClr val="002060"/>
                </a:solidFill>
                <a:latin typeface="仿宋" panose="02010609060101010101" pitchFamily="49" charset="-122"/>
                <a:ea typeface="仿宋" panose="02010609060101010101" pitchFamily="49" charset="-122"/>
              </a:rPr>
              <a:t>酰氯 </a:t>
            </a:r>
            <a:r>
              <a:rPr lang="en-US" altLang="zh-CN" sz="1600" b="1" dirty="0" err="1" smtClean="0">
                <a:solidFill>
                  <a:srgbClr val="002060"/>
                </a:solidFill>
                <a:latin typeface="仿宋" panose="02010609060101010101" pitchFamily="49" charset="-122"/>
                <a:ea typeface="仿宋" panose="02010609060101010101" pitchFamily="49" charset="-122"/>
              </a:rPr>
              <a:t>COCl</a:t>
            </a:r>
            <a:r>
              <a:rPr lang="en-US" altLang="zh-CN" sz="1600" b="1" dirty="0">
                <a:solidFill>
                  <a:srgbClr val="002060"/>
                </a:solidFill>
                <a:latin typeface="仿宋" panose="02010609060101010101" pitchFamily="49" charset="-122"/>
                <a:ea typeface="仿宋" panose="02010609060101010101" pitchFamily="49" charset="-122"/>
              </a:rPr>
              <a:t>₂</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氰化氢</a:t>
            </a:r>
            <a:r>
              <a:rPr lang="zh-CN" altLang="en-US" sz="1600" b="1" dirty="0" smtClean="0">
                <a:solidFill>
                  <a:srgbClr val="002060"/>
                </a:solidFill>
                <a:latin typeface="仿宋" panose="02010609060101010101" pitchFamily="49" charset="-122"/>
                <a:ea typeface="仿宋" panose="02010609060101010101" pitchFamily="49" charset="-122"/>
              </a:rPr>
              <a:t>等。</a:t>
            </a:r>
            <a:endParaRPr lang="zh-CN" altLang="en-US" sz="1600" b="1" dirty="0">
              <a:solidFill>
                <a:srgbClr val="002060"/>
              </a:solidFill>
              <a:latin typeface="仿宋" panose="02010609060101010101" pitchFamily="49" charset="-122"/>
              <a:ea typeface="仿宋" panose="02010609060101010101" pitchFamily="49" charset="-122"/>
            </a:endParaRPr>
          </a:p>
          <a:p>
            <a:pPr indent="252000">
              <a:lnSpc>
                <a:spcPct val="150000"/>
              </a:lnSpc>
              <a:spcBef>
                <a:spcPts val="0"/>
              </a:spcBef>
            </a:pPr>
            <a:r>
              <a:rPr lang="zh-CN" altLang="en-US" sz="1600" b="1" dirty="0">
                <a:solidFill>
                  <a:srgbClr val="FF0000"/>
                </a:solidFill>
                <a:latin typeface="仿宋" panose="02010609060101010101" pitchFamily="49" charset="-122"/>
                <a:ea typeface="仿宋" panose="02010609060101010101" pitchFamily="49" charset="-122"/>
              </a:rPr>
              <a:t>剧毒</a:t>
            </a:r>
            <a:r>
              <a:rPr lang="zh-CN" altLang="en-US" sz="1600" b="1" dirty="0" smtClean="0">
                <a:solidFill>
                  <a:srgbClr val="FF0000"/>
                </a:solidFill>
                <a:latin typeface="仿宋" panose="02010609060101010101" pitchFamily="49" charset="-122"/>
                <a:ea typeface="仿宋" panose="02010609060101010101" pitchFamily="49" charset="-122"/>
              </a:rPr>
              <a:t>物 </a:t>
            </a:r>
            <a:r>
              <a:rPr lang="en-US" altLang="zh-CN" sz="1600" b="1" dirty="0">
                <a:solidFill>
                  <a:srgbClr val="002060"/>
                </a:solidFill>
                <a:latin typeface="仿宋" panose="02010609060101010101" pitchFamily="49" charset="-122"/>
                <a:ea typeface="仿宋" panose="02010609060101010101" pitchFamily="49" charset="-122"/>
              </a:rPr>
              <a:t>— </a:t>
            </a:r>
            <a:r>
              <a:rPr lang="zh-CN" altLang="en-US" sz="1600" b="1" dirty="0">
                <a:solidFill>
                  <a:srgbClr val="002060"/>
                </a:solidFill>
                <a:latin typeface="仿宋" panose="02010609060101010101" pitchFamily="49" charset="-122"/>
                <a:ea typeface="仿宋" panose="02010609060101010101" pitchFamily="49" charset="-122"/>
              </a:rPr>
              <a:t>口服致命剂量为</a:t>
            </a:r>
            <a:r>
              <a:rPr lang="en-US" altLang="zh-CN" sz="1600" b="1" dirty="0">
                <a:solidFill>
                  <a:srgbClr val="002060"/>
                </a:solidFill>
                <a:latin typeface="仿宋" panose="02010609060101010101" pitchFamily="49" charset="-122"/>
                <a:ea typeface="仿宋" panose="02010609060101010101" pitchFamily="49" charset="-122"/>
              </a:rPr>
              <a:t>30mg/kg</a:t>
            </a:r>
            <a:r>
              <a:rPr lang="zh-CN" altLang="en-US" sz="1600" b="1" dirty="0">
                <a:solidFill>
                  <a:srgbClr val="002060"/>
                </a:solidFill>
                <a:latin typeface="仿宋" panose="02010609060101010101" pitchFamily="49" charset="-122"/>
                <a:ea typeface="仿宋" panose="02010609060101010101" pitchFamily="49" charset="-122"/>
              </a:rPr>
              <a:t>（体重）以下的物质，如</a:t>
            </a:r>
            <a:r>
              <a:rPr lang="zh-CN" altLang="en-US" sz="1600" b="1" dirty="0">
                <a:solidFill>
                  <a:srgbClr val="FF0000"/>
                </a:solidFill>
                <a:latin typeface="仿宋" panose="02010609060101010101" pitchFamily="49" charset="-122"/>
                <a:ea typeface="仿宋" panose="02010609060101010101" pitchFamily="49" charset="-122"/>
              </a:rPr>
              <a:t>氰化钠</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汞</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002060"/>
                </a:solidFill>
                <a:latin typeface="仿宋" panose="02010609060101010101" pitchFamily="49" charset="-122"/>
                <a:ea typeface="仿宋" panose="02010609060101010101" pitchFamily="49" charset="-122"/>
              </a:rPr>
              <a:t>叠</a:t>
            </a:r>
            <a:r>
              <a:rPr lang="zh-CN" altLang="en-US" sz="1600" b="1" dirty="0">
                <a:solidFill>
                  <a:srgbClr val="002060"/>
                </a:solidFill>
                <a:latin typeface="仿宋" panose="02010609060101010101" pitchFamily="49" charset="-122"/>
                <a:ea typeface="仿宋" panose="02010609060101010101" pitchFamily="49" charset="-122"/>
              </a:rPr>
              <a:t>氮钠</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砒霜</a:t>
            </a:r>
            <a:r>
              <a:rPr lang="zh-CN" altLang="en-US" sz="1600" b="1" dirty="0">
                <a:solidFill>
                  <a:srgbClr val="002060"/>
                </a:solidFill>
                <a:latin typeface="仿宋" panose="02010609060101010101" pitchFamily="49" charset="-122"/>
                <a:ea typeface="仿宋" panose="02010609060101010101" pitchFamily="49" charset="-122"/>
              </a:rPr>
              <a:t>等</a:t>
            </a:r>
            <a:r>
              <a:rPr lang="zh-CN" altLang="en-US" sz="1600" b="1" dirty="0" smtClean="0">
                <a:solidFill>
                  <a:srgbClr val="002060"/>
                </a:solidFill>
                <a:latin typeface="仿宋" panose="02010609060101010101" pitchFamily="49" charset="-122"/>
                <a:ea typeface="仿宋" panose="02010609060101010101" pitchFamily="49" charset="-122"/>
              </a:rPr>
              <a:t>。</a:t>
            </a:r>
            <a:endParaRPr lang="zh-CN" altLang="en-US" sz="1600" b="1" dirty="0">
              <a:solidFill>
                <a:srgbClr val="002060"/>
              </a:solidFill>
              <a:latin typeface="仿宋" panose="02010609060101010101" pitchFamily="49" charset="-122"/>
              <a:ea typeface="仿宋" panose="02010609060101010101" pitchFamily="49" charset="-122"/>
            </a:endParaRPr>
          </a:p>
          <a:p>
            <a:pPr indent="252000">
              <a:lnSpc>
                <a:spcPct val="150000"/>
              </a:lnSpc>
              <a:spcBef>
                <a:spcPts val="0"/>
              </a:spcBef>
            </a:pPr>
            <a:r>
              <a:rPr lang="zh-CN" altLang="en-US" sz="1600" b="1" dirty="0" smtClean="0">
                <a:solidFill>
                  <a:srgbClr val="FF0000"/>
                </a:solidFill>
                <a:latin typeface="仿宋" panose="02010609060101010101" pitchFamily="49" charset="-122"/>
                <a:ea typeface="仿宋" panose="02010609060101010101" pitchFamily="49" charset="-122"/>
              </a:rPr>
              <a:t>毒物   </a:t>
            </a:r>
            <a:r>
              <a:rPr lang="en-US" altLang="zh-CN" sz="1600" b="1" dirty="0">
                <a:solidFill>
                  <a:srgbClr val="002060"/>
                </a:solidFill>
                <a:latin typeface="仿宋" panose="02010609060101010101" pitchFamily="49" charset="-122"/>
                <a:ea typeface="仿宋" panose="02010609060101010101" pitchFamily="49" charset="-122"/>
              </a:rPr>
              <a:t>— </a:t>
            </a:r>
            <a:r>
              <a:rPr lang="zh-CN" altLang="en-US" sz="1600" b="1" dirty="0">
                <a:solidFill>
                  <a:srgbClr val="002060"/>
                </a:solidFill>
                <a:latin typeface="仿宋" panose="02010609060101010101" pitchFamily="49" charset="-122"/>
                <a:ea typeface="仿宋" panose="02010609060101010101" pitchFamily="49" charset="-122"/>
              </a:rPr>
              <a:t>口服致命剂量为</a:t>
            </a:r>
            <a:r>
              <a:rPr lang="en-US" altLang="zh-CN" sz="1600" b="1" dirty="0">
                <a:solidFill>
                  <a:srgbClr val="002060"/>
                </a:solidFill>
                <a:latin typeface="仿宋" panose="02010609060101010101" pitchFamily="49" charset="-122"/>
                <a:ea typeface="仿宋" panose="02010609060101010101" pitchFamily="49" charset="-122"/>
              </a:rPr>
              <a:t>30-300mg/kg</a:t>
            </a:r>
            <a:r>
              <a:rPr lang="zh-CN" altLang="en-US" sz="1600" b="1" dirty="0">
                <a:solidFill>
                  <a:srgbClr val="002060"/>
                </a:solidFill>
                <a:latin typeface="仿宋" panose="02010609060101010101" pitchFamily="49" charset="-122"/>
                <a:ea typeface="仿宋" panose="02010609060101010101" pitchFamily="49" charset="-122"/>
              </a:rPr>
              <a:t>（体重）以下的物质，如</a:t>
            </a:r>
            <a:r>
              <a:rPr lang="zh-CN" altLang="en-US" sz="1600" b="1" dirty="0">
                <a:solidFill>
                  <a:srgbClr val="FF0000"/>
                </a:solidFill>
                <a:latin typeface="仿宋" panose="02010609060101010101" pitchFamily="49" charset="-122"/>
                <a:ea typeface="仿宋" panose="02010609060101010101" pitchFamily="49" charset="-122"/>
              </a:rPr>
              <a:t>硝酸</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苯胺</a:t>
            </a:r>
            <a:r>
              <a:rPr lang="zh-CN" altLang="en-US" sz="1600" b="1" dirty="0">
                <a:solidFill>
                  <a:srgbClr val="002060"/>
                </a:solidFill>
                <a:latin typeface="仿宋" panose="02010609060101010101" pitchFamily="49" charset="-122"/>
                <a:ea typeface="仿宋" panose="02010609060101010101" pitchFamily="49" charset="-122"/>
              </a:rPr>
              <a:t>等。</a:t>
            </a:r>
          </a:p>
          <a:p>
            <a:pPr marL="0" indent="0">
              <a:lnSpc>
                <a:spcPct val="130000"/>
              </a:lnSpc>
              <a:spcBef>
                <a:spcPts val="0"/>
              </a:spcBef>
              <a:buNone/>
            </a:pPr>
            <a:endParaRPr lang="zh-CN" altLang="en-US" sz="1600" b="1" dirty="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毒气</a:t>
            </a:r>
            <a:endParaRPr lang="en-US" altLang="zh-CN" sz="1600" b="1" dirty="0">
              <a:solidFill>
                <a:srgbClr val="002060"/>
              </a:solidFill>
              <a:latin typeface="仿宋" panose="02010609060101010101" pitchFamily="49" charset="-122"/>
              <a:ea typeface="仿宋" panose="02010609060101010101" pitchFamily="49" charset="-122"/>
            </a:endParaRPr>
          </a:p>
          <a:p>
            <a:pPr marL="0" indent="0">
              <a:lnSpc>
                <a:spcPct val="130000"/>
              </a:lnSpc>
              <a:spcBef>
                <a:spcPts val="0"/>
              </a:spcBef>
              <a:buNone/>
            </a:pP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毒气</a:t>
            </a:r>
            <a:r>
              <a:rPr lang="zh-CN" altLang="en-US" sz="1600" b="1" dirty="0">
                <a:solidFill>
                  <a:srgbClr val="002060"/>
                </a:solidFill>
                <a:latin typeface="仿宋" panose="02010609060101010101" pitchFamily="49" charset="-122"/>
                <a:ea typeface="仿宋" panose="02010609060101010101" pitchFamily="49" charset="-122"/>
              </a:rPr>
              <a:t>中毒一般</a:t>
            </a:r>
            <a:r>
              <a:rPr lang="zh-CN" altLang="en-US" sz="1600" b="1" dirty="0">
                <a:solidFill>
                  <a:srgbClr val="FF0000"/>
                </a:solidFill>
                <a:latin typeface="仿宋" panose="02010609060101010101" pitchFamily="49" charset="-122"/>
                <a:ea typeface="仿宋" panose="02010609060101010101" pitchFamily="49" charset="-122"/>
              </a:rPr>
              <a:t>表现为窒息性症状</a:t>
            </a:r>
            <a:r>
              <a:rPr lang="zh-CN" altLang="en-US" sz="1600" b="1" dirty="0">
                <a:solidFill>
                  <a:srgbClr val="002060"/>
                </a:solidFill>
                <a:latin typeface="仿宋" panose="02010609060101010101" pitchFamily="49" charset="-122"/>
                <a:ea typeface="仿宋" panose="02010609060101010101" pitchFamily="49" charset="-122"/>
              </a:rPr>
              <a:t>，或</a:t>
            </a:r>
            <a:r>
              <a:rPr lang="zh-CN" altLang="en-US" sz="1600" b="1" dirty="0">
                <a:solidFill>
                  <a:srgbClr val="FF0000"/>
                </a:solidFill>
                <a:latin typeface="仿宋" panose="02010609060101010101" pitchFamily="49" charset="-122"/>
                <a:ea typeface="仿宋" panose="02010609060101010101" pitchFamily="49" charset="-122"/>
              </a:rPr>
              <a:t>伴有腐蚀皮肤和粘膜</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0">
              <a:lnSpc>
                <a:spcPct val="130000"/>
              </a:lnSpc>
              <a:spcBef>
                <a:spcPts val="0"/>
              </a:spcBef>
              <a:buNone/>
            </a:pPr>
            <a:r>
              <a:rPr lang="en-US" altLang="zh-CN" sz="1600" b="1" dirty="0">
                <a:solidFill>
                  <a:srgbClr val="002060"/>
                </a:solidFill>
                <a:latin typeface="仿宋" panose="02010609060101010101" pitchFamily="49" charset="-122"/>
                <a:ea typeface="仿宋" panose="02010609060101010101" pitchFamily="49" charset="-122"/>
              </a:rPr>
              <a:t>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一旦</a:t>
            </a:r>
            <a:r>
              <a:rPr lang="zh-CN" altLang="en-US" sz="1600" b="1" dirty="0">
                <a:solidFill>
                  <a:srgbClr val="002060"/>
                </a:solidFill>
                <a:latin typeface="仿宋" panose="02010609060101010101" pitchFamily="49" charset="-122"/>
                <a:ea typeface="仿宋" panose="02010609060101010101" pitchFamily="49" charset="-122"/>
              </a:rPr>
              <a:t>吸入高浓度毒气，会瞬间失去知觉，无法逃离现场。日常使用中，</a:t>
            </a:r>
            <a:r>
              <a:rPr lang="zh-CN" altLang="en-US" sz="1600" b="1" dirty="0">
                <a:solidFill>
                  <a:srgbClr val="FF0000"/>
                </a:solidFill>
                <a:latin typeface="仿宋" panose="02010609060101010101" pitchFamily="49" charset="-122"/>
                <a:ea typeface="仿宋" panose="02010609060101010101" pitchFamily="49" charset="-122"/>
              </a:rPr>
              <a:t>泄漏报警是关键</a:t>
            </a:r>
            <a:r>
              <a:rPr lang="zh-CN" altLang="en-US" sz="1600" b="1" dirty="0">
                <a:solidFill>
                  <a:srgbClr val="002060"/>
                </a:solidFill>
                <a:latin typeface="仿宋" panose="02010609060101010101" pitchFamily="49" charset="-122"/>
                <a:ea typeface="仿宋" panose="02010609060101010101" pitchFamily="49" charset="-122"/>
              </a:rPr>
              <a:t>。</a:t>
            </a:r>
          </a:p>
          <a:p>
            <a:pPr marL="90900" indent="0">
              <a:lnSpc>
                <a:spcPct val="15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  （</a:t>
            </a:r>
            <a:r>
              <a:rPr lang="en-US" altLang="zh-CN" sz="1600" b="1" dirty="0">
                <a:solidFill>
                  <a:srgbClr val="002060"/>
                </a:solidFill>
                <a:latin typeface="仿宋" panose="02010609060101010101" pitchFamily="49" charset="-122"/>
                <a:ea typeface="仿宋" panose="02010609060101010101" pitchFamily="49" charset="-122"/>
              </a:rPr>
              <a:t>1</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极度</a:t>
            </a:r>
            <a:r>
              <a:rPr lang="zh-CN" altLang="en-US" sz="1600" b="1" dirty="0" smtClean="0">
                <a:solidFill>
                  <a:srgbClr val="FF0000"/>
                </a:solidFill>
                <a:latin typeface="仿宋" panose="02010609060101010101" pitchFamily="49" charset="-122"/>
                <a:ea typeface="仿宋" panose="02010609060101010101" pitchFamily="49" charset="-122"/>
              </a:rPr>
              <a:t>危害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容许</a:t>
            </a:r>
            <a:r>
              <a:rPr lang="zh-CN" altLang="en-US" sz="1600" b="1" dirty="0">
                <a:solidFill>
                  <a:srgbClr val="002060"/>
                </a:solidFill>
                <a:latin typeface="仿宋" panose="02010609060101010101" pitchFamily="49" charset="-122"/>
                <a:ea typeface="仿宋" panose="02010609060101010101" pitchFamily="49" charset="-122"/>
              </a:rPr>
              <a:t>浓度在</a:t>
            </a:r>
            <a:r>
              <a:rPr lang="en-US" altLang="zh-CN" sz="1600" b="1" dirty="0">
                <a:solidFill>
                  <a:srgbClr val="FF0000"/>
                </a:solidFill>
                <a:latin typeface="仿宋" panose="02010609060101010101" pitchFamily="49" charset="-122"/>
                <a:ea typeface="仿宋" panose="02010609060101010101" pitchFamily="49" charset="-122"/>
              </a:rPr>
              <a:t>0.1 mg/m3</a:t>
            </a:r>
            <a:r>
              <a:rPr lang="zh-CN" altLang="en-US" sz="1600" b="1" dirty="0">
                <a:solidFill>
                  <a:srgbClr val="002060"/>
                </a:solidFill>
                <a:latin typeface="仿宋" panose="02010609060101010101" pitchFamily="49" charset="-122"/>
                <a:ea typeface="仿宋" panose="02010609060101010101" pitchFamily="49" charset="-122"/>
              </a:rPr>
              <a:t>（空气）以下，如</a:t>
            </a:r>
            <a:r>
              <a:rPr lang="zh-CN" altLang="en-US" sz="1600" b="1" dirty="0">
                <a:solidFill>
                  <a:srgbClr val="FF0000"/>
                </a:solidFill>
                <a:latin typeface="仿宋" panose="02010609060101010101" pitchFamily="49" charset="-122"/>
                <a:ea typeface="仿宋" panose="02010609060101010101" pitchFamily="49" charset="-122"/>
              </a:rPr>
              <a:t>氟气</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光气</a:t>
            </a:r>
            <a:r>
              <a:rPr lang="zh-CN" altLang="en-US" sz="1600" b="1" dirty="0">
                <a:solidFill>
                  <a:srgbClr val="002060"/>
                </a:solidFill>
                <a:latin typeface="仿宋" panose="02010609060101010101" pitchFamily="49" charset="-122"/>
                <a:ea typeface="仿宋" panose="02010609060101010101" pitchFamily="49" charset="-122"/>
              </a:rPr>
              <a:t>、臭氧、砷化氢磷化氢等；</a:t>
            </a:r>
          </a:p>
          <a:p>
            <a:pPr marL="90900" indent="0">
              <a:lnSpc>
                <a:spcPct val="15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  （</a:t>
            </a:r>
            <a:r>
              <a:rPr lang="en-US" altLang="zh-CN" sz="1600" b="1" dirty="0">
                <a:solidFill>
                  <a:srgbClr val="002060"/>
                </a:solidFill>
                <a:latin typeface="仿宋" panose="02010609060101010101" pitchFamily="49" charset="-122"/>
                <a:ea typeface="仿宋" panose="02010609060101010101" pitchFamily="49" charset="-122"/>
              </a:rPr>
              <a:t>2</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高度</a:t>
            </a:r>
            <a:r>
              <a:rPr lang="zh-CN" altLang="en-US" sz="1600" b="1" dirty="0" smtClean="0">
                <a:solidFill>
                  <a:srgbClr val="FF0000"/>
                </a:solidFill>
                <a:latin typeface="仿宋" panose="02010609060101010101" pitchFamily="49" charset="-122"/>
                <a:ea typeface="仿宋" panose="02010609060101010101" pitchFamily="49" charset="-122"/>
              </a:rPr>
              <a:t>危害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容许</a:t>
            </a:r>
            <a:r>
              <a:rPr lang="zh-CN" altLang="en-US" sz="1600" b="1" dirty="0">
                <a:solidFill>
                  <a:srgbClr val="002060"/>
                </a:solidFill>
                <a:latin typeface="仿宋" panose="02010609060101010101" pitchFamily="49" charset="-122"/>
                <a:ea typeface="仿宋" panose="02010609060101010101" pitchFamily="49" charset="-122"/>
              </a:rPr>
              <a:t>浓度在</a:t>
            </a:r>
            <a:r>
              <a:rPr lang="en-US" altLang="zh-CN" sz="1600" b="1" dirty="0">
                <a:solidFill>
                  <a:srgbClr val="FF0000"/>
                </a:solidFill>
                <a:latin typeface="仿宋" panose="02010609060101010101" pitchFamily="49" charset="-122"/>
                <a:ea typeface="仿宋" panose="02010609060101010101" pitchFamily="49" charset="-122"/>
              </a:rPr>
              <a:t>1.0 mg/m3</a:t>
            </a:r>
            <a:r>
              <a:rPr lang="zh-CN" altLang="en-US" sz="1600" b="1" dirty="0">
                <a:solidFill>
                  <a:srgbClr val="002060"/>
                </a:solidFill>
                <a:latin typeface="仿宋" panose="02010609060101010101" pitchFamily="49" charset="-122"/>
                <a:ea typeface="仿宋" panose="02010609060101010101" pitchFamily="49" charset="-122"/>
              </a:rPr>
              <a:t>（空气）以下，如</a:t>
            </a:r>
            <a:r>
              <a:rPr lang="zh-CN" altLang="en-US" sz="1600" b="1" dirty="0">
                <a:solidFill>
                  <a:srgbClr val="FF0000"/>
                </a:solidFill>
                <a:latin typeface="仿宋" panose="02010609060101010101" pitchFamily="49" charset="-122"/>
                <a:ea typeface="仿宋" panose="02010609060101010101" pitchFamily="49" charset="-122"/>
              </a:rPr>
              <a:t>氯气</a:t>
            </a:r>
            <a:r>
              <a:rPr lang="zh-CN" altLang="en-US" sz="1600" b="1" dirty="0">
                <a:solidFill>
                  <a:srgbClr val="002060"/>
                </a:solidFill>
                <a:latin typeface="仿宋" panose="02010609060101010101" pitchFamily="49" charset="-122"/>
                <a:ea typeface="仿宋" panose="02010609060101010101" pitchFamily="49" charset="-122"/>
              </a:rPr>
              <a:t>、肼、丙烯醛、</a:t>
            </a:r>
            <a:r>
              <a:rPr lang="zh-CN" altLang="en-US" sz="1600" b="1" dirty="0">
                <a:solidFill>
                  <a:srgbClr val="FF0000"/>
                </a:solidFill>
                <a:latin typeface="仿宋" panose="02010609060101010101" pitchFamily="49" charset="-122"/>
                <a:ea typeface="仿宋" panose="02010609060101010101" pitchFamily="49" charset="-122"/>
              </a:rPr>
              <a:t>溴气</a:t>
            </a:r>
            <a:r>
              <a:rPr lang="zh-CN" altLang="en-US" sz="1600" b="1" dirty="0">
                <a:solidFill>
                  <a:srgbClr val="002060"/>
                </a:solidFill>
                <a:latin typeface="仿宋" panose="02010609060101010101" pitchFamily="49" charset="-122"/>
                <a:ea typeface="仿宋" panose="02010609060101010101" pitchFamily="49" charset="-122"/>
              </a:rPr>
              <a:t>；</a:t>
            </a:r>
          </a:p>
          <a:p>
            <a:pPr marL="90900" indent="0">
              <a:lnSpc>
                <a:spcPct val="15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                   容许</a:t>
            </a:r>
            <a:r>
              <a:rPr lang="zh-CN" altLang="en-US" sz="1600" b="1" dirty="0">
                <a:solidFill>
                  <a:srgbClr val="002060"/>
                </a:solidFill>
                <a:latin typeface="仿宋" panose="02010609060101010101" pitchFamily="49" charset="-122"/>
                <a:ea typeface="仿宋" panose="02010609060101010101" pitchFamily="49" charset="-122"/>
              </a:rPr>
              <a:t>浓度在</a:t>
            </a:r>
            <a:r>
              <a:rPr lang="en-US" altLang="zh-CN" sz="1600" b="1" dirty="0">
                <a:solidFill>
                  <a:srgbClr val="002060"/>
                </a:solidFill>
                <a:latin typeface="仿宋" panose="02010609060101010101" pitchFamily="49" charset="-122"/>
                <a:ea typeface="仿宋" panose="02010609060101010101" pitchFamily="49" charset="-122"/>
              </a:rPr>
              <a:t>5.0 mg/m3</a:t>
            </a:r>
            <a:r>
              <a:rPr lang="zh-CN" altLang="en-US" sz="1600" b="1" dirty="0">
                <a:solidFill>
                  <a:srgbClr val="002060"/>
                </a:solidFill>
                <a:latin typeface="仿宋" panose="02010609060101010101" pitchFamily="49" charset="-122"/>
                <a:ea typeface="仿宋" panose="02010609060101010101" pitchFamily="49" charset="-122"/>
              </a:rPr>
              <a:t>（空气）以下，如</a:t>
            </a:r>
            <a:r>
              <a:rPr lang="zh-CN" altLang="en-US" sz="1600" b="1" dirty="0">
                <a:solidFill>
                  <a:srgbClr val="FF0000"/>
                </a:solidFill>
                <a:latin typeface="仿宋" panose="02010609060101010101" pitchFamily="49" charset="-122"/>
                <a:ea typeface="仿宋" panose="02010609060101010101" pitchFamily="49" charset="-122"/>
              </a:rPr>
              <a:t>氟化氢</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二氧化硫</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氯化氢</a:t>
            </a:r>
            <a:r>
              <a:rPr lang="zh-CN" altLang="en-US" sz="1600" b="1" dirty="0">
                <a:solidFill>
                  <a:srgbClr val="002060"/>
                </a:solidFill>
                <a:latin typeface="仿宋" panose="02010609060101010101" pitchFamily="49" charset="-122"/>
                <a:ea typeface="仿宋" panose="02010609060101010101" pitchFamily="49" charset="-122"/>
              </a:rPr>
              <a:t>、甲醛；</a:t>
            </a:r>
          </a:p>
          <a:p>
            <a:pPr marL="90900" indent="0">
              <a:lnSpc>
                <a:spcPct val="15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  （</a:t>
            </a:r>
            <a:r>
              <a:rPr lang="en-US" altLang="zh-CN" sz="1600" b="1" dirty="0" smtClean="0">
                <a:solidFill>
                  <a:srgbClr val="002060"/>
                </a:solidFill>
                <a:latin typeface="仿宋" panose="02010609060101010101" pitchFamily="49" charset="-122"/>
                <a:ea typeface="仿宋" panose="02010609060101010101" pitchFamily="49" charset="-122"/>
              </a:rPr>
              <a:t>3</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中度</a:t>
            </a:r>
            <a:r>
              <a:rPr lang="zh-CN" altLang="en-US" sz="1600" b="1" dirty="0" smtClean="0">
                <a:solidFill>
                  <a:srgbClr val="FF0000"/>
                </a:solidFill>
                <a:latin typeface="仿宋" panose="02010609060101010101" pitchFamily="49" charset="-122"/>
                <a:ea typeface="仿宋" panose="02010609060101010101" pitchFamily="49" charset="-122"/>
              </a:rPr>
              <a:t>危害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容许</a:t>
            </a:r>
            <a:r>
              <a:rPr lang="zh-CN" altLang="en-US" sz="1600" b="1" dirty="0">
                <a:solidFill>
                  <a:srgbClr val="002060"/>
                </a:solidFill>
                <a:latin typeface="仿宋" panose="02010609060101010101" pitchFamily="49" charset="-122"/>
                <a:ea typeface="仿宋" panose="02010609060101010101" pitchFamily="49" charset="-122"/>
              </a:rPr>
              <a:t>浓度在</a:t>
            </a:r>
            <a:r>
              <a:rPr lang="en-US" altLang="zh-CN" sz="1600" b="1" dirty="0">
                <a:solidFill>
                  <a:srgbClr val="FF0000"/>
                </a:solidFill>
                <a:latin typeface="仿宋" panose="02010609060101010101" pitchFamily="49" charset="-122"/>
                <a:ea typeface="仿宋" panose="02010609060101010101" pitchFamily="49" charset="-122"/>
              </a:rPr>
              <a:t>10 mg/m3</a:t>
            </a:r>
            <a:r>
              <a:rPr lang="zh-CN" altLang="en-US" sz="1600" b="1" dirty="0">
                <a:solidFill>
                  <a:srgbClr val="002060"/>
                </a:solidFill>
                <a:latin typeface="仿宋" panose="02010609060101010101" pitchFamily="49" charset="-122"/>
                <a:ea typeface="仿宋" panose="02010609060101010101" pitchFamily="49" charset="-122"/>
              </a:rPr>
              <a:t>（空气）以下，如氰化氢、</a:t>
            </a:r>
            <a:r>
              <a:rPr lang="zh-CN" altLang="en-US" sz="1600" b="1" dirty="0">
                <a:solidFill>
                  <a:srgbClr val="FF0000"/>
                </a:solidFill>
                <a:latin typeface="仿宋" panose="02010609060101010101" pitchFamily="49" charset="-122"/>
                <a:ea typeface="仿宋" panose="02010609060101010101" pitchFamily="49" charset="-122"/>
              </a:rPr>
              <a:t>硫化氢</a:t>
            </a:r>
            <a:r>
              <a:rPr lang="zh-CN" altLang="en-US" sz="1600" b="1" dirty="0">
                <a:solidFill>
                  <a:srgbClr val="002060"/>
                </a:solidFill>
                <a:latin typeface="仿宋" panose="02010609060101010101" pitchFamily="49" charset="-122"/>
                <a:ea typeface="仿宋" panose="02010609060101010101" pitchFamily="49" charset="-122"/>
              </a:rPr>
              <a:t>、二硫化碳；</a:t>
            </a:r>
          </a:p>
          <a:p>
            <a:pPr marL="90900" indent="0">
              <a:lnSpc>
                <a:spcPct val="15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  （</a:t>
            </a:r>
            <a:r>
              <a:rPr lang="en-US" altLang="zh-CN" sz="1600" b="1" dirty="0" smtClean="0">
                <a:solidFill>
                  <a:srgbClr val="002060"/>
                </a:solidFill>
                <a:latin typeface="仿宋" panose="02010609060101010101" pitchFamily="49" charset="-122"/>
                <a:ea typeface="仿宋" panose="02010609060101010101" pitchFamily="49" charset="-122"/>
              </a:rPr>
              <a:t>4</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轻度危害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容许</a:t>
            </a:r>
            <a:r>
              <a:rPr lang="zh-CN" altLang="en-US" sz="1600" b="1" dirty="0">
                <a:solidFill>
                  <a:srgbClr val="002060"/>
                </a:solidFill>
                <a:latin typeface="仿宋" panose="02010609060101010101" pitchFamily="49" charset="-122"/>
                <a:ea typeface="仿宋" panose="02010609060101010101" pitchFamily="49" charset="-122"/>
              </a:rPr>
              <a:t>浓度在</a:t>
            </a:r>
            <a:r>
              <a:rPr lang="en-US" altLang="zh-CN" sz="1600" b="1" dirty="0">
                <a:solidFill>
                  <a:srgbClr val="002060"/>
                </a:solidFill>
                <a:latin typeface="仿宋" panose="02010609060101010101" pitchFamily="49" charset="-122"/>
                <a:ea typeface="仿宋" panose="02010609060101010101" pitchFamily="49" charset="-122"/>
              </a:rPr>
              <a:t>50 mg/m3</a:t>
            </a:r>
            <a:r>
              <a:rPr lang="zh-CN" altLang="en-US" sz="1600" b="1" dirty="0">
                <a:solidFill>
                  <a:srgbClr val="002060"/>
                </a:solidFill>
                <a:latin typeface="仿宋" panose="02010609060101010101" pitchFamily="49" charset="-122"/>
                <a:ea typeface="仿宋" panose="02010609060101010101" pitchFamily="49" charset="-122"/>
              </a:rPr>
              <a:t>（空气）以下，如</a:t>
            </a:r>
            <a:r>
              <a:rPr lang="zh-CN" altLang="en-US" sz="1600" b="1" dirty="0">
                <a:solidFill>
                  <a:srgbClr val="FF0000"/>
                </a:solidFill>
                <a:latin typeface="仿宋" panose="02010609060101010101" pitchFamily="49" charset="-122"/>
                <a:ea typeface="仿宋" panose="02010609060101010101" pitchFamily="49" charset="-122"/>
              </a:rPr>
              <a:t>一氧化碳</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氨</a:t>
            </a:r>
            <a:r>
              <a:rPr lang="zh-CN" altLang="en-US" sz="1600" b="1" dirty="0">
                <a:solidFill>
                  <a:srgbClr val="002060"/>
                </a:solidFill>
                <a:latin typeface="仿宋" panose="02010609060101010101" pitchFamily="49" charset="-122"/>
                <a:ea typeface="仿宋" panose="02010609060101010101" pitchFamily="49" charset="-122"/>
              </a:rPr>
              <a:t>、环氧乙烷、溴甲烷、</a:t>
            </a:r>
            <a:r>
              <a:rPr lang="zh-CN" altLang="en-US" sz="1600" b="1" dirty="0" smtClean="0">
                <a:solidFill>
                  <a:srgbClr val="002060"/>
                </a:solidFill>
                <a:latin typeface="仿宋" panose="02010609060101010101" pitchFamily="49" charset="-122"/>
                <a:ea typeface="仿宋" panose="02010609060101010101" pitchFamily="49" charset="-122"/>
              </a:rPr>
              <a:t>二氧化氮；</a:t>
            </a:r>
            <a:endParaRPr lang="zh-CN" altLang="en-US" sz="1600" b="1" dirty="0">
              <a:solidFill>
                <a:srgbClr val="002060"/>
              </a:solidFill>
              <a:latin typeface="仿宋" panose="02010609060101010101" pitchFamily="49" charset="-122"/>
              <a:ea typeface="仿宋" panose="02010609060101010101" pitchFamily="49" charset="-122"/>
            </a:endParaRPr>
          </a:p>
          <a:p>
            <a:pPr marL="90900" indent="0">
              <a:lnSpc>
                <a:spcPct val="15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                   容许</a:t>
            </a:r>
            <a:r>
              <a:rPr lang="zh-CN" altLang="en-US" sz="1600" b="1" dirty="0">
                <a:solidFill>
                  <a:srgbClr val="002060"/>
                </a:solidFill>
                <a:latin typeface="仿宋" panose="02010609060101010101" pitchFamily="49" charset="-122"/>
                <a:ea typeface="仿宋" panose="02010609060101010101" pitchFamily="49" charset="-122"/>
              </a:rPr>
              <a:t>浓度在</a:t>
            </a:r>
            <a:r>
              <a:rPr lang="en-US" altLang="zh-CN" sz="1600" b="1" dirty="0">
                <a:solidFill>
                  <a:srgbClr val="002060"/>
                </a:solidFill>
                <a:latin typeface="仿宋" panose="02010609060101010101" pitchFamily="49" charset="-122"/>
                <a:ea typeface="仿宋" panose="02010609060101010101" pitchFamily="49" charset="-122"/>
              </a:rPr>
              <a:t>200 mg/m3</a:t>
            </a:r>
            <a:r>
              <a:rPr lang="zh-CN" altLang="en-US" sz="1600" b="1" dirty="0">
                <a:solidFill>
                  <a:srgbClr val="002060"/>
                </a:solidFill>
                <a:latin typeface="仿宋" panose="02010609060101010101" pitchFamily="49" charset="-122"/>
                <a:ea typeface="仿宋" panose="02010609060101010101" pitchFamily="49" charset="-122"/>
              </a:rPr>
              <a:t>（空气）以下，如氯甲烷</a:t>
            </a:r>
            <a:r>
              <a:rPr lang="zh-CN" altLang="en-US" sz="1600" b="1" dirty="0" smtClean="0">
                <a:solidFill>
                  <a:srgbClr val="002060"/>
                </a:solidFill>
                <a:latin typeface="仿宋" panose="02010609060101010101" pitchFamily="49" charset="-122"/>
                <a:ea typeface="仿宋" panose="02010609060101010101" pitchFamily="49" charset="-122"/>
              </a:rPr>
              <a:t>。</a:t>
            </a:r>
            <a:endParaRPr lang="zh-CN" altLang="en-US" sz="16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三、危化品</a:t>
            </a:r>
            <a:r>
              <a:rPr lang="zh-CN" altLang="en-US" sz="2200" b="1" dirty="0">
                <a:solidFill>
                  <a:srgbClr val="002060"/>
                </a:solidFill>
                <a:latin typeface="黑体" panose="02010609060101010101" pitchFamily="49" charset="-122"/>
                <a:ea typeface="黑体" panose="02010609060101010101" pitchFamily="49" charset="-122"/>
              </a:rPr>
              <a:t>的危险特性与</a:t>
            </a:r>
            <a:r>
              <a:rPr lang="zh-CN" altLang="en-US" sz="2200" b="1" dirty="0" smtClean="0">
                <a:solidFill>
                  <a:srgbClr val="002060"/>
                </a:solidFill>
                <a:latin typeface="黑体" panose="02010609060101010101" pitchFamily="49" charset="-122"/>
                <a:ea typeface="黑体" panose="02010609060101010101" pitchFamily="49" charset="-122"/>
              </a:rPr>
              <a:t>分类┃</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危险危害辨识（毒性）</a:t>
            </a:r>
            <a:endParaRPr lang="zh-CN" altLang="en-US" sz="2000" b="1" dirty="0">
              <a:solidFill>
                <a:srgbClr val="00206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2386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6" end="6"/>
                                            </p:txEl>
                                          </p:spTgt>
                                        </p:tgtEl>
                                        <p:attrNameLst>
                                          <p:attrName>style.visibility</p:attrName>
                                        </p:attrNameLst>
                                      </p:cBhvr>
                                      <p:to>
                                        <p:strVal val="visible"/>
                                      </p:to>
                                    </p:set>
                                    <p:animEffect transition="in" filter="wipe(up)">
                                      <p:cBhvr>
                                        <p:cTn id="7" dur="500"/>
                                        <p:tgtEl>
                                          <p:spTgt spid="18">
                                            <p:txEl>
                                              <p:pRg st="6" end="6"/>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xEl>
                                              <p:pRg st="7" end="7"/>
                                            </p:txEl>
                                          </p:spTgt>
                                        </p:tgtEl>
                                        <p:attrNameLst>
                                          <p:attrName>style.visibility</p:attrName>
                                        </p:attrNameLst>
                                      </p:cBhvr>
                                      <p:to>
                                        <p:strVal val="visible"/>
                                      </p:to>
                                    </p:set>
                                    <p:animEffect transition="in" filter="wipe(up)">
                                      <p:cBhvr>
                                        <p:cTn id="11" dur="500"/>
                                        <p:tgtEl>
                                          <p:spTgt spid="18">
                                            <p:txEl>
                                              <p:pRg st="7" end="7"/>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8">
                                            <p:txEl>
                                              <p:pRg st="8" end="8"/>
                                            </p:txEl>
                                          </p:spTgt>
                                        </p:tgtEl>
                                        <p:attrNameLst>
                                          <p:attrName>style.visibility</p:attrName>
                                        </p:attrNameLst>
                                      </p:cBhvr>
                                      <p:to>
                                        <p:strVal val="visible"/>
                                      </p:to>
                                    </p:set>
                                    <p:animEffect transition="in" filter="wipe(up)">
                                      <p:cBhvr>
                                        <p:cTn id="15" dur="500"/>
                                        <p:tgtEl>
                                          <p:spTgt spid="18">
                                            <p:txEl>
                                              <p:pRg st="8" end="8"/>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8">
                                            <p:txEl>
                                              <p:pRg st="9" end="9"/>
                                            </p:txEl>
                                          </p:spTgt>
                                        </p:tgtEl>
                                        <p:attrNameLst>
                                          <p:attrName>style.visibility</p:attrName>
                                        </p:attrNameLst>
                                      </p:cBhvr>
                                      <p:to>
                                        <p:strVal val="visible"/>
                                      </p:to>
                                    </p:set>
                                    <p:animEffect transition="in" filter="wipe(up)">
                                      <p:cBhvr>
                                        <p:cTn id="20" dur="500"/>
                                        <p:tgtEl>
                                          <p:spTgt spid="18">
                                            <p:txEl>
                                              <p:pRg st="9" end="9"/>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8">
                                            <p:txEl>
                                              <p:pRg st="10" end="10"/>
                                            </p:txEl>
                                          </p:spTgt>
                                        </p:tgtEl>
                                        <p:attrNameLst>
                                          <p:attrName>style.visibility</p:attrName>
                                        </p:attrNameLst>
                                      </p:cBhvr>
                                      <p:to>
                                        <p:strVal val="visible"/>
                                      </p:to>
                                    </p:set>
                                    <p:animEffect transition="in" filter="wipe(up)">
                                      <p:cBhvr>
                                        <p:cTn id="25" dur="500"/>
                                        <p:tgtEl>
                                          <p:spTgt spid="18">
                                            <p:txEl>
                                              <p:pRg st="10" end="10"/>
                                            </p:txEl>
                                          </p:spTgt>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8">
                                            <p:txEl>
                                              <p:pRg st="11" end="11"/>
                                            </p:txEl>
                                          </p:spTgt>
                                        </p:tgtEl>
                                        <p:attrNameLst>
                                          <p:attrName>style.visibility</p:attrName>
                                        </p:attrNameLst>
                                      </p:cBhvr>
                                      <p:to>
                                        <p:strVal val="visible"/>
                                      </p:to>
                                    </p:set>
                                    <p:animEffect transition="in" filter="wipe(up)">
                                      <p:cBhvr>
                                        <p:cTn id="29" dur="500"/>
                                        <p:tgtEl>
                                          <p:spTgt spid="18">
                                            <p:txEl>
                                              <p:pRg st="11" end="1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8">
                                            <p:txEl>
                                              <p:pRg st="12" end="12"/>
                                            </p:txEl>
                                          </p:spTgt>
                                        </p:tgtEl>
                                        <p:attrNameLst>
                                          <p:attrName>style.visibility</p:attrName>
                                        </p:attrNameLst>
                                      </p:cBhvr>
                                      <p:to>
                                        <p:strVal val="visible"/>
                                      </p:to>
                                    </p:set>
                                    <p:animEffect transition="in" filter="wipe(up)">
                                      <p:cBhvr>
                                        <p:cTn id="34" dur="500"/>
                                        <p:tgtEl>
                                          <p:spTgt spid="18">
                                            <p:txEl>
                                              <p:pRg st="12" end="1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8">
                                            <p:txEl>
                                              <p:pRg st="13" end="13"/>
                                            </p:txEl>
                                          </p:spTgt>
                                        </p:tgtEl>
                                        <p:attrNameLst>
                                          <p:attrName>style.visibility</p:attrName>
                                        </p:attrNameLst>
                                      </p:cBhvr>
                                      <p:to>
                                        <p:strVal val="visible"/>
                                      </p:to>
                                    </p:set>
                                    <p:animEffect transition="in" filter="wipe(up)">
                                      <p:cBhvr>
                                        <p:cTn id="39" dur="500"/>
                                        <p:tgtEl>
                                          <p:spTgt spid="18">
                                            <p:txEl>
                                              <p:pRg st="13" end="13"/>
                                            </p:txEl>
                                          </p:spTgt>
                                        </p:tgtEl>
                                      </p:cBhvr>
                                    </p:animEffec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18">
                                            <p:txEl>
                                              <p:pRg st="14" end="14"/>
                                            </p:txEl>
                                          </p:spTgt>
                                        </p:tgtEl>
                                        <p:attrNameLst>
                                          <p:attrName>style.visibility</p:attrName>
                                        </p:attrNameLst>
                                      </p:cBhvr>
                                      <p:to>
                                        <p:strVal val="visible"/>
                                      </p:to>
                                    </p:set>
                                    <p:animEffect transition="in" filter="wipe(up)">
                                      <p:cBhvr>
                                        <p:cTn id="43" dur="500"/>
                                        <p:tgtEl>
                                          <p:spTgt spid="1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369151" cy="5400600"/>
          </a:xfrm>
        </p:spPr>
        <p:txBody>
          <a:bodyPr>
            <a:normAutofit/>
          </a:bodyPr>
          <a:lstStyle/>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毒气</a:t>
            </a:r>
            <a:endParaRPr lang="en-US" altLang="zh-CN" sz="1600" b="1" dirty="0">
              <a:solidFill>
                <a:srgbClr val="002060"/>
              </a:solidFill>
              <a:latin typeface="仿宋" panose="02010609060101010101" pitchFamily="49" charset="-122"/>
              <a:ea typeface="仿宋" panose="02010609060101010101" pitchFamily="49" charset="-122"/>
            </a:endParaRPr>
          </a:p>
          <a:p>
            <a:pPr indent="0">
              <a:lnSpc>
                <a:spcPct val="13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1</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极度</a:t>
            </a:r>
            <a:r>
              <a:rPr lang="zh-CN" altLang="en-US" sz="1600" b="1" dirty="0" smtClean="0">
                <a:solidFill>
                  <a:srgbClr val="FF0000"/>
                </a:solidFill>
                <a:latin typeface="仿宋" panose="02010609060101010101" pitchFamily="49" charset="-122"/>
                <a:ea typeface="仿宋" panose="02010609060101010101" pitchFamily="49" charset="-122"/>
              </a:rPr>
              <a:t>危害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容许</a:t>
            </a:r>
            <a:r>
              <a:rPr lang="zh-CN" altLang="en-US" sz="1600" b="1" dirty="0">
                <a:solidFill>
                  <a:srgbClr val="002060"/>
                </a:solidFill>
                <a:latin typeface="仿宋" panose="02010609060101010101" pitchFamily="49" charset="-122"/>
                <a:ea typeface="仿宋" panose="02010609060101010101" pitchFamily="49" charset="-122"/>
              </a:rPr>
              <a:t>浓度在</a:t>
            </a:r>
            <a:r>
              <a:rPr lang="en-US" altLang="zh-CN" sz="1600" b="1" dirty="0">
                <a:solidFill>
                  <a:srgbClr val="FF0000"/>
                </a:solidFill>
                <a:latin typeface="仿宋" panose="02010609060101010101" pitchFamily="49" charset="-122"/>
                <a:ea typeface="仿宋" panose="02010609060101010101" pitchFamily="49" charset="-122"/>
              </a:rPr>
              <a:t>0.1 mg/m3</a:t>
            </a:r>
            <a:r>
              <a:rPr lang="zh-CN" altLang="en-US" sz="1600" b="1" dirty="0">
                <a:solidFill>
                  <a:srgbClr val="002060"/>
                </a:solidFill>
                <a:latin typeface="仿宋" panose="02010609060101010101" pitchFamily="49" charset="-122"/>
                <a:ea typeface="仿宋" panose="02010609060101010101" pitchFamily="49" charset="-122"/>
              </a:rPr>
              <a:t>（空气）以下，如</a:t>
            </a:r>
            <a:r>
              <a:rPr lang="zh-CN" altLang="en-US" sz="1600" b="1" dirty="0">
                <a:solidFill>
                  <a:srgbClr val="FF0000"/>
                </a:solidFill>
                <a:latin typeface="仿宋" panose="02010609060101010101" pitchFamily="49" charset="-122"/>
                <a:ea typeface="仿宋" panose="02010609060101010101" pitchFamily="49" charset="-122"/>
              </a:rPr>
              <a:t>氟气</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光气</a:t>
            </a:r>
            <a:r>
              <a:rPr lang="zh-CN" altLang="en-US" sz="1600" b="1" dirty="0">
                <a:solidFill>
                  <a:srgbClr val="002060"/>
                </a:solidFill>
                <a:latin typeface="仿宋" panose="02010609060101010101" pitchFamily="49" charset="-122"/>
                <a:ea typeface="仿宋" panose="02010609060101010101" pitchFamily="49" charset="-122"/>
              </a:rPr>
              <a:t>、臭氧、砷化氢磷化氢等；</a:t>
            </a:r>
          </a:p>
          <a:p>
            <a:pPr marL="90900" indent="0">
              <a:lnSpc>
                <a:spcPct val="15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  （</a:t>
            </a:r>
            <a:r>
              <a:rPr lang="en-US" altLang="zh-CN" sz="1600" b="1" dirty="0">
                <a:solidFill>
                  <a:srgbClr val="002060"/>
                </a:solidFill>
                <a:latin typeface="仿宋" panose="02010609060101010101" pitchFamily="49" charset="-122"/>
                <a:ea typeface="仿宋" panose="02010609060101010101" pitchFamily="49" charset="-122"/>
              </a:rPr>
              <a:t>2</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高度</a:t>
            </a:r>
            <a:r>
              <a:rPr lang="zh-CN" altLang="en-US" sz="1600" b="1" dirty="0" smtClean="0">
                <a:solidFill>
                  <a:srgbClr val="FF0000"/>
                </a:solidFill>
                <a:latin typeface="仿宋" panose="02010609060101010101" pitchFamily="49" charset="-122"/>
                <a:ea typeface="仿宋" panose="02010609060101010101" pitchFamily="49" charset="-122"/>
              </a:rPr>
              <a:t>危害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容许</a:t>
            </a:r>
            <a:r>
              <a:rPr lang="zh-CN" altLang="en-US" sz="1600" b="1" dirty="0">
                <a:solidFill>
                  <a:srgbClr val="002060"/>
                </a:solidFill>
                <a:latin typeface="仿宋" panose="02010609060101010101" pitchFamily="49" charset="-122"/>
                <a:ea typeface="仿宋" panose="02010609060101010101" pitchFamily="49" charset="-122"/>
              </a:rPr>
              <a:t>浓度在</a:t>
            </a:r>
            <a:r>
              <a:rPr lang="en-US" altLang="zh-CN" sz="1600" b="1" dirty="0">
                <a:solidFill>
                  <a:srgbClr val="FF0000"/>
                </a:solidFill>
                <a:latin typeface="仿宋" panose="02010609060101010101" pitchFamily="49" charset="-122"/>
                <a:ea typeface="仿宋" panose="02010609060101010101" pitchFamily="49" charset="-122"/>
              </a:rPr>
              <a:t>1.0 mg/m3</a:t>
            </a:r>
            <a:r>
              <a:rPr lang="zh-CN" altLang="en-US" sz="1600" b="1" dirty="0">
                <a:solidFill>
                  <a:srgbClr val="002060"/>
                </a:solidFill>
                <a:latin typeface="仿宋" panose="02010609060101010101" pitchFamily="49" charset="-122"/>
                <a:ea typeface="仿宋" panose="02010609060101010101" pitchFamily="49" charset="-122"/>
              </a:rPr>
              <a:t>（空气）以下，如</a:t>
            </a:r>
            <a:r>
              <a:rPr lang="zh-CN" altLang="en-US" sz="1600" b="1" dirty="0">
                <a:solidFill>
                  <a:srgbClr val="FF0000"/>
                </a:solidFill>
                <a:latin typeface="仿宋" panose="02010609060101010101" pitchFamily="49" charset="-122"/>
                <a:ea typeface="仿宋" panose="02010609060101010101" pitchFamily="49" charset="-122"/>
              </a:rPr>
              <a:t>氯气</a:t>
            </a:r>
            <a:r>
              <a:rPr lang="zh-CN" altLang="en-US" sz="1600" b="1" dirty="0">
                <a:solidFill>
                  <a:srgbClr val="002060"/>
                </a:solidFill>
                <a:latin typeface="仿宋" panose="02010609060101010101" pitchFamily="49" charset="-122"/>
                <a:ea typeface="仿宋" panose="02010609060101010101" pitchFamily="49" charset="-122"/>
              </a:rPr>
              <a:t>、肼、丙烯醛、</a:t>
            </a:r>
            <a:r>
              <a:rPr lang="zh-CN" altLang="en-US" sz="1600" b="1" dirty="0">
                <a:solidFill>
                  <a:srgbClr val="FF0000"/>
                </a:solidFill>
                <a:latin typeface="仿宋" panose="02010609060101010101" pitchFamily="49" charset="-122"/>
                <a:ea typeface="仿宋" panose="02010609060101010101" pitchFamily="49" charset="-122"/>
              </a:rPr>
              <a:t>溴气</a:t>
            </a:r>
            <a:r>
              <a:rPr lang="zh-CN" altLang="en-US" sz="1600" b="1" dirty="0">
                <a:solidFill>
                  <a:srgbClr val="002060"/>
                </a:solidFill>
                <a:latin typeface="仿宋" panose="02010609060101010101" pitchFamily="49" charset="-122"/>
                <a:ea typeface="仿宋" panose="02010609060101010101" pitchFamily="49" charset="-122"/>
              </a:rPr>
              <a:t>；</a:t>
            </a:r>
          </a:p>
          <a:p>
            <a:pPr marL="90900" indent="0">
              <a:lnSpc>
                <a:spcPct val="15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                   容许</a:t>
            </a:r>
            <a:r>
              <a:rPr lang="zh-CN" altLang="en-US" sz="1600" b="1" dirty="0">
                <a:solidFill>
                  <a:srgbClr val="002060"/>
                </a:solidFill>
                <a:latin typeface="仿宋" panose="02010609060101010101" pitchFamily="49" charset="-122"/>
                <a:ea typeface="仿宋" panose="02010609060101010101" pitchFamily="49" charset="-122"/>
              </a:rPr>
              <a:t>浓度在</a:t>
            </a:r>
            <a:r>
              <a:rPr lang="en-US" altLang="zh-CN" sz="1600" b="1" dirty="0">
                <a:solidFill>
                  <a:srgbClr val="002060"/>
                </a:solidFill>
                <a:latin typeface="仿宋" panose="02010609060101010101" pitchFamily="49" charset="-122"/>
                <a:ea typeface="仿宋" panose="02010609060101010101" pitchFamily="49" charset="-122"/>
              </a:rPr>
              <a:t>5.0 mg/m3</a:t>
            </a:r>
            <a:r>
              <a:rPr lang="zh-CN" altLang="en-US" sz="1600" b="1" dirty="0">
                <a:solidFill>
                  <a:srgbClr val="002060"/>
                </a:solidFill>
                <a:latin typeface="仿宋" panose="02010609060101010101" pitchFamily="49" charset="-122"/>
                <a:ea typeface="仿宋" panose="02010609060101010101" pitchFamily="49" charset="-122"/>
              </a:rPr>
              <a:t>（空气）以下，如</a:t>
            </a:r>
            <a:r>
              <a:rPr lang="zh-CN" altLang="en-US" sz="1600" b="1" dirty="0">
                <a:solidFill>
                  <a:srgbClr val="FF0000"/>
                </a:solidFill>
                <a:latin typeface="仿宋" panose="02010609060101010101" pitchFamily="49" charset="-122"/>
                <a:ea typeface="仿宋" panose="02010609060101010101" pitchFamily="49" charset="-122"/>
              </a:rPr>
              <a:t>氟化氢</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二氧化硫</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氯化氢</a:t>
            </a:r>
            <a:r>
              <a:rPr lang="zh-CN" altLang="en-US" sz="1600" b="1" dirty="0">
                <a:solidFill>
                  <a:srgbClr val="002060"/>
                </a:solidFill>
                <a:latin typeface="仿宋" panose="02010609060101010101" pitchFamily="49" charset="-122"/>
                <a:ea typeface="仿宋" panose="02010609060101010101" pitchFamily="49" charset="-122"/>
              </a:rPr>
              <a:t>、甲醛；</a:t>
            </a:r>
          </a:p>
          <a:p>
            <a:pPr marL="90900" indent="0">
              <a:lnSpc>
                <a:spcPct val="15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  （</a:t>
            </a:r>
            <a:r>
              <a:rPr lang="en-US" altLang="zh-CN" sz="1600" b="1" dirty="0" smtClean="0">
                <a:solidFill>
                  <a:srgbClr val="002060"/>
                </a:solidFill>
                <a:latin typeface="仿宋" panose="02010609060101010101" pitchFamily="49" charset="-122"/>
                <a:ea typeface="仿宋" panose="02010609060101010101" pitchFamily="49" charset="-122"/>
              </a:rPr>
              <a:t>3</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中度</a:t>
            </a:r>
            <a:r>
              <a:rPr lang="zh-CN" altLang="en-US" sz="1600" b="1" dirty="0" smtClean="0">
                <a:solidFill>
                  <a:srgbClr val="FF0000"/>
                </a:solidFill>
                <a:latin typeface="仿宋" panose="02010609060101010101" pitchFamily="49" charset="-122"/>
                <a:ea typeface="仿宋" panose="02010609060101010101" pitchFamily="49" charset="-122"/>
              </a:rPr>
              <a:t>危害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容许</a:t>
            </a:r>
            <a:r>
              <a:rPr lang="zh-CN" altLang="en-US" sz="1600" b="1" dirty="0">
                <a:solidFill>
                  <a:srgbClr val="002060"/>
                </a:solidFill>
                <a:latin typeface="仿宋" panose="02010609060101010101" pitchFamily="49" charset="-122"/>
                <a:ea typeface="仿宋" panose="02010609060101010101" pitchFamily="49" charset="-122"/>
              </a:rPr>
              <a:t>浓度在</a:t>
            </a:r>
            <a:r>
              <a:rPr lang="en-US" altLang="zh-CN" sz="1600" b="1" dirty="0">
                <a:solidFill>
                  <a:srgbClr val="FF0000"/>
                </a:solidFill>
                <a:latin typeface="仿宋" panose="02010609060101010101" pitchFamily="49" charset="-122"/>
                <a:ea typeface="仿宋" panose="02010609060101010101" pitchFamily="49" charset="-122"/>
              </a:rPr>
              <a:t>10 mg/m3</a:t>
            </a:r>
            <a:r>
              <a:rPr lang="zh-CN" altLang="en-US" sz="1600" b="1" dirty="0">
                <a:solidFill>
                  <a:srgbClr val="002060"/>
                </a:solidFill>
                <a:latin typeface="仿宋" panose="02010609060101010101" pitchFamily="49" charset="-122"/>
                <a:ea typeface="仿宋" panose="02010609060101010101" pitchFamily="49" charset="-122"/>
              </a:rPr>
              <a:t>（空气）以下，如氰化氢、</a:t>
            </a:r>
            <a:r>
              <a:rPr lang="zh-CN" altLang="en-US" sz="1600" b="1" dirty="0">
                <a:solidFill>
                  <a:srgbClr val="FF0000"/>
                </a:solidFill>
                <a:latin typeface="仿宋" panose="02010609060101010101" pitchFamily="49" charset="-122"/>
                <a:ea typeface="仿宋" panose="02010609060101010101" pitchFamily="49" charset="-122"/>
              </a:rPr>
              <a:t>硫化氢</a:t>
            </a:r>
            <a:r>
              <a:rPr lang="zh-CN" altLang="en-US" sz="1600" b="1" dirty="0">
                <a:solidFill>
                  <a:srgbClr val="002060"/>
                </a:solidFill>
                <a:latin typeface="仿宋" panose="02010609060101010101" pitchFamily="49" charset="-122"/>
                <a:ea typeface="仿宋" panose="02010609060101010101" pitchFamily="49" charset="-122"/>
              </a:rPr>
              <a:t>、二硫化碳；</a:t>
            </a:r>
          </a:p>
          <a:p>
            <a:pPr marL="90900" indent="0">
              <a:lnSpc>
                <a:spcPct val="15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  （</a:t>
            </a:r>
            <a:r>
              <a:rPr lang="en-US" altLang="zh-CN" sz="1600" b="1" dirty="0" smtClean="0">
                <a:solidFill>
                  <a:srgbClr val="002060"/>
                </a:solidFill>
                <a:latin typeface="仿宋" panose="02010609060101010101" pitchFamily="49" charset="-122"/>
                <a:ea typeface="仿宋" panose="02010609060101010101" pitchFamily="49" charset="-122"/>
              </a:rPr>
              <a:t>4</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轻度危害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容许</a:t>
            </a:r>
            <a:r>
              <a:rPr lang="zh-CN" altLang="en-US" sz="1600" b="1" dirty="0">
                <a:solidFill>
                  <a:srgbClr val="002060"/>
                </a:solidFill>
                <a:latin typeface="仿宋" panose="02010609060101010101" pitchFamily="49" charset="-122"/>
                <a:ea typeface="仿宋" panose="02010609060101010101" pitchFamily="49" charset="-122"/>
              </a:rPr>
              <a:t>浓度在</a:t>
            </a:r>
            <a:r>
              <a:rPr lang="en-US" altLang="zh-CN" sz="1600" b="1" dirty="0">
                <a:solidFill>
                  <a:srgbClr val="002060"/>
                </a:solidFill>
                <a:latin typeface="仿宋" panose="02010609060101010101" pitchFamily="49" charset="-122"/>
                <a:ea typeface="仿宋" panose="02010609060101010101" pitchFamily="49" charset="-122"/>
              </a:rPr>
              <a:t>50 mg/m3</a:t>
            </a:r>
            <a:r>
              <a:rPr lang="zh-CN" altLang="en-US" sz="1600" b="1" dirty="0">
                <a:solidFill>
                  <a:srgbClr val="002060"/>
                </a:solidFill>
                <a:latin typeface="仿宋" panose="02010609060101010101" pitchFamily="49" charset="-122"/>
                <a:ea typeface="仿宋" panose="02010609060101010101" pitchFamily="49" charset="-122"/>
              </a:rPr>
              <a:t>（空气）以下，如</a:t>
            </a:r>
            <a:r>
              <a:rPr lang="zh-CN" altLang="en-US" sz="1600" b="1" dirty="0">
                <a:solidFill>
                  <a:srgbClr val="FF0000"/>
                </a:solidFill>
                <a:latin typeface="仿宋" panose="02010609060101010101" pitchFamily="49" charset="-122"/>
                <a:ea typeface="仿宋" panose="02010609060101010101" pitchFamily="49" charset="-122"/>
              </a:rPr>
              <a:t>一氧化碳</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氨</a:t>
            </a:r>
            <a:r>
              <a:rPr lang="zh-CN" altLang="en-US" sz="1600" b="1" dirty="0">
                <a:solidFill>
                  <a:srgbClr val="002060"/>
                </a:solidFill>
                <a:latin typeface="仿宋" panose="02010609060101010101" pitchFamily="49" charset="-122"/>
                <a:ea typeface="仿宋" panose="02010609060101010101" pitchFamily="49" charset="-122"/>
              </a:rPr>
              <a:t>、环氧乙烷、溴甲烷、</a:t>
            </a:r>
            <a:r>
              <a:rPr lang="zh-CN" altLang="en-US" sz="1600" b="1" dirty="0" smtClean="0">
                <a:solidFill>
                  <a:srgbClr val="002060"/>
                </a:solidFill>
                <a:latin typeface="仿宋" panose="02010609060101010101" pitchFamily="49" charset="-122"/>
                <a:ea typeface="仿宋" panose="02010609060101010101" pitchFamily="49" charset="-122"/>
              </a:rPr>
              <a:t>二氧化氮；</a:t>
            </a:r>
            <a:endParaRPr lang="zh-CN" altLang="en-US" sz="1600" b="1" dirty="0">
              <a:solidFill>
                <a:srgbClr val="002060"/>
              </a:solidFill>
              <a:latin typeface="仿宋" panose="02010609060101010101" pitchFamily="49" charset="-122"/>
              <a:ea typeface="仿宋" panose="02010609060101010101" pitchFamily="49" charset="-122"/>
            </a:endParaRPr>
          </a:p>
          <a:p>
            <a:pPr marL="90900" indent="0">
              <a:lnSpc>
                <a:spcPct val="15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                   容许</a:t>
            </a:r>
            <a:r>
              <a:rPr lang="zh-CN" altLang="en-US" sz="1600" b="1" dirty="0">
                <a:solidFill>
                  <a:srgbClr val="002060"/>
                </a:solidFill>
                <a:latin typeface="仿宋" panose="02010609060101010101" pitchFamily="49" charset="-122"/>
                <a:ea typeface="仿宋" panose="02010609060101010101" pitchFamily="49" charset="-122"/>
              </a:rPr>
              <a:t>浓度在</a:t>
            </a:r>
            <a:r>
              <a:rPr lang="en-US" altLang="zh-CN" sz="1600" b="1" dirty="0">
                <a:solidFill>
                  <a:srgbClr val="002060"/>
                </a:solidFill>
                <a:latin typeface="仿宋" panose="02010609060101010101" pitchFamily="49" charset="-122"/>
                <a:ea typeface="仿宋" panose="02010609060101010101" pitchFamily="49" charset="-122"/>
              </a:rPr>
              <a:t>200 mg/m3</a:t>
            </a:r>
            <a:r>
              <a:rPr lang="zh-CN" altLang="en-US" sz="1600" b="1" dirty="0">
                <a:solidFill>
                  <a:srgbClr val="002060"/>
                </a:solidFill>
                <a:latin typeface="仿宋" panose="02010609060101010101" pitchFamily="49" charset="-122"/>
                <a:ea typeface="仿宋" panose="02010609060101010101" pitchFamily="49" charset="-122"/>
              </a:rPr>
              <a:t>（空气）以下，如氯甲烷</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0">
              <a:lnSpc>
                <a:spcPct val="130000"/>
              </a:lnSpc>
              <a:spcBef>
                <a:spcPts val="0"/>
              </a:spcBef>
              <a:buNone/>
            </a:pPr>
            <a:endParaRPr lang="en-US" altLang="zh-CN" sz="1600" b="1" dirty="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使用时</a:t>
            </a:r>
            <a:r>
              <a:rPr lang="zh-CN" altLang="en-US" sz="1600" b="1" dirty="0" smtClean="0">
                <a:solidFill>
                  <a:srgbClr val="FF0000"/>
                </a:solidFill>
                <a:latin typeface="仿宋" panose="02010609060101010101" pitchFamily="49" charset="-122"/>
                <a:ea typeface="仿宋" panose="02010609060101010101" pitchFamily="49" charset="-122"/>
              </a:rPr>
              <a:t>注意</a:t>
            </a:r>
            <a:endParaRPr lang="en-US" altLang="zh-CN" sz="1600" b="1" dirty="0">
              <a:solidFill>
                <a:srgbClr val="FF0000"/>
              </a:solidFill>
              <a:latin typeface="仿宋" panose="02010609060101010101" pitchFamily="49" charset="-122"/>
              <a:ea typeface="仿宋" panose="02010609060101010101" pitchFamily="49" charset="-122"/>
            </a:endParaRPr>
          </a:p>
          <a:p>
            <a:pPr indent="0">
              <a:lnSpc>
                <a:spcPct val="20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1</a:t>
            </a:r>
            <a:r>
              <a:rPr lang="zh-CN" altLang="en-US" sz="1600" b="1" dirty="0">
                <a:solidFill>
                  <a:srgbClr val="002060"/>
                </a:solidFill>
                <a:latin typeface="仿宋" panose="02010609060101010101" pitchFamily="49" charset="-122"/>
                <a:ea typeface="仿宋" panose="02010609060101010101" pitchFamily="49" charset="-122"/>
              </a:rPr>
              <a:t>）使用现场保证</a:t>
            </a:r>
            <a:r>
              <a:rPr lang="zh-CN" altLang="en-US" sz="1600" b="1" dirty="0">
                <a:solidFill>
                  <a:srgbClr val="FF0000"/>
                </a:solidFill>
                <a:latin typeface="仿宋" panose="02010609060101010101" pitchFamily="49" charset="-122"/>
                <a:ea typeface="仿宋" panose="02010609060101010101" pitchFamily="49" charset="-122"/>
              </a:rPr>
              <a:t>通风良好</a:t>
            </a:r>
            <a:r>
              <a:rPr lang="zh-CN" altLang="en-US" sz="1600" b="1" dirty="0">
                <a:solidFill>
                  <a:srgbClr val="002060"/>
                </a:solidFill>
                <a:latin typeface="仿宋" panose="02010609060101010101" pitchFamily="49" charset="-122"/>
                <a:ea typeface="仿宋" panose="02010609060101010101" pitchFamily="49" charset="-122"/>
              </a:rPr>
              <a:t>，并</a:t>
            </a:r>
            <a:r>
              <a:rPr lang="zh-CN" altLang="en-US" sz="1600" b="1" dirty="0">
                <a:solidFill>
                  <a:srgbClr val="FF0000"/>
                </a:solidFill>
                <a:latin typeface="仿宋" panose="02010609060101010101" pitchFamily="49" charset="-122"/>
                <a:ea typeface="仿宋" panose="02010609060101010101" pitchFamily="49" charset="-122"/>
              </a:rPr>
              <a:t>安装在线监测报警器</a:t>
            </a:r>
            <a:r>
              <a:rPr lang="zh-CN" altLang="en-US" sz="1600" b="1" dirty="0">
                <a:solidFill>
                  <a:srgbClr val="002060"/>
                </a:solidFill>
                <a:latin typeface="仿宋" panose="02010609060101010101" pitchFamily="49" charset="-122"/>
                <a:ea typeface="仿宋" panose="02010609060101010101" pitchFamily="49" charset="-122"/>
              </a:rPr>
              <a:t>。</a:t>
            </a:r>
          </a:p>
          <a:p>
            <a:pPr indent="0">
              <a:lnSpc>
                <a:spcPct val="20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2</a:t>
            </a:r>
            <a:r>
              <a:rPr lang="zh-CN" altLang="en-US" sz="1600" b="1" dirty="0">
                <a:solidFill>
                  <a:srgbClr val="002060"/>
                </a:solidFill>
                <a:latin typeface="仿宋" panose="02010609060101010101" pitchFamily="49" charset="-122"/>
                <a:ea typeface="仿宋" panose="02010609060101010101" pitchFamily="49" charset="-122"/>
              </a:rPr>
              <a:t>）气瓶气体经</a:t>
            </a:r>
            <a:r>
              <a:rPr lang="zh-CN" altLang="en-US" sz="1600" b="1" dirty="0">
                <a:solidFill>
                  <a:srgbClr val="FF0000"/>
                </a:solidFill>
                <a:latin typeface="仿宋" panose="02010609060101010101" pitchFamily="49" charset="-122"/>
                <a:ea typeface="仿宋" panose="02010609060101010101" pitchFamily="49" charset="-122"/>
              </a:rPr>
              <a:t>减压后使用</a:t>
            </a:r>
            <a:r>
              <a:rPr lang="zh-CN" altLang="en-US" sz="1600" b="1" dirty="0">
                <a:solidFill>
                  <a:srgbClr val="002060"/>
                </a:solidFill>
                <a:latin typeface="仿宋" panose="02010609060101010101" pitchFamily="49" charset="-122"/>
                <a:ea typeface="仿宋" panose="02010609060101010101" pitchFamily="49" charset="-122"/>
              </a:rPr>
              <a:t>，以防因误操作致大量毒气喷出。</a:t>
            </a:r>
          </a:p>
          <a:p>
            <a:pPr indent="0">
              <a:lnSpc>
                <a:spcPct val="20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002060"/>
                </a:solidFill>
                <a:latin typeface="仿宋" panose="02010609060101010101" pitchFamily="49" charset="-122"/>
                <a:ea typeface="仿宋" panose="02010609060101010101" pitchFamily="49" charset="-122"/>
              </a:rPr>
              <a:t>3</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002060"/>
                </a:solidFill>
                <a:latin typeface="仿宋" panose="02010609060101010101" pitchFamily="49" charset="-122"/>
                <a:ea typeface="仿宋" panose="02010609060101010101" pitchFamily="49" charset="-122"/>
              </a:rPr>
              <a:t>使用场所</a:t>
            </a:r>
            <a:r>
              <a:rPr lang="zh-CN" altLang="en-US" sz="1600" b="1" dirty="0">
                <a:solidFill>
                  <a:srgbClr val="FF0000"/>
                </a:solidFill>
                <a:latin typeface="仿宋" panose="02010609060101010101" pitchFamily="49" charset="-122"/>
                <a:ea typeface="仿宋" panose="02010609060101010101" pitchFamily="49" charset="-122"/>
              </a:rPr>
              <a:t>通道畅通</a:t>
            </a:r>
            <a:r>
              <a:rPr lang="zh-CN" altLang="en-US" sz="1600" b="1" dirty="0">
                <a:solidFill>
                  <a:srgbClr val="002060"/>
                </a:solidFill>
                <a:latin typeface="仿宋" panose="02010609060101010101" pitchFamily="49" charset="-122"/>
                <a:ea typeface="仿宋" panose="02010609060101010101" pitchFamily="49" charset="-122"/>
              </a:rPr>
              <a:t>，房门灵活，以保证必要时人员</a:t>
            </a:r>
            <a:r>
              <a:rPr lang="zh-CN" altLang="en-US" sz="1600" b="1" dirty="0">
                <a:solidFill>
                  <a:srgbClr val="FF0000"/>
                </a:solidFill>
                <a:latin typeface="仿宋" panose="02010609060101010101" pitchFamily="49" charset="-122"/>
                <a:ea typeface="仿宋" panose="02010609060101010101" pitchFamily="49" charset="-122"/>
              </a:rPr>
              <a:t>能迅速撤离</a:t>
            </a:r>
            <a:r>
              <a:rPr lang="zh-CN" altLang="en-US" sz="1600" b="1" dirty="0">
                <a:solidFill>
                  <a:srgbClr val="002060"/>
                </a:solidFill>
                <a:latin typeface="仿宋" panose="02010609060101010101" pitchFamily="49" charset="-122"/>
                <a:ea typeface="仿宋" panose="02010609060101010101" pitchFamily="49" charset="-122"/>
              </a:rPr>
              <a:t>。</a:t>
            </a:r>
          </a:p>
          <a:p>
            <a:pPr indent="0">
              <a:lnSpc>
                <a:spcPct val="20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002060"/>
                </a:solidFill>
                <a:latin typeface="仿宋" panose="02010609060101010101" pitchFamily="49" charset="-122"/>
                <a:ea typeface="仿宋" panose="02010609060101010101" pitchFamily="49" charset="-122"/>
              </a:rPr>
              <a:t>4</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002060"/>
                </a:solidFill>
                <a:latin typeface="仿宋" panose="02010609060101010101" pitchFamily="49" charset="-122"/>
                <a:ea typeface="仿宋" panose="02010609060101010101" pitchFamily="49" charset="-122"/>
              </a:rPr>
              <a:t>在使用场所</a:t>
            </a:r>
            <a:r>
              <a:rPr lang="zh-CN" altLang="en-US" sz="1600" b="1" dirty="0">
                <a:solidFill>
                  <a:srgbClr val="FF0000"/>
                </a:solidFill>
                <a:latin typeface="仿宋" panose="02010609060101010101" pitchFamily="49" charset="-122"/>
                <a:ea typeface="仿宋" panose="02010609060101010101" pitchFamily="49" charset="-122"/>
              </a:rPr>
              <a:t>遇到心情烦躁、头痛恶心</a:t>
            </a:r>
            <a:r>
              <a:rPr lang="zh-CN" altLang="en-US" sz="1600" b="1" dirty="0">
                <a:solidFill>
                  <a:srgbClr val="002060"/>
                </a:solidFill>
                <a:latin typeface="仿宋" panose="02010609060101010101" pitchFamily="49" charset="-122"/>
                <a:ea typeface="仿宋" panose="02010609060101010101" pitchFamily="49" charset="-122"/>
              </a:rPr>
              <a:t>时，应</a:t>
            </a:r>
            <a:r>
              <a:rPr lang="zh-CN" altLang="en-US" sz="1600" b="1" dirty="0">
                <a:solidFill>
                  <a:srgbClr val="FF0000"/>
                </a:solidFill>
                <a:latin typeface="仿宋" panose="02010609060101010101" pitchFamily="49" charset="-122"/>
                <a:ea typeface="仿宋" panose="02010609060101010101" pitchFamily="49" charset="-122"/>
              </a:rPr>
              <a:t>立即撤离</a:t>
            </a:r>
            <a:r>
              <a:rPr lang="zh-CN" altLang="en-US" sz="1600" b="1" dirty="0">
                <a:solidFill>
                  <a:srgbClr val="002060"/>
                </a:solidFill>
                <a:latin typeface="仿宋" panose="02010609060101010101" pitchFamily="49" charset="-122"/>
                <a:ea typeface="仿宋" panose="02010609060101010101" pitchFamily="49" charset="-122"/>
              </a:rPr>
              <a:t>实验场所</a:t>
            </a:r>
            <a:r>
              <a:rPr lang="zh-CN" altLang="en-US" sz="1600" b="1" dirty="0" smtClean="0">
                <a:solidFill>
                  <a:srgbClr val="002060"/>
                </a:solidFill>
                <a:latin typeface="仿宋" panose="02010609060101010101" pitchFamily="49" charset="-122"/>
                <a:ea typeface="仿宋" panose="02010609060101010101" pitchFamily="49" charset="-122"/>
              </a:rPr>
              <a:t>。</a:t>
            </a:r>
            <a:endParaRPr lang="zh-CN" altLang="en-US" sz="16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三、危化品</a:t>
            </a:r>
            <a:r>
              <a:rPr lang="zh-CN" altLang="en-US" sz="2200" b="1" dirty="0">
                <a:solidFill>
                  <a:srgbClr val="002060"/>
                </a:solidFill>
                <a:latin typeface="黑体" panose="02010609060101010101" pitchFamily="49" charset="-122"/>
                <a:ea typeface="黑体" panose="02010609060101010101" pitchFamily="49" charset="-122"/>
              </a:rPr>
              <a:t>的危险特性与</a:t>
            </a:r>
            <a:r>
              <a:rPr lang="zh-CN" altLang="en-US" sz="2200" b="1" dirty="0" smtClean="0">
                <a:solidFill>
                  <a:srgbClr val="002060"/>
                </a:solidFill>
                <a:latin typeface="黑体" panose="02010609060101010101" pitchFamily="49" charset="-122"/>
                <a:ea typeface="黑体" panose="02010609060101010101" pitchFamily="49" charset="-122"/>
              </a:rPr>
              <a:t>分类┃</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危险危害</a:t>
            </a:r>
            <a:r>
              <a:rPr lang="zh-CN" altLang="en-US" sz="2000" b="1" dirty="0">
                <a:solidFill>
                  <a:srgbClr val="FF0000"/>
                </a:solidFill>
                <a:latin typeface="楷体" panose="02010609060101010101" pitchFamily="49" charset="-122"/>
                <a:ea typeface="楷体" panose="02010609060101010101" pitchFamily="49" charset="-122"/>
              </a:rPr>
              <a:t>辨识（</a:t>
            </a:r>
            <a:r>
              <a:rPr lang="zh-CN" altLang="en-US" sz="2000" b="1" dirty="0" smtClean="0">
                <a:solidFill>
                  <a:srgbClr val="FF0000"/>
                </a:solidFill>
                <a:latin typeface="楷体" panose="02010609060101010101" pitchFamily="49" charset="-122"/>
                <a:ea typeface="楷体" panose="02010609060101010101" pitchFamily="49" charset="-122"/>
              </a:rPr>
              <a:t>毒性）</a:t>
            </a:r>
            <a:endParaRPr lang="zh-CN" altLang="en-US" sz="2000" b="1" dirty="0">
              <a:solidFill>
                <a:srgbClr val="002060"/>
              </a:solidFill>
              <a:latin typeface="黑体" panose="02010609060101010101" pitchFamily="49" charset="-122"/>
              <a:ea typeface="黑体" panose="02010609060101010101" pitchFamily="49" charset="-122"/>
            </a:endParaRPr>
          </a:p>
        </p:txBody>
      </p:sp>
      <p:sp>
        <p:nvSpPr>
          <p:cNvPr id="2" name="矩形 1"/>
          <p:cNvSpPr/>
          <p:nvPr/>
        </p:nvSpPr>
        <p:spPr>
          <a:xfrm>
            <a:off x="7608168" y="3783570"/>
            <a:ext cx="1728191" cy="1569660"/>
          </a:xfrm>
          <a:prstGeom prst="rect">
            <a:avLst/>
          </a:prstGeom>
          <a:solidFill>
            <a:srgbClr val="FFFF00"/>
          </a:solidFill>
          <a:ln>
            <a:solidFill>
              <a:srgbClr val="0000FF"/>
            </a:solidFill>
          </a:ln>
        </p:spPr>
        <p:txBody>
          <a:bodyPr wrap="square">
            <a:spAutoFit/>
          </a:bodyPr>
          <a:lstStyle/>
          <a:p>
            <a:r>
              <a:rPr lang="en-US" altLang="zh-CN" sz="1600" b="1" dirty="0" smtClean="0">
                <a:latin typeface="仿宋" panose="02010609060101010101" pitchFamily="49" charset="-122"/>
                <a:ea typeface="仿宋" panose="02010609060101010101" pitchFamily="49" charset="-122"/>
              </a:rPr>
              <a:t>2009</a:t>
            </a:r>
            <a:r>
              <a:rPr lang="zh-CN" altLang="en-US" sz="1600" b="1" dirty="0">
                <a:latin typeface="仿宋" panose="02010609060101010101" pitchFamily="49" charset="-122"/>
                <a:ea typeface="仿宋" panose="02010609060101010101" pitchFamily="49" charset="-122"/>
              </a:rPr>
              <a:t>年</a:t>
            </a:r>
            <a:r>
              <a:rPr lang="en-US" altLang="zh-CN" sz="1600" b="1" dirty="0">
                <a:latin typeface="仿宋" panose="02010609060101010101" pitchFamily="49" charset="-122"/>
                <a:ea typeface="仿宋" panose="02010609060101010101" pitchFamily="49" charset="-122"/>
              </a:rPr>
              <a:t>7</a:t>
            </a:r>
            <a:r>
              <a:rPr lang="zh-CN" altLang="en-US" sz="1600" b="1" dirty="0">
                <a:latin typeface="仿宋" panose="02010609060101010101" pitchFamily="49" charset="-122"/>
                <a:ea typeface="仿宋" panose="02010609060101010101" pitchFamily="49" charset="-122"/>
              </a:rPr>
              <a:t>月</a:t>
            </a:r>
            <a:r>
              <a:rPr lang="en-US" altLang="zh-CN" sz="1600" b="1" dirty="0">
                <a:latin typeface="仿宋" panose="02010609060101010101" pitchFamily="49" charset="-122"/>
                <a:ea typeface="仿宋" panose="02010609060101010101" pitchFamily="49" charset="-122"/>
              </a:rPr>
              <a:t>3</a:t>
            </a:r>
            <a:r>
              <a:rPr lang="zh-CN" altLang="en-US" sz="1600" b="1" dirty="0">
                <a:latin typeface="仿宋" panose="02010609060101010101" pitchFamily="49" charset="-122"/>
                <a:ea typeface="仿宋" panose="02010609060101010101" pitchFamily="49" charset="-122"/>
              </a:rPr>
              <a:t>日</a:t>
            </a:r>
            <a:r>
              <a:rPr lang="zh-CN" altLang="en-US" sz="1600" b="1" dirty="0" smtClean="0">
                <a:latin typeface="仿宋" panose="02010609060101010101" pitchFamily="49" charset="-122"/>
                <a:ea typeface="仿宋" panose="02010609060101010101" pitchFamily="49" charset="-122"/>
              </a:rPr>
              <a:t>，浙江大学一实验室因管路错接，发生</a:t>
            </a:r>
            <a:r>
              <a:rPr lang="zh-CN" altLang="en-US" sz="1600" b="1" dirty="0" smtClean="0">
                <a:solidFill>
                  <a:srgbClr val="FF0000"/>
                </a:solidFill>
                <a:latin typeface="仿宋" panose="02010609060101010101" pitchFamily="49" charset="-122"/>
                <a:ea typeface="仿宋" panose="02010609060101010101" pitchFamily="49" charset="-122"/>
              </a:rPr>
              <a:t>一氧化碳</a:t>
            </a:r>
            <a:r>
              <a:rPr lang="zh-CN" altLang="en-US" sz="1600" b="1" dirty="0" smtClean="0">
                <a:latin typeface="仿宋" panose="02010609060101010101" pitchFamily="49" charset="-122"/>
                <a:ea typeface="仿宋" panose="02010609060101010101" pitchFamily="49" charset="-122"/>
              </a:rPr>
              <a:t>中毒事故，一</a:t>
            </a:r>
            <a:r>
              <a:rPr lang="zh-CN" altLang="en-US" sz="1600" b="1" dirty="0">
                <a:latin typeface="仿宋" panose="02010609060101010101" pitchFamily="49" charset="-122"/>
                <a:ea typeface="仿宋" panose="02010609060101010101" pitchFamily="49" charset="-122"/>
              </a:rPr>
              <a:t>名博士生死亡。</a:t>
            </a:r>
          </a:p>
        </p:txBody>
      </p:sp>
      <p:pic>
        <p:nvPicPr>
          <p:cNvPr id="3" name="图片 2"/>
          <p:cNvPicPr>
            <a:picLocks noChangeAspect="1"/>
          </p:cNvPicPr>
          <p:nvPr/>
        </p:nvPicPr>
        <p:blipFill>
          <a:blip r:embed="rId2"/>
          <a:stretch>
            <a:fillRect/>
          </a:stretch>
        </p:blipFill>
        <p:spPr>
          <a:xfrm>
            <a:off x="9408368" y="3691576"/>
            <a:ext cx="2303813" cy="1753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93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8" end="8"/>
                                            </p:txEl>
                                          </p:spTgt>
                                        </p:tgtEl>
                                        <p:attrNameLst>
                                          <p:attrName>style.visibility</p:attrName>
                                        </p:attrNameLst>
                                      </p:cBhvr>
                                      <p:to>
                                        <p:strVal val="visible"/>
                                      </p:to>
                                    </p:set>
                                    <p:animEffect transition="in" filter="wipe(up)">
                                      <p:cBhvr>
                                        <p:cTn id="7" dur="500"/>
                                        <p:tgtEl>
                                          <p:spTgt spid="18">
                                            <p:txEl>
                                              <p:pRg st="8" end="8"/>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xEl>
                                              <p:pRg st="9" end="9"/>
                                            </p:txEl>
                                          </p:spTgt>
                                        </p:tgtEl>
                                        <p:attrNameLst>
                                          <p:attrName>style.visibility</p:attrName>
                                        </p:attrNameLst>
                                      </p:cBhvr>
                                      <p:to>
                                        <p:strVal val="visible"/>
                                      </p:to>
                                    </p:set>
                                    <p:animEffect transition="in" filter="wipe(up)">
                                      <p:cBhvr>
                                        <p:cTn id="11" dur="500"/>
                                        <p:tgtEl>
                                          <p:spTgt spid="18">
                                            <p:txEl>
                                              <p:pRg st="9" end="9"/>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8">
                                            <p:txEl>
                                              <p:pRg st="10" end="10"/>
                                            </p:txEl>
                                          </p:spTgt>
                                        </p:tgtEl>
                                        <p:attrNameLst>
                                          <p:attrName>style.visibility</p:attrName>
                                        </p:attrNameLst>
                                      </p:cBhvr>
                                      <p:to>
                                        <p:strVal val="visible"/>
                                      </p:to>
                                    </p:set>
                                    <p:animEffect transition="in" filter="wipe(up)">
                                      <p:cBhvr>
                                        <p:cTn id="16" dur="500"/>
                                        <p:tgtEl>
                                          <p:spTgt spid="18">
                                            <p:txEl>
                                              <p:pRg st="10" end="1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xEl>
                                              <p:pRg st="11" end="11"/>
                                            </p:txEl>
                                          </p:spTgt>
                                        </p:tgtEl>
                                        <p:attrNameLst>
                                          <p:attrName>style.visibility</p:attrName>
                                        </p:attrNameLst>
                                      </p:cBhvr>
                                      <p:to>
                                        <p:strVal val="visible"/>
                                      </p:to>
                                    </p:set>
                                    <p:animEffect transition="in" filter="wipe(up)">
                                      <p:cBhvr>
                                        <p:cTn id="21" dur="500"/>
                                        <p:tgtEl>
                                          <p:spTgt spid="18">
                                            <p:txEl>
                                              <p:pRg st="11" end="1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8">
                                            <p:txEl>
                                              <p:pRg st="12" end="12"/>
                                            </p:txEl>
                                          </p:spTgt>
                                        </p:tgtEl>
                                        <p:attrNameLst>
                                          <p:attrName>style.visibility</p:attrName>
                                        </p:attrNameLst>
                                      </p:cBhvr>
                                      <p:to>
                                        <p:strVal val="visible"/>
                                      </p:to>
                                    </p:set>
                                    <p:animEffect transition="in" filter="wipe(up)">
                                      <p:cBhvr>
                                        <p:cTn id="26" dur="500"/>
                                        <p:tgtEl>
                                          <p:spTgt spid="1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369151" cy="5688632"/>
          </a:xfrm>
        </p:spPr>
        <p:txBody>
          <a:bodyPr>
            <a:normAutofit/>
          </a:bodyPr>
          <a:lstStyle/>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毒物</a:t>
            </a:r>
            <a:r>
              <a:rPr lang="zh-CN" altLang="en-US" sz="1600" b="1" dirty="0">
                <a:solidFill>
                  <a:srgbClr val="FF0000"/>
                </a:solidFill>
                <a:latin typeface="仿宋" panose="02010609060101010101" pitchFamily="49" charset="-122"/>
                <a:ea typeface="仿宋" panose="02010609060101010101" pitchFamily="49" charset="-122"/>
              </a:rPr>
              <a:t>、剧毒物及其它有害物质</a:t>
            </a:r>
            <a:endParaRPr lang="en-US" altLang="zh-CN" sz="1600" b="1" dirty="0">
              <a:solidFill>
                <a:srgbClr val="002060"/>
              </a:solidFill>
              <a:latin typeface="仿宋" panose="02010609060101010101" pitchFamily="49" charset="-122"/>
              <a:ea typeface="仿宋" panose="02010609060101010101" pitchFamily="49" charset="-122"/>
            </a:endParaRPr>
          </a:p>
          <a:p>
            <a:pPr indent="0">
              <a:lnSpc>
                <a:spcPct val="13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1</a:t>
            </a:r>
            <a:r>
              <a:rPr lang="zh-CN" altLang="en-US" sz="1600" b="1" dirty="0" smtClean="0">
                <a:solidFill>
                  <a:srgbClr val="002060"/>
                </a:solidFill>
                <a:latin typeface="仿宋" panose="02010609060101010101" pitchFamily="49" charset="-122"/>
                <a:ea typeface="仿宋" panose="02010609060101010101" pitchFamily="49" charset="-122"/>
              </a:rPr>
              <a:t>）无机物</a:t>
            </a:r>
            <a:r>
              <a:rPr lang="zh-CN" altLang="en-US" sz="1600" b="1" dirty="0">
                <a:solidFill>
                  <a:srgbClr val="002060"/>
                </a:solidFill>
                <a:latin typeface="仿宋" panose="02010609060101010101" pitchFamily="49" charset="-122"/>
                <a:ea typeface="仿宋" panose="02010609060101010101" pitchFamily="49" charset="-122"/>
              </a:rPr>
              <a:t>类</a:t>
            </a:r>
          </a:p>
          <a:p>
            <a:pPr indent="252000">
              <a:lnSpc>
                <a:spcPct val="130000"/>
              </a:lnSpc>
              <a:spcBef>
                <a:spcPts val="0"/>
              </a:spcBef>
            </a:pPr>
            <a:r>
              <a:rPr lang="zh-CN" altLang="en-US" sz="1600" b="1" dirty="0">
                <a:solidFill>
                  <a:srgbClr val="FF0000"/>
                </a:solidFill>
                <a:latin typeface="仿宋" panose="02010609060101010101" pitchFamily="49" charset="-122"/>
                <a:ea typeface="仿宋" panose="02010609060101010101" pitchFamily="49" charset="-122"/>
              </a:rPr>
              <a:t>剧毒</a:t>
            </a:r>
            <a:r>
              <a:rPr lang="zh-CN" altLang="en-US" sz="1600" b="1" dirty="0" smtClean="0">
                <a:solidFill>
                  <a:srgbClr val="FF0000"/>
                </a:solidFill>
                <a:latin typeface="仿宋" panose="02010609060101010101" pitchFamily="49" charset="-122"/>
                <a:ea typeface="仿宋" panose="02010609060101010101" pitchFamily="49" charset="-122"/>
              </a:rPr>
              <a:t>物     </a:t>
            </a:r>
            <a:r>
              <a:rPr lang="en-US" altLang="zh-CN" sz="1600" b="1" dirty="0">
                <a:solidFill>
                  <a:srgbClr val="002060"/>
                </a:solidFill>
                <a:latin typeface="仿宋" panose="02010609060101010101" pitchFamily="49" charset="-122"/>
                <a:ea typeface="仿宋" panose="02010609060101010101" pitchFamily="49" charset="-122"/>
              </a:rPr>
              <a:t>— </a:t>
            </a:r>
            <a:r>
              <a:rPr lang="zh-CN" altLang="en-US" sz="1600" b="1" dirty="0">
                <a:solidFill>
                  <a:srgbClr val="FF0000"/>
                </a:solidFill>
                <a:latin typeface="仿宋" panose="02010609060101010101" pitchFamily="49" charset="-122"/>
                <a:ea typeface="仿宋" panose="02010609060101010101" pitchFamily="49" charset="-122"/>
              </a:rPr>
              <a:t>三氧化二砷</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氰化钾</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氰化钠</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汞</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叠氮钠</a:t>
            </a:r>
            <a:r>
              <a:rPr lang="zh-CN" altLang="en-US" sz="1600" b="1" dirty="0" smtClean="0">
                <a:solidFill>
                  <a:srgbClr val="002060"/>
                </a:solidFill>
                <a:latin typeface="仿宋" panose="02010609060101010101" pitchFamily="49" charset="-122"/>
                <a:ea typeface="仿宋" panose="02010609060101010101" pitchFamily="49" charset="-122"/>
              </a:rPr>
              <a:t>、硒</a:t>
            </a:r>
            <a:r>
              <a:rPr lang="zh-CN" altLang="en-US" sz="1600" b="1" dirty="0">
                <a:solidFill>
                  <a:srgbClr val="002060"/>
                </a:solidFill>
                <a:latin typeface="仿宋" panose="02010609060101010101" pitchFamily="49" charset="-122"/>
                <a:ea typeface="仿宋" panose="02010609060101010101" pitchFamily="49" charset="-122"/>
              </a:rPr>
              <a:t>、砷酸、砷酸一氢盐；</a:t>
            </a:r>
          </a:p>
          <a:p>
            <a:pPr indent="252000">
              <a:lnSpc>
                <a:spcPct val="130000"/>
              </a:lnSpc>
              <a:spcBef>
                <a:spcPts val="0"/>
              </a:spcBef>
            </a:pPr>
            <a:r>
              <a:rPr lang="zh-CN" altLang="en-US" sz="1600" b="1" dirty="0" smtClean="0">
                <a:solidFill>
                  <a:srgbClr val="FF0000"/>
                </a:solidFill>
                <a:latin typeface="仿宋" panose="02010609060101010101" pitchFamily="49" charset="-122"/>
                <a:ea typeface="仿宋" panose="02010609060101010101" pitchFamily="49" charset="-122"/>
              </a:rPr>
              <a:t>毒物       </a:t>
            </a:r>
            <a:r>
              <a:rPr lang="en-US" altLang="zh-CN" sz="1600" b="1" dirty="0">
                <a:solidFill>
                  <a:srgbClr val="002060"/>
                </a:solidFill>
                <a:latin typeface="仿宋" panose="02010609060101010101" pitchFamily="49" charset="-122"/>
                <a:ea typeface="仿宋" panose="02010609060101010101" pitchFamily="49" charset="-122"/>
              </a:rPr>
              <a:t>— </a:t>
            </a:r>
            <a:r>
              <a:rPr lang="zh-CN" altLang="en-US" sz="1600" b="1" dirty="0">
                <a:solidFill>
                  <a:srgbClr val="002060"/>
                </a:solidFill>
                <a:latin typeface="仿宋" panose="02010609060101010101" pitchFamily="49" charset="-122"/>
                <a:ea typeface="仿宋" panose="02010609060101010101" pitchFamily="49" charset="-122"/>
              </a:rPr>
              <a:t>亚硝酸盐类、</a:t>
            </a:r>
            <a:r>
              <a:rPr lang="zh-CN" altLang="en-US" sz="1600" b="1" dirty="0">
                <a:solidFill>
                  <a:srgbClr val="FF0000"/>
                </a:solidFill>
                <a:latin typeface="仿宋" panose="02010609060101010101" pitchFamily="49" charset="-122"/>
                <a:ea typeface="仿宋" panose="02010609060101010101" pitchFamily="49" charset="-122"/>
              </a:rPr>
              <a:t>过氧化氢</a:t>
            </a:r>
            <a:r>
              <a:rPr lang="zh-CN" altLang="en-US" sz="1600" b="1" dirty="0">
                <a:solidFill>
                  <a:srgbClr val="002060"/>
                </a:solidFill>
                <a:latin typeface="仿宋" panose="02010609060101010101" pitchFamily="49" charset="-122"/>
                <a:ea typeface="仿宋" panose="02010609060101010101" pitchFamily="49" charset="-122"/>
              </a:rPr>
              <a:t>、过氧化钠（钾）、氟硅酸、氰酸盐、硝酸；</a:t>
            </a:r>
          </a:p>
          <a:p>
            <a:pPr indent="252000">
              <a:lnSpc>
                <a:spcPct val="130000"/>
              </a:lnSpc>
              <a:spcBef>
                <a:spcPts val="0"/>
              </a:spcBef>
            </a:pPr>
            <a:r>
              <a:rPr lang="zh-CN" altLang="en-US" sz="1600" b="1" dirty="0">
                <a:solidFill>
                  <a:srgbClr val="FF0000"/>
                </a:solidFill>
                <a:latin typeface="仿宋" panose="02010609060101010101" pitchFamily="49" charset="-122"/>
                <a:ea typeface="仿宋" panose="02010609060101010101" pitchFamily="49" charset="-122"/>
              </a:rPr>
              <a:t>一般性</a:t>
            </a:r>
            <a:r>
              <a:rPr lang="zh-CN" altLang="en-US" sz="1600" b="1" dirty="0" smtClean="0">
                <a:solidFill>
                  <a:srgbClr val="FF0000"/>
                </a:solidFill>
                <a:latin typeface="仿宋" panose="02010609060101010101" pitchFamily="49" charset="-122"/>
                <a:ea typeface="仿宋" panose="02010609060101010101" pitchFamily="49" charset="-122"/>
              </a:rPr>
              <a:t>毒物 </a:t>
            </a:r>
            <a:r>
              <a:rPr lang="en-US" altLang="zh-CN" sz="1600" b="1" dirty="0">
                <a:solidFill>
                  <a:srgbClr val="002060"/>
                </a:solidFill>
                <a:latin typeface="仿宋" panose="02010609060101010101" pitchFamily="49" charset="-122"/>
                <a:ea typeface="仿宋" panose="02010609060101010101" pitchFamily="49" charset="-122"/>
              </a:rPr>
              <a:t>— </a:t>
            </a:r>
            <a:r>
              <a:rPr lang="zh-CN" altLang="en-US" sz="1600" b="1" dirty="0">
                <a:solidFill>
                  <a:srgbClr val="002060"/>
                </a:solidFill>
                <a:latin typeface="仿宋" panose="02010609060101010101" pitchFamily="49" charset="-122"/>
                <a:ea typeface="仿宋" panose="02010609060101010101" pitchFamily="49" charset="-122"/>
              </a:rPr>
              <a:t>亚砷酸盐类、铀、</a:t>
            </a:r>
            <a:r>
              <a:rPr lang="zh-CN" altLang="en-US" sz="1600" b="1" dirty="0">
                <a:solidFill>
                  <a:srgbClr val="FF0000"/>
                </a:solidFill>
                <a:latin typeface="仿宋" panose="02010609060101010101" pitchFamily="49" charset="-122"/>
                <a:ea typeface="仿宋" panose="02010609060101010101" pitchFamily="49" charset="-122"/>
              </a:rPr>
              <a:t>氯化汞</a:t>
            </a:r>
            <a:r>
              <a:rPr lang="zh-CN" altLang="en-US" sz="1600" b="1" dirty="0">
                <a:solidFill>
                  <a:srgbClr val="002060"/>
                </a:solidFill>
                <a:latin typeface="仿宋" panose="02010609060101010101" pitchFamily="49" charset="-122"/>
                <a:ea typeface="仿宋" panose="02010609060101010101" pitchFamily="49" charset="-122"/>
              </a:rPr>
              <a:t>、铬酸盐、五氯化磷。</a:t>
            </a:r>
          </a:p>
          <a:p>
            <a:pPr indent="0">
              <a:lnSpc>
                <a:spcPct val="13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2</a:t>
            </a:r>
            <a:r>
              <a:rPr lang="zh-CN" altLang="en-US" sz="1600" b="1" dirty="0">
                <a:solidFill>
                  <a:srgbClr val="002060"/>
                </a:solidFill>
                <a:latin typeface="仿宋" panose="02010609060101010101" pitchFamily="49" charset="-122"/>
                <a:ea typeface="仿宋" panose="02010609060101010101" pitchFamily="49" charset="-122"/>
              </a:rPr>
              <a:t>）有机物类</a:t>
            </a:r>
          </a:p>
          <a:p>
            <a:pPr indent="252000">
              <a:lnSpc>
                <a:spcPct val="130000"/>
              </a:lnSpc>
              <a:spcBef>
                <a:spcPts val="0"/>
              </a:spcBef>
            </a:pPr>
            <a:r>
              <a:rPr lang="zh-CN" altLang="en-US" sz="1600" b="1" dirty="0">
                <a:solidFill>
                  <a:srgbClr val="FF0000"/>
                </a:solidFill>
                <a:latin typeface="仿宋" panose="02010609060101010101" pitchFamily="49" charset="-122"/>
                <a:ea typeface="仿宋" panose="02010609060101010101" pitchFamily="49" charset="-122"/>
              </a:rPr>
              <a:t>剧毒</a:t>
            </a:r>
            <a:r>
              <a:rPr lang="zh-CN" altLang="en-US" sz="1600" b="1" dirty="0" smtClean="0">
                <a:solidFill>
                  <a:srgbClr val="FF0000"/>
                </a:solidFill>
                <a:latin typeface="仿宋" panose="02010609060101010101" pitchFamily="49" charset="-122"/>
                <a:ea typeface="仿宋" panose="02010609060101010101" pitchFamily="49" charset="-122"/>
              </a:rPr>
              <a:t>物     </a:t>
            </a:r>
            <a:r>
              <a:rPr lang="en-US" altLang="zh-CN" sz="1600" b="1" dirty="0">
                <a:solidFill>
                  <a:srgbClr val="002060"/>
                </a:solidFill>
                <a:latin typeface="仿宋" panose="02010609060101010101" pitchFamily="49" charset="-122"/>
                <a:ea typeface="仿宋" panose="02010609060101010101" pitchFamily="49" charset="-122"/>
              </a:rPr>
              <a:t>— </a:t>
            </a:r>
            <a:r>
              <a:rPr lang="zh-CN" altLang="en-US" sz="1600" b="1" dirty="0">
                <a:solidFill>
                  <a:srgbClr val="002060"/>
                </a:solidFill>
                <a:latin typeface="仿宋" panose="02010609060101010101" pitchFamily="49" charset="-122"/>
                <a:ea typeface="仿宋" panose="02010609060101010101" pitchFamily="49" charset="-122"/>
              </a:rPr>
              <a:t>二甲基磷酸酯、氨基硫脲、</a:t>
            </a:r>
            <a:r>
              <a:rPr lang="zh-CN" altLang="en-US" sz="1600" b="1" dirty="0">
                <a:solidFill>
                  <a:srgbClr val="FF0000"/>
                </a:solidFill>
                <a:latin typeface="仿宋" panose="02010609060101010101" pitchFamily="49" charset="-122"/>
                <a:ea typeface="仿宋" panose="02010609060101010101" pitchFamily="49" charset="-122"/>
              </a:rPr>
              <a:t>四乙基铅</a:t>
            </a:r>
            <a:r>
              <a:rPr lang="zh-CN" altLang="en-US" sz="1600" b="1" dirty="0">
                <a:solidFill>
                  <a:srgbClr val="002060"/>
                </a:solidFill>
                <a:latin typeface="仿宋" panose="02010609060101010101" pitchFamily="49" charset="-122"/>
                <a:ea typeface="仿宋" panose="02010609060101010101" pitchFamily="49" charset="-122"/>
              </a:rPr>
              <a:t>、一六〇五（农药）、左旋</a:t>
            </a:r>
            <a:r>
              <a:rPr lang="en-US" altLang="zh-CN"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002060"/>
                </a:solidFill>
                <a:latin typeface="仿宋" panose="02010609060101010101" pitchFamily="49" charset="-122"/>
                <a:ea typeface="仿宋" panose="02010609060101010101" pitchFamily="49" charset="-122"/>
              </a:rPr>
              <a:t>尼古丁；</a:t>
            </a:r>
          </a:p>
          <a:p>
            <a:pPr indent="252000">
              <a:lnSpc>
                <a:spcPct val="130000"/>
              </a:lnSpc>
              <a:spcBef>
                <a:spcPts val="0"/>
              </a:spcBef>
            </a:pPr>
            <a:r>
              <a:rPr lang="zh-CN" altLang="en-US" sz="1600" b="1" dirty="0" smtClean="0">
                <a:solidFill>
                  <a:srgbClr val="FF0000"/>
                </a:solidFill>
                <a:latin typeface="仿宋" panose="02010609060101010101" pitchFamily="49" charset="-122"/>
                <a:ea typeface="仿宋" panose="02010609060101010101" pitchFamily="49" charset="-122"/>
              </a:rPr>
              <a:t>毒物       </a:t>
            </a:r>
            <a:r>
              <a:rPr lang="en-US" altLang="zh-CN" sz="1600" b="1" dirty="0">
                <a:solidFill>
                  <a:srgbClr val="002060"/>
                </a:solidFill>
                <a:latin typeface="仿宋" panose="02010609060101010101" pitchFamily="49" charset="-122"/>
                <a:ea typeface="仿宋" panose="02010609060101010101" pitchFamily="49" charset="-122"/>
              </a:rPr>
              <a:t>— </a:t>
            </a:r>
            <a:r>
              <a:rPr lang="zh-CN" altLang="en-US" sz="1600" b="1" dirty="0">
                <a:solidFill>
                  <a:srgbClr val="002060"/>
                </a:solidFill>
                <a:latin typeface="仿宋" panose="02010609060101010101" pitchFamily="49" charset="-122"/>
                <a:ea typeface="仿宋" panose="02010609060101010101" pitchFamily="49" charset="-122"/>
              </a:rPr>
              <a:t>丙烯晴、丙烯醛、烷基苯胺、氧丙烷、过氧化脲、</a:t>
            </a:r>
            <a:r>
              <a:rPr lang="zh-CN" altLang="en-US" sz="1600" b="1" dirty="0">
                <a:solidFill>
                  <a:srgbClr val="FF0000"/>
                </a:solidFill>
                <a:latin typeface="仿宋" panose="02010609060101010101" pitchFamily="49" charset="-122"/>
                <a:ea typeface="仿宋" panose="02010609060101010101" pitchFamily="49" charset="-122"/>
              </a:rPr>
              <a:t>甲酸</a:t>
            </a:r>
            <a:r>
              <a:rPr lang="zh-CN" altLang="en-US" sz="1600" b="1" dirty="0">
                <a:solidFill>
                  <a:srgbClr val="002060"/>
                </a:solidFill>
                <a:latin typeface="仿宋" panose="02010609060101010101" pitchFamily="49" charset="-122"/>
                <a:ea typeface="仿宋" panose="02010609060101010101" pitchFamily="49" charset="-122"/>
              </a:rPr>
              <a:t>、二溴乙烷；</a:t>
            </a:r>
          </a:p>
          <a:p>
            <a:pPr indent="252000">
              <a:lnSpc>
                <a:spcPct val="130000"/>
              </a:lnSpc>
              <a:spcBef>
                <a:spcPts val="0"/>
              </a:spcBef>
            </a:pPr>
            <a:r>
              <a:rPr lang="zh-CN" altLang="en-US" sz="1600" b="1" dirty="0">
                <a:solidFill>
                  <a:srgbClr val="FF0000"/>
                </a:solidFill>
                <a:latin typeface="仿宋" panose="02010609060101010101" pitchFamily="49" charset="-122"/>
                <a:ea typeface="仿宋" panose="02010609060101010101" pitchFamily="49" charset="-122"/>
              </a:rPr>
              <a:t>一般性</a:t>
            </a:r>
            <a:r>
              <a:rPr lang="zh-CN" altLang="en-US" sz="1600" b="1" dirty="0" smtClean="0">
                <a:solidFill>
                  <a:srgbClr val="FF0000"/>
                </a:solidFill>
                <a:latin typeface="仿宋" panose="02010609060101010101" pitchFamily="49" charset="-122"/>
                <a:ea typeface="仿宋" panose="02010609060101010101" pitchFamily="49" charset="-122"/>
              </a:rPr>
              <a:t>毒物 </a:t>
            </a:r>
            <a:r>
              <a:rPr lang="en-US" altLang="zh-CN" sz="1600" b="1" dirty="0">
                <a:solidFill>
                  <a:srgbClr val="002060"/>
                </a:solidFill>
                <a:latin typeface="仿宋" panose="02010609060101010101" pitchFamily="49" charset="-122"/>
                <a:ea typeface="仿宋" panose="02010609060101010101" pitchFamily="49" charset="-122"/>
              </a:rPr>
              <a:t>— </a:t>
            </a:r>
            <a:r>
              <a:rPr lang="zh-CN" altLang="en-US" sz="1600" b="1" dirty="0">
                <a:solidFill>
                  <a:srgbClr val="002060"/>
                </a:solidFill>
                <a:latin typeface="仿宋" panose="02010609060101010101" pitchFamily="49" charset="-122"/>
                <a:ea typeface="仿宋" panose="02010609060101010101" pitchFamily="49" charset="-122"/>
              </a:rPr>
              <a:t>乙腈、烯丙醇、乙苯、乙硫醇、二氯乙烷、</a:t>
            </a:r>
            <a:r>
              <a:rPr lang="zh-CN" altLang="en-US" sz="1600" b="1" dirty="0">
                <a:solidFill>
                  <a:srgbClr val="FF0000"/>
                </a:solidFill>
                <a:latin typeface="仿宋" panose="02010609060101010101" pitchFamily="49" charset="-122"/>
                <a:ea typeface="仿宋" panose="02010609060101010101" pitchFamily="49" charset="-122"/>
              </a:rPr>
              <a:t>氯甲烷</a:t>
            </a:r>
            <a:r>
              <a:rPr lang="zh-CN" altLang="en-US" sz="1600" b="1" dirty="0">
                <a:solidFill>
                  <a:srgbClr val="002060"/>
                </a:solidFill>
                <a:latin typeface="仿宋" panose="02010609060101010101" pitchFamily="49" charset="-122"/>
                <a:ea typeface="仿宋" panose="02010609060101010101" pitchFamily="49" charset="-122"/>
              </a:rPr>
              <a:t>。</a:t>
            </a:r>
          </a:p>
          <a:p>
            <a:pPr indent="0">
              <a:lnSpc>
                <a:spcPct val="130000"/>
              </a:lnSpc>
              <a:spcBef>
                <a:spcPts val="0"/>
              </a:spcBef>
              <a:buNone/>
            </a:pPr>
            <a:endParaRPr lang="en-US" altLang="zh-CN" sz="1600" b="1" dirty="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使用时注意</a:t>
            </a:r>
            <a:endParaRPr lang="en-US" altLang="zh-CN" sz="1600" b="1" dirty="0">
              <a:solidFill>
                <a:srgbClr val="FF0000"/>
              </a:solidFill>
              <a:latin typeface="仿宋" panose="02010609060101010101" pitchFamily="49" charset="-122"/>
              <a:ea typeface="仿宋" panose="02010609060101010101" pitchFamily="49" charset="-122"/>
            </a:endParaRPr>
          </a:p>
          <a:p>
            <a:pPr indent="0">
              <a:lnSpc>
                <a:spcPct val="13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1</a:t>
            </a:r>
            <a:r>
              <a:rPr lang="zh-CN" altLang="en-US" sz="1600" b="1" dirty="0">
                <a:solidFill>
                  <a:srgbClr val="002060"/>
                </a:solidFill>
                <a:latin typeface="仿宋" panose="02010609060101010101" pitchFamily="49" charset="-122"/>
                <a:ea typeface="仿宋" panose="02010609060101010101" pitchFamily="49" charset="-122"/>
              </a:rPr>
              <a:t>）可能以蒸气或颗粒物进入</a:t>
            </a:r>
            <a:r>
              <a:rPr lang="zh-CN" altLang="en-US" sz="1600" b="1" dirty="0">
                <a:solidFill>
                  <a:srgbClr val="FF0000"/>
                </a:solidFill>
                <a:latin typeface="仿宋" panose="02010609060101010101" pitchFamily="49" charset="-122"/>
                <a:ea typeface="仿宋" panose="02010609060101010101" pitchFamily="49" charset="-122"/>
              </a:rPr>
              <a:t>呼吸</a:t>
            </a:r>
            <a:r>
              <a:rPr lang="zh-CN" altLang="en-US" sz="1600" b="1" dirty="0">
                <a:solidFill>
                  <a:srgbClr val="002060"/>
                </a:solidFill>
                <a:latin typeface="仿宋" panose="02010609060101010101" pitchFamily="49" charset="-122"/>
                <a:ea typeface="仿宋" panose="02010609060101010101" pitchFamily="49" charset="-122"/>
              </a:rPr>
              <a:t>道、</a:t>
            </a:r>
            <a:r>
              <a:rPr lang="zh-CN" altLang="en-US" sz="1600" b="1" dirty="0" smtClean="0">
                <a:solidFill>
                  <a:srgbClr val="002060"/>
                </a:solidFill>
                <a:latin typeface="仿宋" panose="02010609060101010101" pitchFamily="49" charset="-122"/>
                <a:ea typeface="仿宋" panose="02010609060101010101" pitchFamily="49" charset="-122"/>
              </a:rPr>
              <a:t>或随水溶液通过</a:t>
            </a:r>
            <a:r>
              <a:rPr lang="zh-CN" altLang="en-US" sz="1600" b="1" dirty="0" smtClean="0">
                <a:solidFill>
                  <a:srgbClr val="FF0000"/>
                </a:solidFill>
                <a:latin typeface="仿宋" panose="02010609060101010101" pitchFamily="49" charset="-122"/>
                <a:ea typeface="仿宋" panose="02010609060101010101" pitchFamily="49" charset="-122"/>
              </a:rPr>
              <a:t>口腔</a:t>
            </a:r>
            <a:r>
              <a:rPr lang="zh-CN" altLang="en-US" sz="1600" b="1" dirty="0" smtClean="0">
                <a:solidFill>
                  <a:srgbClr val="002060"/>
                </a:solidFill>
                <a:latin typeface="仿宋" panose="02010609060101010101" pitchFamily="49" charset="-122"/>
                <a:ea typeface="仿宋" panose="02010609060101010101" pitchFamily="49" charset="-122"/>
              </a:rPr>
              <a:t>进入消化道，</a:t>
            </a:r>
            <a:r>
              <a:rPr lang="zh-CN" altLang="en-US" sz="1600" b="1" dirty="0">
                <a:solidFill>
                  <a:srgbClr val="002060"/>
                </a:solidFill>
                <a:latin typeface="仿宋" panose="02010609060101010101" pitchFamily="49" charset="-122"/>
                <a:ea typeface="仿宋" panose="02010609060101010101" pitchFamily="49" charset="-122"/>
              </a:rPr>
              <a:t>或通过皮肤或粘膜等部位</a:t>
            </a:r>
            <a:r>
              <a:rPr lang="zh-CN" altLang="en-US" sz="1600" b="1" dirty="0">
                <a:solidFill>
                  <a:srgbClr val="FF0000"/>
                </a:solidFill>
                <a:latin typeface="仿宋" panose="02010609060101010101" pitchFamily="49" charset="-122"/>
                <a:ea typeface="仿宋" panose="02010609060101010101" pitchFamily="49" charset="-122"/>
              </a:rPr>
              <a:t>吸收</a:t>
            </a:r>
            <a:r>
              <a:rPr lang="zh-CN" altLang="en-US" sz="1600" b="1" dirty="0">
                <a:solidFill>
                  <a:srgbClr val="002060"/>
                </a:solidFill>
                <a:latin typeface="仿宋" panose="02010609060101010101" pitchFamily="49" charset="-122"/>
                <a:ea typeface="仿宋" panose="02010609060101010101" pitchFamily="49" charset="-122"/>
              </a:rPr>
              <a:t>，故使用中须</a:t>
            </a:r>
            <a:r>
              <a:rPr lang="zh-CN" altLang="en-US" sz="1600" b="1" dirty="0">
                <a:solidFill>
                  <a:srgbClr val="FF0000"/>
                </a:solidFill>
                <a:latin typeface="仿宋" panose="02010609060101010101" pitchFamily="49" charset="-122"/>
                <a:ea typeface="仿宋" panose="02010609060101010101" pitchFamily="49" charset="-122"/>
              </a:rPr>
              <a:t>采取防护措施</a:t>
            </a:r>
            <a:r>
              <a:rPr lang="zh-CN" altLang="en-US" sz="1600" b="1" dirty="0">
                <a:solidFill>
                  <a:srgbClr val="002060"/>
                </a:solidFill>
                <a:latin typeface="仿宋" panose="02010609060101010101" pitchFamily="49" charset="-122"/>
                <a:ea typeface="仿宋" panose="02010609060101010101" pitchFamily="49" charset="-122"/>
              </a:rPr>
              <a:t>，如</a:t>
            </a:r>
            <a:r>
              <a:rPr lang="zh-CN" altLang="en-US" sz="1600" b="1" dirty="0">
                <a:solidFill>
                  <a:srgbClr val="FF0000"/>
                </a:solidFill>
                <a:latin typeface="仿宋" panose="02010609060101010101" pitchFamily="49" charset="-122"/>
                <a:ea typeface="仿宋" panose="02010609060101010101" pitchFamily="49" charset="-122"/>
              </a:rPr>
              <a:t>防毒面具</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胶皮手套</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防护服</a:t>
            </a:r>
            <a:r>
              <a:rPr lang="zh-CN" altLang="en-US" sz="1600" b="1" dirty="0">
                <a:solidFill>
                  <a:srgbClr val="002060"/>
                </a:solidFill>
                <a:latin typeface="仿宋" panose="02010609060101010101" pitchFamily="49" charset="-122"/>
                <a:ea typeface="仿宋" panose="02010609060101010101" pitchFamily="49" charset="-122"/>
              </a:rPr>
              <a:t>等。</a:t>
            </a:r>
          </a:p>
          <a:p>
            <a:pPr indent="0">
              <a:lnSpc>
                <a:spcPct val="20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2</a:t>
            </a:r>
            <a:r>
              <a:rPr lang="zh-CN" altLang="en-US" sz="1600" b="1" dirty="0">
                <a:solidFill>
                  <a:srgbClr val="002060"/>
                </a:solidFill>
                <a:latin typeface="仿宋" panose="02010609060101010101" pitchFamily="49" charset="-122"/>
                <a:ea typeface="仿宋" panose="02010609060101010101" pitchFamily="49" charset="-122"/>
              </a:rPr>
              <a:t>）毒物、剧毒装入密封容器，贴好标签，专柜监控保管，严格取用登记，一旦被盗，立刻报警。</a:t>
            </a:r>
          </a:p>
          <a:p>
            <a:pPr indent="0">
              <a:lnSpc>
                <a:spcPct val="20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3</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毒物有累积毒性</a:t>
            </a:r>
            <a:r>
              <a:rPr lang="zh-CN" altLang="en-US" sz="1600" b="1" dirty="0">
                <a:solidFill>
                  <a:srgbClr val="002060"/>
                </a:solidFill>
                <a:latin typeface="仿宋" panose="02010609060101010101" pitchFamily="49" charset="-122"/>
                <a:ea typeface="仿宋" panose="02010609060101010101" pitchFamily="49" charset="-122"/>
              </a:rPr>
              <a:t>，长期使用者，可能的话需做定期体检。</a:t>
            </a: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三、危化品</a:t>
            </a:r>
            <a:r>
              <a:rPr lang="zh-CN" altLang="en-US" sz="2200" b="1" dirty="0">
                <a:solidFill>
                  <a:srgbClr val="002060"/>
                </a:solidFill>
                <a:latin typeface="黑体" panose="02010609060101010101" pitchFamily="49" charset="-122"/>
                <a:ea typeface="黑体" panose="02010609060101010101" pitchFamily="49" charset="-122"/>
              </a:rPr>
              <a:t>的危险特性与</a:t>
            </a:r>
            <a:r>
              <a:rPr lang="zh-CN" altLang="en-US" sz="2200" b="1" dirty="0" smtClean="0">
                <a:solidFill>
                  <a:srgbClr val="002060"/>
                </a:solidFill>
                <a:latin typeface="黑体" panose="02010609060101010101" pitchFamily="49" charset="-122"/>
                <a:ea typeface="黑体" panose="02010609060101010101" pitchFamily="49" charset="-122"/>
              </a:rPr>
              <a:t>分类┃</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危险危害</a:t>
            </a:r>
            <a:r>
              <a:rPr lang="zh-CN" altLang="en-US" sz="2000" b="1" dirty="0">
                <a:solidFill>
                  <a:srgbClr val="FF0000"/>
                </a:solidFill>
                <a:latin typeface="楷体" panose="02010609060101010101" pitchFamily="49" charset="-122"/>
                <a:ea typeface="楷体" panose="02010609060101010101" pitchFamily="49" charset="-122"/>
              </a:rPr>
              <a:t>辨识（</a:t>
            </a:r>
            <a:r>
              <a:rPr lang="zh-CN" altLang="en-US" sz="2000" b="1" dirty="0" smtClean="0">
                <a:solidFill>
                  <a:srgbClr val="FF0000"/>
                </a:solidFill>
                <a:latin typeface="楷体" panose="02010609060101010101" pitchFamily="49" charset="-122"/>
                <a:ea typeface="楷体" panose="02010609060101010101" pitchFamily="49" charset="-122"/>
              </a:rPr>
              <a:t>毒性）</a:t>
            </a:r>
            <a:endParaRPr lang="zh-CN" altLang="en-US" sz="2000" b="1" dirty="0">
              <a:solidFill>
                <a:srgbClr val="00206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08215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10" end="10"/>
                                            </p:txEl>
                                          </p:spTgt>
                                        </p:tgtEl>
                                        <p:attrNameLst>
                                          <p:attrName>style.visibility</p:attrName>
                                        </p:attrNameLst>
                                      </p:cBhvr>
                                      <p:to>
                                        <p:strVal val="visible"/>
                                      </p:to>
                                    </p:set>
                                    <p:animEffect transition="in" filter="wipe(up)">
                                      <p:cBhvr>
                                        <p:cTn id="7" dur="500"/>
                                        <p:tgtEl>
                                          <p:spTgt spid="18">
                                            <p:txEl>
                                              <p:pRg st="10" end="1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xEl>
                                              <p:pRg st="11" end="11"/>
                                            </p:txEl>
                                          </p:spTgt>
                                        </p:tgtEl>
                                        <p:attrNameLst>
                                          <p:attrName>style.visibility</p:attrName>
                                        </p:attrNameLst>
                                      </p:cBhvr>
                                      <p:to>
                                        <p:strVal val="visible"/>
                                      </p:to>
                                    </p:set>
                                    <p:animEffect transition="in" filter="wipe(up)">
                                      <p:cBhvr>
                                        <p:cTn id="11" dur="500"/>
                                        <p:tgtEl>
                                          <p:spTgt spid="18">
                                            <p:txEl>
                                              <p:pRg st="11" end="1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8">
                                            <p:txEl>
                                              <p:pRg st="12" end="12"/>
                                            </p:txEl>
                                          </p:spTgt>
                                        </p:tgtEl>
                                        <p:attrNameLst>
                                          <p:attrName>style.visibility</p:attrName>
                                        </p:attrNameLst>
                                      </p:cBhvr>
                                      <p:to>
                                        <p:strVal val="visible"/>
                                      </p:to>
                                    </p:set>
                                    <p:animEffect transition="in" filter="wipe(up)">
                                      <p:cBhvr>
                                        <p:cTn id="16" dur="500"/>
                                        <p:tgtEl>
                                          <p:spTgt spid="18">
                                            <p:txEl>
                                              <p:pRg st="12" end="12"/>
                                            </p:txEl>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8">
                                            <p:txEl>
                                              <p:pRg st="13" end="13"/>
                                            </p:txEl>
                                          </p:spTgt>
                                        </p:tgtEl>
                                        <p:attrNameLst>
                                          <p:attrName>style.visibility</p:attrName>
                                        </p:attrNameLst>
                                      </p:cBhvr>
                                      <p:to>
                                        <p:strVal val="visible"/>
                                      </p:to>
                                    </p:set>
                                    <p:animEffect transition="in" filter="wipe(up)">
                                      <p:cBhvr>
                                        <p:cTn id="20" dur="500"/>
                                        <p:tgtEl>
                                          <p:spTgt spid="1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369151" cy="864096"/>
          </a:xfrm>
        </p:spPr>
        <p:txBody>
          <a:bodyPr>
            <a:normAutofit/>
          </a:bodyPr>
          <a:lstStyle/>
          <a:p>
            <a:pPr>
              <a:lnSpc>
                <a:spcPct val="140000"/>
              </a:lnSpc>
              <a:spcBef>
                <a:spcPts val="0"/>
              </a:spcBef>
              <a:buFont typeface="Wingdings" panose="05000000000000000000" pitchFamily="2" charset="2"/>
              <a:buChar char="p"/>
            </a:pPr>
            <a:r>
              <a:rPr lang="zh-CN" altLang="en-US" sz="1700" b="1" dirty="0" smtClean="0">
                <a:solidFill>
                  <a:srgbClr val="FF0000"/>
                </a:solidFill>
                <a:latin typeface="Times New Roman" panose="02020603050405020304" pitchFamily="18" charset="0"/>
                <a:ea typeface="黑体" pitchFamily="2" charset="-122"/>
                <a:cs typeface="Times New Roman" panose="02020603050405020304" pitchFamily="18" charset="0"/>
              </a:rPr>
              <a:t>危害信息统一</a:t>
            </a:r>
            <a:r>
              <a:rPr lang="zh-CN" altLang="en-US" sz="1700" b="1" dirty="0">
                <a:solidFill>
                  <a:srgbClr val="FF0000"/>
                </a:solidFill>
                <a:latin typeface="Times New Roman" panose="02020603050405020304" pitchFamily="18" charset="0"/>
                <a:ea typeface="黑体" pitchFamily="2" charset="-122"/>
                <a:cs typeface="Times New Roman" panose="02020603050405020304" pitchFamily="18" charset="0"/>
              </a:rPr>
              <a:t>公</a:t>
            </a:r>
            <a:r>
              <a:rPr lang="zh-CN" altLang="en-US" sz="1700" b="1" dirty="0" smtClean="0">
                <a:solidFill>
                  <a:srgbClr val="FF0000"/>
                </a:solidFill>
                <a:latin typeface="Times New Roman" panose="02020603050405020304" pitchFamily="18" charset="0"/>
                <a:ea typeface="黑体" pitchFamily="2" charset="-122"/>
                <a:cs typeface="Times New Roman" panose="02020603050405020304" pitchFamily="18" charset="0"/>
              </a:rPr>
              <a:t>示 </a:t>
            </a:r>
            <a:r>
              <a:rPr lang="en-US" altLang="zh-CN" sz="1700" b="1" dirty="0" smtClean="0">
                <a:solidFill>
                  <a:srgbClr val="FF0000"/>
                </a:solidFill>
                <a:latin typeface="Times New Roman" panose="02020603050405020304" pitchFamily="18" charset="0"/>
                <a:ea typeface="黑体" pitchFamily="2" charset="-122"/>
                <a:cs typeface="Times New Roman" panose="02020603050405020304" pitchFamily="18" charset="0"/>
              </a:rPr>
              <a:t>— </a:t>
            </a:r>
            <a:r>
              <a:rPr lang="zh-CN" altLang="en-US" sz="1700" b="1" dirty="0" smtClean="0">
                <a:solidFill>
                  <a:srgbClr val="FF0000"/>
                </a:solidFill>
                <a:latin typeface="Times New Roman" panose="02020603050405020304" pitchFamily="18" charset="0"/>
                <a:ea typeface="黑体" pitchFamily="2" charset="-122"/>
                <a:cs typeface="Times New Roman" panose="02020603050405020304" pitchFamily="18" charset="0"/>
              </a:rPr>
              <a:t>标签</a:t>
            </a:r>
            <a:endParaRPr lang="en-US" altLang="zh-CN" sz="1700" b="1" dirty="0">
              <a:solidFill>
                <a:srgbClr val="FF0000"/>
              </a:solidFill>
              <a:latin typeface="Times New Roman" panose="02020603050405020304" pitchFamily="18" charset="0"/>
              <a:ea typeface="黑体" pitchFamily="2" charset="-122"/>
              <a:cs typeface="Times New Roman" panose="02020603050405020304" pitchFamily="18" charset="0"/>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四</a:t>
            </a:r>
            <a:r>
              <a:rPr lang="zh-CN" altLang="en-US" sz="2200" b="1" dirty="0" smtClean="0">
                <a:solidFill>
                  <a:srgbClr val="002060"/>
                </a:solidFill>
                <a:latin typeface="黑体" panose="02010609060101010101" pitchFamily="49" charset="-122"/>
                <a:ea typeface="黑体" panose="02010609060101010101" pitchFamily="49" charset="-122"/>
              </a:rPr>
              <a:t>、危化品</a:t>
            </a:r>
            <a:r>
              <a:rPr lang="zh-CN" altLang="en-US" sz="2200" b="1" dirty="0">
                <a:solidFill>
                  <a:srgbClr val="002060"/>
                </a:solidFill>
                <a:latin typeface="黑体" panose="02010609060101010101" pitchFamily="49" charset="-122"/>
                <a:ea typeface="黑体" panose="02010609060101010101" pitchFamily="49" charset="-122"/>
              </a:rPr>
              <a:t>的</a:t>
            </a:r>
            <a:r>
              <a:rPr lang="zh-CN" altLang="en-US" sz="2200" b="1" dirty="0" smtClean="0">
                <a:solidFill>
                  <a:srgbClr val="002060"/>
                </a:solidFill>
                <a:latin typeface="黑体" panose="02010609060101010101" pitchFamily="49" charset="-122"/>
                <a:ea typeface="黑体" panose="02010609060101010101" pitchFamily="49" charset="-122"/>
              </a:rPr>
              <a:t>标签与</a:t>
            </a:r>
            <a:r>
              <a:rPr lang="en-US" altLang="zh-CN" sz="2200" b="1" dirty="0">
                <a:solidFill>
                  <a:srgbClr val="002060"/>
                </a:solidFill>
                <a:latin typeface="黑体" panose="02010609060101010101" pitchFamily="49" charset="-122"/>
                <a:ea typeface="黑体" panose="02010609060101010101" pitchFamily="49" charset="-122"/>
              </a:rPr>
              <a:t>MSDS</a:t>
            </a:r>
            <a:r>
              <a:rPr lang="zh-CN" altLang="en-US" sz="2200" b="1" dirty="0" smtClean="0">
                <a:solidFill>
                  <a:srgbClr val="002060"/>
                </a:solidFill>
                <a:latin typeface="黑体" panose="02010609060101010101" pitchFamily="49" charset="-122"/>
                <a:ea typeface="黑体" panose="02010609060101010101" pitchFamily="49" charset="-122"/>
              </a:rPr>
              <a:t>管理┃</a:t>
            </a:r>
            <a:r>
              <a:rPr lang="en-US" altLang="zh-CN" sz="2000" b="1" dirty="0" smtClean="0">
                <a:solidFill>
                  <a:srgbClr val="FF0000"/>
                </a:solidFill>
                <a:latin typeface="楷体" panose="02010609060101010101" pitchFamily="49" charset="-122"/>
                <a:ea typeface="楷体" panose="02010609060101010101" pitchFamily="49" charset="-122"/>
              </a:rPr>
              <a:t> 1.</a:t>
            </a:r>
            <a:r>
              <a:rPr lang="zh-CN" altLang="en-US" sz="2000" b="1" dirty="0" smtClean="0">
                <a:solidFill>
                  <a:srgbClr val="FF0000"/>
                </a:solidFill>
                <a:latin typeface="楷体" panose="02010609060101010101" pitchFamily="49" charset="-122"/>
                <a:ea typeface="楷体" panose="02010609060101010101" pitchFamily="49" charset="-122"/>
              </a:rPr>
              <a:t>标签标识</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4" name="图片 3" descr="51B58PICXhf_1024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813" y="2338983"/>
            <a:ext cx="6503987"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6096000" y="1700808"/>
            <a:ext cx="2413000" cy="1172319"/>
            <a:chOff x="6096000" y="1700808"/>
            <a:chExt cx="2413000" cy="1172319"/>
          </a:xfrm>
        </p:grpSpPr>
        <p:sp>
          <p:nvSpPr>
            <p:cNvPr id="5" name="文本框 4"/>
            <p:cNvSpPr txBox="1">
              <a:spLocks noChangeArrowheads="1"/>
            </p:cNvSpPr>
            <p:nvPr/>
          </p:nvSpPr>
          <p:spPr bwMode="auto">
            <a:xfrm>
              <a:off x="6096000" y="1700808"/>
              <a:ext cx="2413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1400" b="1" dirty="0">
                  <a:solidFill>
                    <a:srgbClr val="C00000"/>
                  </a:solidFill>
                  <a:latin typeface="微软雅黑" panose="020B0503020204020204" pitchFamily="34" charset="-122"/>
                  <a:ea typeface="微软雅黑" panose="020B0503020204020204" pitchFamily="34" charset="-122"/>
                </a:rPr>
                <a:t>标识，</a:t>
              </a:r>
              <a:r>
                <a:rPr lang="zh-CN" altLang="en-US" sz="1400" dirty="0">
                  <a:solidFill>
                    <a:srgbClr val="C00000"/>
                  </a:solidFill>
                  <a:latin typeface="微软雅黑" panose="020B0503020204020204" pitchFamily="34" charset="-122"/>
                  <a:ea typeface="微软雅黑" panose="020B0503020204020204" pitchFamily="34" charset="-122"/>
                </a:rPr>
                <a:t>标明化学品的名称，危险特性</a:t>
              </a:r>
              <a:endParaRPr lang="en-US" altLang="zh-CN" sz="1400" dirty="0">
                <a:solidFill>
                  <a:srgbClr val="C00000"/>
                </a:solidFill>
                <a:latin typeface="微软雅黑" panose="020B0503020204020204" pitchFamily="34" charset="-122"/>
                <a:ea typeface="微软雅黑" panose="020B0503020204020204" pitchFamily="34" charset="-122"/>
              </a:endParaRPr>
            </a:p>
          </p:txBody>
        </p:sp>
        <p:cxnSp>
          <p:nvCxnSpPr>
            <p:cNvPr id="6" name="直接连接符 5"/>
            <p:cNvCxnSpPr/>
            <p:nvPr/>
          </p:nvCxnSpPr>
          <p:spPr>
            <a:xfrm flipV="1">
              <a:off x="6096000" y="2200870"/>
              <a:ext cx="2197100" cy="2222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6096000" y="2223095"/>
              <a:ext cx="0" cy="65003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671513" y="2223095"/>
            <a:ext cx="2905125" cy="1001713"/>
            <a:chOff x="671513" y="2223095"/>
            <a:chExt cx="2905125" cy="1001713"/>
          </a:xfrm>
        </p:grpSpPr>
        <p:cxnSp>
          <p:nvCxnSpPr>
            <p:cNvPr id="8" name="直接连接符 7"/>
            <p:cNvCxnSpPr/>
            <p:nvPr/>
          </p:nvCxnSpPr>
          <p:spPr>
            <a:xfrm>
              <a:off x="671513" y="3224808"/>
              <a:ext cx="290512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文本框 9"/>
            <p:cNvSpPr txBox="1"/>
            <p:nvPr/>
          </p:nvSpPr>
          <p:spPr>
            <a:xfrm>
              <a:off x="747713" y="2223095"/>
              <a:ext cx="2301875" cy="952500"/>
            </a:xfrm>
            <a:prstGeom prst="rect">
              <a:avLst/>
            </a:prstGeom>
            <a:noFill/>
            <a:ln w="9525">
              <a:noFill/>
            </a:ln>
          </p:spPr>
          <p:txBody>
            <a:bodyPr>
              <a:spAutoFit/>
            </a:bodyPr>
            <a:lstStyle/>
            <a:p>
              <a:r>
                <a:rPr lang="zh-CN" altLang="en-US" sz="1400" b="1"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象形图，</a:t>
              </a:r>
              <a:r>
                <a:rPr lang="zh-CN" altLang="en-US" sz="1400" noProof="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采用GB 20576～GB 20599等国家标准</a:t>
              </a:r>
              <a:r>
                <a:rPr lang="zh-CN" altLang="en-US" sz="1400" b="1" noProof="1">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一</a:t>
              </a:r>
              <a:r>
                <a:rPr lang="zh-CN" altLang="en-US" sz="1400" b="1" noProof="1">
                  <a:latin typeface="微软雅黑" panose="020B0503020204020204" pitchFamily="34" charset="-122"/>
                  <a:ea typeface="微软雅黑" panose="020B0503020204020204" pitchFamily="34" charset="-122"/>
                  <a:cs typeface="微软雅黑" panose="020B0503020204020204" pitchFamily="34" charset="-122"/>
                  <a:sym typeface="+mn-ea"/>
                </a:rPr>
                <a:t>种描述危险产品危险性质的图形</a:t>
              </a:r>
              <a:endParaRPr lang="zh-CN" altLang="en-US" sz="1400" b="1" noProof="1">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30" name="组合 29"/>
          <p:cNvGrpSpPr/>
          <p:nvPr/>
        </p:nvGrpSpPr>
        <p:grpSpPr>
          <a:xfrm>
            <a:off x="9439275" y="2537420"/>
            <a:ext cx="2378075" cy="2163763"/>
            <a:chOff x="9439275" y="2537420"/>
            <a:chExt cx="2378075" cy="2163763"/>
          </a:xfrm>
        </p:grpSpPr>
        <p:cxnSp>
          <p:nvCxnSpPr>
            <p:cNvPr id="12" name="直接连接符 11"/>
            <p:cNvCxnSpPr/>
            <p:nvPr/>
          </p:nvCxnSpPr>
          <p:spPr>
            <a:xfrm>
              <a:off x="9494838" y="2537420"/>
              <a:ext cx="2322512" cy="952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439275" y="4685308"/>
              <a:ext cx="2376488" cy="158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11809413" y="2546945"/>
              <a:ext cx="7937" cy="213836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文本框 18"/>
            <p:cNvSpPr txBox="1">
              <a:spLocks noChangeArrowheads="1"/>
            </p:cNvSpPr>
            <p:nvPr/>
          </p:nvSpPr>
          <p:spPr bwMode="auto">
            <a:xfrm>
              <a:off x="9664700" y="2594570"/>
              <a:ext cx="2144713"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0" hangingPunct="0">
                <a:lnSpc>
                  <a:spcPct val="150000"/>
                </a:lnSpc>
              </a:pPr>
              <a:r>
                <a:rPr lang="zh-CN" altLang="en-US" sz="1400" b="1">
                  <a:solidFill>
                    <a:srgbClr val="C00000"/>
                  </a:solidFill>
                  <a:latin typeface="微软雅黑" panose="020B0503020204020204" pitchFamily="34" charset="-122"/>
                  <a:ea typeface="微软雅黑" panose="020B0503020204020204" pitchFamily="34" charset="-122"/>
                </a:rPr>
                <a:t>防范说明，</a:t>
              </a:r>
              <a:r>
                <a:rPr lang="zh-CN" altLang="en-US" sz="1400" b="1">
                  <a:latin typeface="微软雅黑" panose="020B0503020204020204" pitchFamily="34" charset="-122"/>
                  <a:ea typeface="微软雅黑" panose="020B0503020204020204" pitchFamily="34" charset="-122"/>
                </a:rPr>
                <a:t>一个短语或图形来说明建议采取的措施。</a:t>
              </a:r>
              <a:r>
                <a:rPr lang="zh-CN" altLang="en-US" sz="1400" b="1">
                  <a:solidFill>
                    <a:srgbClr val="C00000"/>
                  </a:solidFill>
                  <a:latin typeface="微软雅黑" panose="020B0503020204020204" pitchFamily="34" charset="-122"/>
                  <a:ea typeface="微软雅黑" panose="020B0503020204020204" pitchFamily="34" charset="-122"/>
                </a:rPr>
                <a:t>目的：</a:t>
              </a:r>
              <a:r>
                <a:rPr lang="zh-CN" altLang="en-US" sz="1400" b="1">
                  <a:latin typeface="微软雅黑" panose="020B0503020204020204" pitchFamily="34" charset="-122"/>
                  <a:ea typeface="微软雅黑" panose="020B0503020204020204" pitchFamily="34" charset="-122"/>
                </a:rPr>
                <a:t>最大限度地减少或防止因接触某种危险物质或因对它存储或搬运不当而产生的不利效应。</a:t>
              </a:r>
            </a:p>
          </p:txBody>
        </p:sp>
      </p:grpSp>
      <p:grpSp>
        <p:nvGrpSpPr>
          <p:cNvPr id="31" name="组合 30"/>
          <p:cNvGrpSpPr/>
          <p:nvPr/>
        </p:nvGrpSpPr>
        <p:grpSpPr>
          <a:xfrm>
            <a:off x="9439275" y="4890095"/>
            <a:ext cx="1901825" cy="522288"/>
            <a:chOff x="9439275" y="4890095"/>
            <a:chExt cx="1901825" cy="522288"/>
          </a:xfrm>
        </p:grpSpPr>
        <p:cxnSp>
          <p:nvCxnSpPr>
            <p:cNvPr id="16" name="直接连接符 15"/>
            <p:cNvCxnSpPr/>
            <p:nvPr/>
          </p:nvCxnSpPr>
          <p:spPr>
            <a:xfrm flipV="1">
              <a:off x="9439275" y="5399683"/>
              <a:ext cx="1787525" cy="793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文本框 20"/>
            <p:cNvSpPr txBox="1">
              <a:spLocks noChangeArrowheads="1"/>
            </p:cNvSpPr>
            <p:nvPr/>
          </p:nvSpPr>
          <p:spPr bwMode="auto">
            <a:xfrm>
              <a:off x="9796463" y="4890095"/>
              <a:ext cx="15446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1400" b="1">
                  <a:solidFill>
                    <a:srgbClr val="C00000"/>
                  </a:solidFill>
                  <a:latin typeface="微软雅黑" panose="020B0503020204020204" pitchFamily="34" charset="-122"/>
                  <a:ea typeface="微软雅黑" panose="020B0503020204020204" pitchFamily="34" charset="-122"/>
                </a:rPr>
                <a:t>供应商，</a:t>
              </a:r>
              <a:r>
                <a:rPr lang="zh-CN" altLang="en-US" sz="1400">
                  <a:solidFill>
                    <a:srgbClr val="C00000"/>
                  </a:solidFill>
                  <a:latin typeface="微软雅黑" panose="020B0503020204020204" pitchFamily="34" charset="-122"/>
                  <a:ea typeface="微软雅黑" panose="020B0503020204020204" pitchFamily="34" charset="-122"/>
                </a:rPr>
                <a:t>地址邮编电话等</a:t>
              </a:r>
              <a:endParaRPr lang="zh-CN" altLang="en-US" sz="1400">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903288" y="3562945"/>
            <a:ext cx="2673350" cy="746125"/>
            <a:chOff x="903288" y="3562945"/>
            <a:chExt cx="2673350" cy="746125"/>
          </a:xfrm>
        </p:grpSpPr>
        <p:cxnSp>
          <p:nvCxnSpPr>
            <p:cNvPr id="10" name="直接连接符 9"/>
            <p:cNvCxnSpPr/>
            <p:nvPr/>
          </p:nvCxnSpPr>
          <p:spPr>
            <a:xfrm>
              <a:off x="952500" y="4294783"/>
              <a:ext cx="204628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文本框 11"/>
            <p:cNvSpPr txBox="1">
              <a:spLocks noChangeArrowheads="1"/>
            </p:cNvSpPr>
            <p:nvPr/>
          </p:nvSpPr>
          <p:spPr bwMode="auto">
            <a:xfrm>
              <a:off x="903288" y="3562945"/>
              <a:ext cx="21463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1400" b="1">
                  <a:solidFill>
                    <a:srgbClr val="C00000"/>
                  </a:solidFill>
                  <a:latin typeface="微软雅黑" panose="020B0503020204020204" pitchFamily="34" charset="-122"/>
                  <a:ea typeface="微软雅黑" panose="020B0503020204020204" pitchFamily="34" charset="-122"/>
                </a:rPr>
                <a:t>信号词，</a:t>
              </a:r>
              <a:r>
                <a:rPr lang="zh-CN" altLang="en-US" sz="1400">
                  <a:solidFill>
                    <a:srgbClr val="C00000"/>
                  </a:solidFill>
                  <a:latin typeface="微软雅黑" panose="020B0503020204020204" pitchFamily="34" charset="-122"/>
                  <a:ea typeface="微软雅黑" panose="020B0503020204020204" pitchFamily="34" charset="-122"/>
                </a:rPr>
                <a:t>采用“危险”和“警告”</a:t>
              </a:r>
              <a:r>
                <a:rPr lang="zh-CN" altLang="en-US" sz="1400" b="1">
                  <a:latin typeface="微软雅黑" panose="020B0503020204020204" pitchFamily="34" charset="-122"/>
                  <a:ea typeface="微软雅黑" panose="020B0503020204020204" pitchFamily="34" charset="-122"/>
                  <a:sym typeface="宋体" panose="02010600030101010101" pitchFamily="2" charset="-122"/>
                </a:rPr>
                <a:t>表明危险的相对严重程度的词语</a:t>
              </a:r>
              <a:endParaRPr lang="zh-CN" altLang="en-US" sz="1400">
                <a:solidFill>
                  <a:srgbClr val="C00000"/>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flipH="1">
              <a:off x="2998788" y="3578820"/>
              <a:ext cx="577850" cy="73025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431800" y="3728045"/>
            <a:ext cx="3506788" cy="2481263"/>
            <a:chOff x="431800" y="3728045"/>
            <a:chExt cx="3506788" cy="2481263"/>
          </a:xfrm>
        </p:grpSpPr>
        <p:sp>
          <p:nvSpPr>
            <p:cNvPr id="21" name="文本框 6"/>
            <p:cNvSpPr txBox="1">
              <a:spLocks noChangeArrowheads="1"/>
            </p:cNvSpPr>
            <p:nvPr/>
          </p:nvSpPr>
          <p:spPr bwMode="auto">
            <a:xfrm>
              <a:off x="469900" y="4825008"/>
              <a:ext cx="23463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spcBef>
                  <a:spcPct val="50000"/>
                </a:spcBef>
              </a:pPr>
              <a:r>
                <a:rPr lang="zh-CN" altLang="en-US" sz="14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危险说明</a:t>
              </a:r>
              <a:r>
                <a:rPr lang="zh-CN" altLang="en-US" sz="1400"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sz="1400" dirty="0">
                  <a:solidFill>
                    <a:srgbClr val="C00000"/>
                  </a:solidFill>
                  <a:latin typeface="微软雅黑" panose="020B0503020204020204" pitchFamily="34" charset="-122"/>
                  <a:ea typeface="微软雅黑" panose="020B0503020204020204" pitchFamily="34" charset="-122"/>
                </a:rPr>
                <a:t>如</a:t>
              </a:r>
              <a:r>
                <a:rPr lang="zh-CN" altLang="en-US" sz="1400" dirty="0" smtClean="0">
                  <a:solidFill>
                    <a:srgbClr val="C00000"/>
                  </a:solidFill>
                  <a:latin typeface="微软雅黑" panose="020B0503020204020204" pitchFamily="34" charset="-122"/>
                  <a:ea typeface="微软雅黑" panose="020B0503020204020204" pitchFamily="34" charset="-122"/>
                </a:rPr>
                <a:t>：高度</a:t>
              </a:r>
              <a:r>
                <a:rPr lang="zh-CN" altLang="en-US" sz="1400" dirty="0">
                  <a:solidFill>
                    <a:srgbClr val="C00000"/>
                  </a:solidFill>
                  <a:latin typeface="微软雅黑" panose="020B0503020204020204" pitchFamily="34" charset="-122"/>
                  <a:ea typeface="微软雅黑" panose="020B0503020204020204" pitchFamily="34" charset="-122"/>
                </a:rPr>
                <a:t>易燃液体和蒸气”、“遇热可能会爆炸”。 </a:t>
              </a:r>
              <a:r>
                <a:rPr lang="zh-CN" altLang="en-US" sz="1400" b="1" dirty="0">
                  <a:latin typeface="微软雅黑" panose="020B0503020204020204" pitchFamily="34" charset="-122"/>
                  <a:ea typeface="微软雅黑" panose="020B0503020204020204" pitchFamily="34" charset="-122"/>
                </a:rPr>
                <a:t>描述一种危险产品危险性质的短语，GHS制度已经为所有危险项别分配了指定的危险说明</a:t>
              </a:r>
            </a:p>
          </p:txBody>
        </p:sp>
        <p:cxnSp>
          <p:nvCxnSpPr>
            <p:cNvPr id="22" name="直接连接符 21"/>
            <p:cNvCxnSpPr/>
            <p:nvPr/>
          </p:nvCxnSpPr>
          <p:spPr>
            <a:xfrm>
              <a:off x="431800" y="6183908"/>
              <a:ext cx="2422525" cy="31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2835275" y="3728045"/>
              <a:ext cx="1103313" cy="246856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4727848" y="4169271"/>
            <a:ext cx="2808312" cy="2161173"/>
            <a:chOff x="4727848" y="4169271"/>
            <a:chExt cx="2808312" cy="2161173"/>
          </a:xfrm>
        </p:grpSpPr>
        <p:sp>
          <p:nvSpPr>
            <p:cNvPr id="25" name="文本框 24"/>
            <p:cNvSpPr txBox="1">
              <a:spLocks noChangeArrowheads="1"/>
            </p:cNvSpPr>
            <p:nvPr/>
          </p:nvSpPr>
          <p:spPr bwMode="auto">
            <a:xfrm>
              <a:off x="4727848" y="5807224"/>
              <a:ext cx="2808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1400" b="1" dirty="0" smtClean="0">
                  <a:solidFill>
                    <a:srgbClr val="C00000"/>
                  </a:solidFill>
                  <a:latin typeface="微软雅黑" panose="020B0503020204020204" pitchFamily="34" charset="-122"/>
                  <a:ea typeface="微软雅黑" panose="020B0503020204020204" pitchFamily="34" charset="-122"/>
                </a:rPr>
                <a:t>接触后表现，</a:t>
              </a:r>
              <a:r>
                <a:rPr lang="zh-CN" altLang="en-US" sz="1400" dirty="0">
                  <a:solidFill>
                    <a:srgbClr val="C00000"/>
                  </a:solidFill>
                  <a:latin typeface="微软雅黑" panose="020B0503020204020204" pitchFamily="34" charset="-122"/>
                  <a:ea typeface="微软雅黑" panose="020B0503020204020204" pitchFamily="34" charset="-122"/>
                </a:rPr>
                <a:t>标明化学品</a:t>
              </a:r>
              <a:r>
                <a:rPr lang="zh-CN" altLang="en-US" sz="1400" dirty="0" smtClean="0">
                  <a:solidFill>
                    <a:srgbClr val="C00000"/>
                  </a:solidFill>
                  <a:latin typeface="微软雅黑" panose="020B0503020204020204" pitchFamily="34" charset="-122"/>
                  <a:ea typeface="微软雅黑" panose="020B0503020204020204" pitchFamily="34" charset="-122"/>
                </a:rPr>
                <a:t>的健康危害和环境危害</a:t>
              </a:r>
              <a:endParaRPr lang="en-US" altLang="zh-CN" sz="1400" dirty="0">
                <a:solidFill>
                  <a:srgbClr val="C00000"/>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flipV="1">
              <a:off x="4727848" y="6307286"/>
              <a:ext cx="2808312" cy="222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727848" y="4169271"/>
              <a:ext cx="0" cy="213801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144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369151" cy="864096"/>
          </a:xfrm>
        </p:spPr>
        <p:txBody>
          <a:bodyPr>
            <a:normAutofit/>
          </a:bodyPr>
          <a:lstStyle/>
          <a:p>
            <a:pPr>
              <a:lnSpc>
                <a:spcPct val="140000"/>
              </a:lnSpc>
              <a:spcBef>
                <a:spcPts val="0"/>
              </a:spcBef>
              <a:buFont typeface="Wingdings" panose="05000000000000000000" pitchFamily="2" charset="2"/>
              <a:buChar char="p"/>
            </a:pPr>
            <a:r>
              <a:rPr lang="zh-CN" altLang="en-US" sz="1700" b="1" dirty="0" smtClean="0">
                <a:solidFill>
                  <a:srgbClr val="FF0000"/>
                </a:solidFill>
                <a:latin typeface="Times New Roman" panose="02020603050405020304" pitchFamily="18" charset="0"/>
                <a:ea typeface="黑体" pitchFamily="2" charset="-122"/>
                <a:cs typeface="Times New Roman" panose="02020603050405020304" pitchFamily="18" charset="0"/>
              </a:rPr>
              <a:t>菱形</a:t>
            </a:r>
            <a:r>
              <a:rPr lang="zh-CN" altLang="en-US" sz="1700" b="1" dirty="0">
                <a:solidFill>
                  <a:srgbClr val="FF0000"/>
                </a:solidFill>
                <a:latin typeface="Times New Roman" panose="02020603050405020304" pitchFamily="18" charset="0"/>
                <a:ea typeface="黑体" pitchFamily="2" charset="-122"/>
                <a:cs typeface="Times New Roman" panose="02020603050405020304" pitchFamily="18" charset="0"/>
              </a:rPr>
              <a:t>标签</a:t>
            </a:r>
            <a:r>
              <a:rPr lang="zh-CN" altLang="en-US" sz="1700" b="1" dirty="0" smtClean="0">
                <a:solidFill>
                  <a:srgbClr val="FF0000"/>
                </a:solidFill>
                <a:latin typeface="Times New Roman" panose="02020603050405020304" pitchFamily="18" charset="0"/>
                <a:ea typeface="黑体" pitchFamily="2" charset="-122"/>
                <a:cs typeface="Times New Roman" panose="02020603050405020304" pitchFamily="18" charset="0"/>
              </a:rPr>
              <a:t>示例</a:t>
            </a:r>
            <a:endParaRPr lang="zh-CN" altLang="en-US" sz="1700" b="1" dirty="0">
              <a:solidFill>
                <a:srgbClr val="FF0000"/>
              </a:solidFill>
              <a:latin typeface="Times New Roman" panose="02020603050405020304" pitchFamily="18" charset="0"/>
              <a:ea typeface="黑体" pitchFamily="2" charset="-122"/>
              <a:cs typeface="Times New Roman" panose="02020603050405020304" pitchFamily="18" charset="0"/>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四</a:t>
            </a:r>
            <a:r>
              <a:rPr lang="zh-CN" altLang="en-US" sz="2200" b="1" dirty="0" smtClean="0">
                <a:solidFill>
                  <a:srgbClr val="002060"/>
                </a:solidFill>
                <a:latin typeface="黑体" panose="02010609060101010101" pitchFamily="49" charset="-122"/>
                <a:ea typeface="黑体" panose="02010609060101010101" pitchFamily="49" charset="-122"/>
              </a:rPr>
              <a:t>、危化品</a:t>
            </a:r>
            <a:r>
              <a:rPr lang="zh-CN" altLang="en-US" sz="2200" b="1" dirty="0">
                <a:solidFill>
                  <a:srgbClr val="002060"/>
                </a:solidFill>
                <a:latin typeface="黑体" panose="02010609060101010101" pitchFamily="49" charset="-122"/>
                <a:ea typeface="黑体" panose="02010609060101010101" pitchFamily="49" charset="-122"/>
              </a:rPr>
              <a:t>的</a:t>
            </a:r>
            <a:r>
              <a:rPr lang="zh-CN" altLang="en-US" sz="2200" b="1" dirty="0" smtClean="0">
                <a:solidFill>
                  <a:srgbClr val="002060"/>
                </a:solidFill>
                <a:latin typeface="黑体" panose="02010609060101010101" pitchFamily="49" charset="-122"/>
                <a:ea typeface="黑体" panose="02010609060101010101" pitchFamily="49" charset="-122"/>
              </a:rPr>
              <a:t>标签与</a:t>
            </a:r>
            <a:r>
              <a:rPr lang="en-US" altLang="zh-CN" sz="2200" b="1" dirty="0">
                <a:solidFill>
                  <a:srgbClr val="002060"/>
                </a:solidFill>
                <a:latin typeface="黑体" panose="02010609060101010101" pitchFamily="49" charset="-122"/>
                <a:ea typeface="黑体" panose="02010609060101010101" pitchFamily="49" charset="-122"/>
              </a:rPr>
              <a:t>MSDS</a:t>
            </a:r>
            <a:r>
              <a:rPr lang="zh-CN" altLang="en-US" sz="2200" b="1" dirty="0" smtClean="0">
                <a:solidFill>
                  <a:srgbClr val="002060"/>
                </a:solidFill>
                <a:latin typeface="黑体" panose="02010609060101010101" pitchFamily="49" charset="-122"/>
                <a:ea typeface="黑体" panose="02010609060101010101" pitchFamily="49" charset="-122"/>
              </a:rPr>
              <a:t>管理┃</a:t>
            </a:r>
            <a:r>
              <a:rPr lang="en-US" altLang="zh-CN" sz="2000" b="1" dirty="0" smtClean="0">
                <a:solidFill>
                  <a:srgbClr val="FF0000"/>
                </a:solidFill>
                <a:latin typeface="楷体" panose="02010609060101010101" pitchFamily="49" charset="-122"/>
                <a:ea typeface="楷体" panose="02010609060101010101" pitchFamily="49" charset="-122"/>
              </a:rPr>
              <a:t> 1.</a:t>
            </a:r>
            <a:r>
              <a:rPr lang="zh-CN" altLang="en-US" sz="2000" b="1" dirty="0" smtClean="0">
                <a:solidFill>
                  <a:srgbClr val="FF0000"/>
                </a:solidFill>
                <a:latin typeface="楷体" panose="02010609060101010101" pitchFamily="49" charset="-122"/>
                <a:ea typeface="楷体" panose="02010609060101010101" pitchFamily="49" charset="-122"/>
              </a:rPr>
              <a:t>标签标识</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30" name="图片 3" descr="360截图201607261034442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243" y="3738140"/>
            <a:ext cx="37719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本框 4"/>
          <p:cNvSpPr txBox="1">
            <a:spLocks noChangeArrowheads="1"/>
          </p:cNvSpPr>
          <p:nvPr/>
        </p:nvSpPr>
        <p:spPr bwMode="auto">
          <a:xfrm>
            <a:off x="839416" y="1577999"/>
            <a:ext cx="4960207"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ts val="3000"/>
              </a:lnSpc>
              <a:buClr>
                <a:srgbClr val="FF0000"/>
              </a:buClr>
            </a:pPr>
            <a:r>
              <a:rPr lang="zh-CN" altLang="en-US" sz="1600" dirty="0">
                <a:latin typeface="微软雅黑" panose="020B0503020204020204" pitchFamily="34" charset="-122"/>
                <a:ea typeface="微软雅黑" panose="020B0503020204020204" pitchFamily="34" charset="-122"/>
              </a:rPr>
              <a:t>       </a:t>
            </a:r>
            <a:r>
              <a:rPr lang="zh-CN" altLang="en-US" sz="1600" b="1" dirty="0" smtClean="0">
                <a:solidFill>
                  <a:srgbClr val="002060"/>
                </a:solidFill>
                <a:latin typeface="仿宋" panose="02010609060101010101" pitchFamily="49" charset="-122"/>
                <a:ea typeface="仿宋" panose="02010609060101010101" pitchFamily="49" charset="-122"/>
              </a:rPr>
              <a:t>菱形</a:t>
            </a:r>
            <a:r>
              <a:rPr lang="zh-CN" altLang="en-US" sz="1600" b="1" dirty="0">
                <a:solidFill>
                  <a:srgbClr val="002060"/>
                </a:solidFill>
                <a:latin typeface="仿宋" panose="02010609060101010101" pitchFamily="49" charset="-122"/>
                <a:ea typeface="仿宋" panose="02010609060101010101" pitchFamily="49" charset="-122"/>
              </a:rPr>
              <a:t>标签(NFPA704)又称</a:t>
            </a:r>
            <a:r>
              <a:rPr lang="zh-CN" altLang="en-US" sz="1600" b="1" dirty="0">
                <a:solidFill>
                  <a:srgbClr val="FF0000"/>
                </a:solidFill>
                <a:latin typeface="仿宋" panose="02010609060101010101" pitchFamily="49" charset="-122"/>
                <a:ea typeface="仿宋" panose="02010609060101010101" pitchFamily="49" charset="-122"/>
              </a:rPr>
              <a:t>四色标签</a:t>
            </a:r>
            <a:r>
              <a:rPr lang="zh-CN" altLang="en-US" sz="1600" b="1" dirty="0">
                <a:solidFill>
                  <a:srgbClr val="002060"/>
                </a:solidFill>
                <a:latin typeface="仿宋" panose="02010609060101010101" pitchFamily="49" charset="-122"/>
                <a:ea typeface="仿宋" panose="02010609060101010101" pitchFamily="49" charset="-122"/>
              </a:rPr>
              <a:t>,美国消防协会制定的危险品紧急处理系统鉴别</a:t>
            </a:r>
            <a:r>
              <a:rPr lang="zh-CN" altLang="en-US" sz="1600" b="1" dirty="0" smtClean="0">
                <a:solidFill>
                  <a:srgbClr val="002060"/>
                </a:solidFill>
                <a:latin typeface="仿宋" panose="02010609060101010101" pitchFamily="49" charset="-122"/>
                <a:ea typeface="仿宋" panose="02010609060101010101" pitchFamily="49" charset="-122"/>
              </a:rPr>
              <a:t>标准，</a:t>
            </a:r>
            <a:r>
              <a:rPr lang="zh-CN" altLang="en-US" sz="1600" b="1" dirty="0" smtClean="0">
                <a:solidFill>
                  <a:srgbClr val="0000FF"/>
                </a:solidFill>
                <a:latin typeface="仿宋" panose="02010609060101010101" pitchFamily="49" charset="-122"/>
                <a:ea typeface="仿宋" panose="02010609060101010101" pitchFamily="49" charset="-122"/>
              </a:rPr>
              <a:t>蓝色</a:t>
            </a:r>
            <a:r>
              <a:rPr lang="zh-CN" altLang="en-US" sz="1600" b="1" dirty="0">
                <a:solidFill>
                  <a:srgbClr val="002060"/>
                </a:solidFill>
                <a:latin typeface="仿宋" panose="02010609060101010101" pitchFamily="49" charset="-122"/>
                <a:ea typeface="仿宋" panose="02010609060101010101" pitchFamily="49" charset="-122"/>
              </a:rPr>
              <a:t>代表</a:t>
            </a:r>
            <a:r>
              <a:rPr lang="zh-CN" altLang="en-US" sz="1600" b="1" dirty="0">
                <a:solidFill>
                  <a:srgbClr val="0000FF"/>
                </a:solidFill>
                <a:latin typeface="仿宋" panose="02010609060101010101" pitchFamily="49" charset="-122"/>
                <a:ea typeface="仿宋" panose="02010609060101010101" pitchFamily="49" charset="-122"/>
              </a:rPr>
              <a:t>健康</a:t>
            </a:r>
            <a:r>
              <a:rPr lang="zh-CN" altLang="en-US" sz="1600" b="1" dirty="0" smtClean="0">
                <a:solidFill>
                  <a:srgbClr val="0000FF"/>
                </a:solidFill>
                <a:latin typeface="仿宋" panose="02010609060101010101" pitchFamily="49" charset="-122"/>
                <a:ea typeface="仿宋" panose="02010609060101010101" pitchFamily="49" charset="-122"/>
              </a:rPr>
              <a:t>危害性</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红色</a:t>
            </a:r>
            <a:r>
              <a:rPr lang="zh-CN" altLang="en-US" sz="1600" b="1" dirty="0">
                <a:solidFill>
                  <a:srgbClr val="002060"/>
                </a:solidFill>
                <a:latin typeface="仿宋" panose="02010609060101010101" pitchFamily="49" charset="-122"/>
                <a:ea typeface="仿宋" panose="02010609060101010101" pitchFamily="49" charset="-122"/>
              </a:rPr>
              <a:t>代表</a:t>
            </a:r>
            <a:r>
              <a:rPr lang="zh-CN" altLang="en-US" sz="1600" b="1" dirty="0" smtClean="0">
                <a:solidFill>
                  <a:srgbClr val="FF0000"/>
                </a:solidFill>
                <a:latin typeface="仿宋" panose="02010609060101010101" pitchFamily="49" charset="-122"/>
                <a:ea typeface="仿宋" panose="02010609060101010101" pitchFamily="49" charset="-122"/>
              </a:rPr>
              <a:t>可燃性</a:t>
            </a:r>
            <a:r>
              <a:rPr lang="zh-CN" altLang="en-US" sz="1600" b="1" dirty="0" smtClean="0">
                <a:solidFill>
                  <a:srgbClr val="002060"/>
                </a:solidFill>
                <a:latin typeface="仿宋" panose="02010609060101010101" pitchFamily="49" charset="-122"/>
                <a:ea typeface="仿宋" panose="02010609060101010101" pitchFamily="49" charset="-122"/>
              </a:rPr>
              <a:t>，黄色</a:t>
            </a:r>
            <a:r>
              <a:rPr lang="zh-CN" altLang="en-US" sz="1600" b="1" dirty="0">
                <a:solidFill>
                  <a:srgbClr val="002060"/>
                </a:solidFill>
                <a:latin typeface="仿宋" panose="02010609060101010101" pitchFamily="49" charset="-122"/>
                <a:ea typeface="仿宋" panose="02010609060101010101" pitchFamily="49" charset="-122"/>
              </a:rPr>
              <a:t>代表反应</a:t>
            </a:r>
            <a:r>
              <a:rPr lang="zh-CN" altLang="en-US" sz="1600" b="1" dirty="0" smtClean="0">
                <a:solidFill>
                  <a:srgbClr val="002060"/>
                </a:solidFill>
                <a:latin typeface="仿宋" panose="02010609060101010101" pitchFamily="49" charset="-122"/>
                <a:ea typeface="仿宋" panose="02010609060101010101" pitchFamily="49" charset="-122"/>
              </a:rPr>
              <a:t>性，白色</a:t>
            </a:r>
            <a:r>
              <a:rPr lang="zh-CN" altLang="en-US" sz="1600" b="1" dirty="0">
                <a:solidFill>
                  <a:srgbClr val="002060"/>
                </a:solidFill>
                <a:latin typeface="仿宋" panose="02010609060101010101" pitchFamily="49" charset="-122"/>
                <a:ea typeface="仿宋" panose="02010609060101010101" pitchFamily="49" charset="-122"/>
              </a:rPr>
              <a:t>用于标记化学品的特殊危害性</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ts val="3000"/>
              </a:lnSpc>
              <a:buClr>
                <a:srgbClr val="FF0000"/>
              </a:buClr>
            </a:pPr>
            <a:r>
              <a:rPr lang="zh-CN" altLang="en-US" sz="1600" b="1" dirty="0" smtClean="0">
                <a:solidFill>
                  <a:srgbClr val="FF0000"/>
                </a:solidFill>
                <a:latin typeface="仿宋" panose="02010609060101010101" pitchFamily="49" charset="-122"/>
                <a:ea typeface="仿宋" panose="02010609060101010101" pitchFamily="49" charset="-122"/>
              </a:rPr>
              <a:t>    风险</a:t>
            </a:r>
            <a:r>
              <a:rPr lang="zh-CN" altLang="en-US" sz="1600" b="1" dirty="0">
                <a:solidFill>
                  <a:srgbClr val="FF0000"/>
                </a:solidFill>
                <a:latin typeface="仿宋" panose="02010609060101010101" pitchFamily="49" charset="-122"/>
                <a:ea typeface="仿宋" panose="02010609060101010101" pitchFamily="49" charset="-122"/>
              </a:rPr>
              <a:t>分级</a:t>
            </a:r>
            <a:r>
              <a:rPr lang="zh-CN" altLang="en-US" sz="1600" b="1" dirty="0" smtClean="0">
                <a:solidFill>
                  <a:srgbClr val="FF0000"/>
                </a:solidFill>
                <a:latin typeface="仿宋" panose="02010609060101010101" pitchFamily="49" charset="-122"/>
                <a:ea typeface="仿宋" panose="02010609060101010101" pitchFamily="49" charset="-122"/>
              </a:rPr>
              <a:t>式的标记，更直观明了。</a:t>
            </a:r>
            <a:endParaRPr lang="zh-CN" altLang="en-US" sz="1600" b="1" dirty="0">
              <a:solidFill>
                <a:srgbClr val="FF0000"/>
              </a:solidFill>
              <a:latin typeface="仿宋" panose="02010609060101010101" pitchFamily="49" charset="-122"/>
              <a:ea typeface="仿宋" panose="02010609060101010101" pitchFamily="49" charset="-122"/>
            </a:endParaRPr>
          </a:p>
        </p:txBody>
      </p:sp>
      <p:pic>
        <p:nvPicPr>
          <p:cNvPr id="32" name="Picture 5" descr="http://www.chemaid.com/code/Image8.gif"/>
          <p:cNvPicPr>
            <a:picLocks noChangeAspect="1" noChangeArrowheads="1"/>
          </p:cNvPicPr>
          <p:nvPr/>
        </p:nvPicPr>
        <p:blipFill>
          <a:blip r:embed="rId3" r:link="rId4">
            <a:extLst>
              <a:ext uri="{28A0092B-C50C-407E-A947-70E740481C1C}">
                <a14:useLocalDpi xmlns:a14="http://schemas.microsoft.com/office/drawing/2010/main" val="0"/>
              </a:ext>
            </a:extLst>
          </a:blip>
          <a:srcRect b="5647"/>
          <a:stretch>
            <a:fillRect/>
          </a:stretch>
        </p:blipFill>
        <p:spPr bwMode="auto">
          <a:xfrm>
            <a:off x="6312024" y="981689"/>
            <a:ext cx="4312135" cy="5542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814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
                                            <p:txEl>
                                              <p:pRg st="1" end="1"/>
                                            </p:txEl>
                                          </p:spTgt>
                                        </p:tgtEl>
                                        <p:attrNameLst>
                                          <p:attrName>style.visibility</p:attrName>
                                        </p:attrNameLst>
                                      </p:cBhvr>
                                      <p:to>
                                        <p:strVal val="visible"/>
                                      </p:to>
                                    </p:set>
                                    <p:animEffect transition="in" filter="wipe(up)">
                                      <p:cBhvr>
                                        <p:cTn id="7" dur="500"/>
                                        <p:tgtEl>
                                          <p:spTgt spid="31">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4968551" cy="5515168"/>
          </a:xfrm>
        </p:spPr>
        <p:txBody>
          <a:bodyPr>
            <a:normAutofit/>
          </a:bodyPr>
          <a:lstStyle/>
          <a:p>
            <a:pPr>
              <a:lnSpc>
                <a:spcPct val="140000"/>
              </a:lnSpc>
              <a:spcBef>
                <a:spcPts val="0"/>
              </a:spcBef>
              <a:buFont typeface="Wingdings" panose="05000000000000000000" pitchFamily="2" charset="2"/>
              <a:buChar char="p"/>
            </a:pPr>
            <a:r>
              <a:rPr lang="zh-CN" altLang="en-US" sz="1700" b="1" dirty="0" smtClean="0">
                <a:solidFill>
                  <a:srgbClr val="FF0000"/>
                </a:solidFill>
                <a:latin typeface="Times New Roman" panose="02020603050405020304" pitchFamily="18" charset="0"/>
                <a:ea typeface="黑体" pitchFamily="2" charset="-122"/>
                <a:cs typeface="Times New Roman" panose="02020603050405020304" pitchFamily="18" charset="0"/>
              </a:rPr>
              <a:t>化学品</a:t>
            </a:r>
            <a:r>
              <a:rPr lang="zh-CN" altLang="en-US" sz="1700" b="1" dirty="0">
                <a:solidFill>
                  <a:srgbClr val="FF0000"/>
                </a:solidFill>
                <a:latin typeface="Times New Roman" panose="02020603050405020304" pitchFamily="18" charset="0"/>
                <a:ea typeface="黑体" pitchFamily="2" charset="-122"/>
                <a:cs typeface="Times New Roman" panose="02020603050405020304" pitchFamily="18" charset="0"/>
              </a:rPr>
              <a:t>安全信息</a:t>
            </a:r>
            <a:r>
              <a:rPr lang="zh-CN" altLang="en-US" sz="1700" b="1" dirty="0" smtClean="0">
                <a:solidFill>
                  <a:srgbClr val="FF0000"/>
                </a:solidFill>
                <a:latin typeface="Times New Roman" panose="02020603050405020304" pitchFamily="18" charset="0"/>
                <a:ea typeface="黑体" pitchFamily="2" charset="-122"/>
                <a:cs typeface="Times New Roman" panose="02020603050405020304" pitchFamily="18" charset="0"/>
              </a:rPr>
              <a:t>卡</a:t>
            </a:r>
            <a:endParaRPr lang="en-US" altLang="zh-CN" sz="1700" b="1" dirty="0" smtClean="0">
              <a:solidFill>
                <a:srgbClr val="FF0000"/>
              </a:solidFill>
              <a:latin typeface="Times New Roman" panose="02020603050405020304" pitchFamily="18" charset="0"/>
              <a:ea typeface="黑体" pitchFamily="2" charset="-122"/>
              <a:cs typeface="Times New Roman" panose="02020603050405020304" pitchFamily="18" charset="0"/>
            </a:endParaRPr>
          </a:p>
          <a:p>
            <a:pPr>
              <a:lnSpc>
                <a:spcPct val="130000"/>
              </a:lnSpc>
              <a:spcBef>
                <a:spcPts val="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化学品安全技术</a:t>
            </a:r>
            <a:r>
              <a:rPr lang="zh-CN" altLang="en-US" sz="1600" b="1" dirty="0" smtClean="0">
                <a:solidFill>
                  <a:srgbClr val="FF0000"/>
                </a:solidFill>
                <a:latin typeface="仿宋" panose="02010609060101010101" pitchFamily="49" charset="-122"/>
                <a:ea typeface="仿宋" panose="02010609060101010101" pitchFamily="49" charset="-122"/>
              </a:rPr>
              <a:t>说明书，简称 </a:t>
            </a:r>
            <a:r>
              <a:rPr lang="en-US" altLang="zh-CN" sz="1600" b="1" dirty="0" smtClean="0">
                <a:solidFill>
                  <a:srgbClr val="FF0000"/>
                </a:solidFill>
                <a:latin typeface="仿宋" panose="02010609060101010101" pitchFamily="49" charset="-122"/>
                <a:ea typeface="仿宋" panose="02010609060101010101" pitchFamily="49" charset="-122"/>
              </a:rPr>
              <a:t>MSDS </a:t>
            </a:r>
            <a:r>
              <a:rPr lang="zh-CN" altLang="en-US" sz="1600" b="1" dirty="0" smtClean="0">
                <a:solidFill>
                  <a:srgbClr val="FF0000"/>
                </a:solidFill>
                <a:latin typeface="仿宋" panose="02010609060101010101" pitchFamily="49" charset="-122"/>
                <a:ea typeface="仿宋" panose="02010609060101010101" pitchFamily="49" charset="-122"/>
              </a:rPr>
              <a:t>或</a:t>
            </a:r>
            <a:r>
              <a:rPr lang="en-US" altLang="zh-CN" sz="1600" b="1" dirty="0">
                <a:solidFill>
                  <a:srgbClr val="FF0000"/>
                </a:solidFill>
                <a:latin typeface="仿宋" panose="02010609060101010101" pitchFamily="49" charset="-122"/>
                <a:ea typeface="仿宋" panose="02010609060101010101" pitchFamily="49" charset="-122"/>
              </a:rPr>
              <a:t>SDS</a:t>
            </a:r>
            <a:r>
              <a:rPr lang="zh-CN" altLang="en-US" sz="1600" b="1" dirty="0">
                <a:solidFill>
                  <a:srgbClr val="FF0000"/>
                </a:solidFill>
                <a:latin typeface="仿宋" panose="02010609060101010101" pitchFamily="49" charset="-122"/>
                <a:ea typeface="仿宋" panose="02010609060101010101" pitchFamily="49" charset="-122"/>
              </a:rPr>
              <a:t>。</a:t>
            </a:r>
          </a:p>
          <a:p>
            <a:pPr indent="0">
              <a:lnSpc>
                <a:spcPct val="13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    化学品</a:t>
            </a:r>
            <a:r>
              <a:rPr lang="zh-CN" altLang="en-US" sz="1600" b="1" dirty="0">
                <a:solidFill>
                  <a:srgbClr val="002060"/>
                </a:solidFill>
                <a:latin typeface="仿宋" panose="02010609060101010101" pitchFamily="49" charset="-122"/>
                <a:ea typeface="仿宋" panose="02010609060101010101" pitchFamily="49" charset="-122"/>
              </a:rPr>
              <a:t>安全技术说明书是一份关于危险化学品燃爆、毒性和环境危害以及安全使用、泄露应急处置、主要理化参数、法律法规等方面信息的综合性</a:t>
            </a:r>
            <a:r>
              <a:rPr lang="zh-CN" altLang="en-US" sz="1600" b="1" dirty="0" smtClean="0">
                <a:solidFill>
                  <a:srgbClr val="002060"/>
                </a:solidFill>
                <a:latin typeface="仿宋" panose="02010609060101010101" pitchFamily="49" charset="-122"/>
                <a:ea typeface="仿宋" panose="02010609060101010101" pitchFamily="49" charset="-122"/>
              </a:rPr>
              <a:t>文件。</a:t>
            </a: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en-US" altLang="zh-CN" sz="1600" b="1" dirty="0">
                <a:solidFill>
                  <a:srgbClr val="FF0000"/>
                </a:solidFill>
                <a:latin typeface="仿宋" panose="02010609060101010101" pitchFamily="49" charset="-122"/>
                <a:ea typeface="仿宋" panose="02010609060101010101" pitchFamily="49" charset="-122"/>
              </a:rPr>
              <a:t>MSDS</a:t>
            </a:r>
            <a:r>
              <a:rPr lang="zh-CN" altLang="en-US" sz="1600" b="1" dirty="0">
                <a:solidFill>
                  <a:srgbClr val="FF0000"/>
                </a:solidFill>
                <a:latin typeface="仿宋" panose="02010609060101010101" pitchFamily="49" charset="-122"/>
                <a:ea typeface="仿宋" panose="02010609060101010101" pitchFamily="49" charset="-122"/>
              </a:rPr>
              <a:t>由以下四部分</a:t>
            </a:r>
            <a:r>
              <a:rPr lang="zh-CN" altLang="en-US" sz="1600" b="1" dirty="0" smtClean="0">
                <a:solidFill>
                  <a:srgbClr val="FF0000"/>
                </a:solidFill>
                <a:latin typeface="仿宋" panose="02010609060101010101" pitchFamily="49" charset="-122"/>
                <a:ea typeface="仿宋" panose="02010609060101010101" pitchFamily="49" charset="-122"/>
              </a:rPr>
              <a:t>构成</a:t>
            </a:r>
            <a:r>
              <a:rPr lang="zh-CN" altLang="en-US" sz="1600" b="1" dirty="0">
                <a:solidFill>
                  <a:srgbClr val="002060"/>
                </a:solidFill>
                <a:latin typeface="仿宋" panose="02010609060101010101" pitchFamily="49" charset="-122"/>
                <a:ea typeface="仿宋" panose="02010609060101010101" pitchFamily="49" charset="-122"/>
              </a:rPr>
              <a:t>（周知卡）</a:t>
            </a:r>
            <a:r>
              <a:rPr lang="zh-CN" altLang="en-US" sz="1600" b="1" dirty="0" smtClean="0">
                <a:solidFill>
                  <a:srgbClr val="FF0000"/>
                </a:solidFill>
                <a:latin typeface="仿宋" panose="02010609060101010101" pitchFamily="49" charset="-122"/>
                <a:ea typeface="仿宋" panose="02010609060101010101" pitchFamily="49" charset="-122"/>
              </a:rPr>
              <a:t>：</a:t>
            </a:r>
            <a:endParaRPr lang="zh-CN" altLang="en-US" sz="1600" b="1" dirty="0">
              <a:solidFill>
                <a:srgbClr val="FF0000"/>
              </a:solidFill>
              <a:latin typeface="仿宋" panose="02010609060101010101" pitchFamily="49" charset="-122"/>
              <a:ea typeface="仿宋" panose="02010609060101010101" pitchFamily="49" charset="-122"/>
            </a:endParaRPr>
          </a:p>
          <a:p>
            <a:pPr marL="628650">
              <a:lnSpc>
                <a:spcPct val="130000"/>
              </a:lnSpc>
              <a:spcBef>
                <a:spcPts val="0"/>
              </a:spcBef>
            </a:pPr>
            <a:r>
              <a:rPr lang="zh-CN" altLang="en-US" sz="1600" b="1" dirty="0">
                <a:solidFill>
                  <a:srgbClr val="002060"/>
                </a:solidFill>
                <a:latin typeface="仿宋" panose="02010609060101010101" pitchFamily="49" charset="-122"/>
                <a:ea typeface="仿宋" panose="02010609060101010101" pitchFamily="49" charset="-122"/>
              </a:rPr>
              <a:t>在紧急事态下首先需要知道是什么物质，有什么</a:t>
            </a:r>
            <a:r>
              <a:rPr lang="zh-CN" altLang="en-US" sz="1600" b="1" dirty="0">
                <a:solidFill>
                  <a:srgbClr val="FF0000"/>
                </a:solidFill>
                <a:latin typeface="仿宋" panose="02010609060101010101" pitchFamily="49" charset="-122"/>
                <a:ea typeface="仿宋" panose="02010609060101010101" pitchFamily="49" charset="-122"/>
              </a:rPr>
              <a:t>危害</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marL="285750" indent="0">
              <a:lnSpc>
                <a:spcPct val="130000"/>
              </a:lnSpc>
              <a:spcBef>
                <a:spcPts val="0"/>
              </a:spcBef>
              <a:buNone/>
            </a:pPr>
            <a:r>
              <a:rPr lang="en-US" altLang="zh-CN" sz="1600" b="1" dirty="0" smtClean="0">
                <a:solidFill>
                  <a:srgbClr val="002060"/>
                </a:solidFill>
                <a:latin typeface="仿宋" panose="02010609060101010101" pitchFamily="49" charset="-122"/>
                <a:ea typeface="仿宋" panose="02010609060101010101" pitchFamily="49" charset="-122"/>
              </a:rPr>
              <a:t>   </a:t>
            </a:r>
            <a:r>
              <a:rPr lang="en-US" altLang="zh-CN" sz="1600" b="1" dirty="0" smtClean="0">
                <a:solidFill>
                  <a:srgbClr val="FF000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第</a:t>
            </a:r>
            <a:r>
              <a:rPr lang="en-US" altLang="zh-CN" sz="1600" b="1" dirty="0" smtClean="0">
                <a:solidFill>
                  <a:srgbClr val="FF0000"/>
                </a:solidFill>
                <a:latin typeface="仿宋" panose="02010609060101010101" pitchFamily="49" charset="-122"/>
                <a:ea typeface="仿宋" panose="02010609060101010101" pitchFamily="49" charset="-122"/>
              </a:rPr>
              <a:t>1</a:t>
            </a:r>
            <a:r>
              <a:rPr lang="zh-CN" altLang="en-US" sz="1600" b="1" dirty="0" smtClean="0">
                <a:solidFill>
                  <a:srgbClr val="FF0000"/>
                </a:solidFill>
                <a:latin typeface="仿宋" panose="02010609060101010101" pitchFamily="49" charset="-122"/>
                <a:ea typeface="仿宋" panose="02010609060101010101" pitchFamily="49" charset="-122"/>
              </a:rPr>
              <a:t>、</a:t>
            </a:r>
            <a:r>
              <a:rPr lang="en-US" altLang="zh-CN" sz="1600" b="1" dirty="0" smtClean="0">
                <a:solidFill>
                  <a:srgbClr val="FF0000"/>
                </a:solidFill>
                <a:latin typeface="仿宋" panose="02010609060101010101" pitchFamily="49" charset="-122"/>
                <a:ea typeface="仿宋" panose="02010609060101010101" pitchFamily="49" charset="-122"/>
              </a:rPr>
              <a:t>2</a:t>
            </a:r>
            <a:r>
              <a:rPr lang="zh-CN" altLang="en-US" sz="1600" b="1" dirty="0" smtClean="0">
                <a:solidFill>
                  <a:srgbClr val="FF0000"/>
                </a:solidFill>
                <a:latin typeface="仿宋" panose="02010609060101010101" pitchFamily="49" charset="-122"/>
                <a:ea typeface="仿宋" panose="02010609060101010101" pitchFamily="49" charset="-122"/>
              </a:rPr>
              <a:t>、</a:t>
            </a:r>
            <a:r>
              <a:rPr lang="en-US" altLang="zh-CN" sz="1600" b="1" dirty="0" smtClean="0">
                <a:solidFill>
                  <a:srgbClr val="FF0000"/>
                </a:solidFill>
                <a:latin typeface="仿宋" panose="02010609060101010101" pitchFamily="49" charset="-122"/>
                <a:ea typeface="仿宋" panose="02010609060101010101" pitchFamily="49" charset="-122"/>
              </a:rPr>
              <a:t>3</a:t>
            </a:r>
            <a:r>
              <a:rPr lang="zh-CN" altLang="en-US" sz="1600" b="1" dirty="0" smtClean="0">
                <a:solidFill>
                  <a:srgbClr val="FF0000"/>
                </a:solidFill>
                <a:latin typeface="仿宋" panose="02010609060101010101" pitchFamily="49" charset="-122"/>
                <a:ea typeface="仿宋" panose="02010609060101010101" pitchFamily="49" charset="-122"/>
              </a:rPr>
              <a:t>部分）</a:t>
            </a:r>
          </a:p>
          <a:p>
            <a:pPr marL="628650">
              <a:lnSpc>
                <a:spcPct val="130000"/>
              </a:lnSpc>
              <a:spcBef>
                <a:spcPts val="0"/>
              </a:spcBef>
            </a:pPr>
            <a:r>
              <a:rPr lang="zh-CN" altLang="en-US" sz="1600" b="1" dirty="0" smtClean="0">
                <a:solidFill>
                  <a:srgbClr val="002060"/>
                </a:solidFill>
                <a:latin typeface="仿宋" panose="02010609060101010101" pitchFamily="49" charset="-122"/>
                <a:ea typeface="仿宋" panose="02010609060101010101" pitchFamily="49" charset="-122"/>
              </a:rPr>
              <a:t>危险</a:t>
            </a:r>
            <a:r>
              <a:rPr lang="zh-CN" altLang="en-US" sz="1600" b="1" dirty="0">
                <a:solidFill>
                  <a:srgbClr val="002060"/>
                </a:solidFill>
                <a:latin typeface="仿宋" panose="02010609060101010101" pitchFamily="49" charset="-122"/>
                <a:ea typeface="仿宋" panose="02010609060101010101" pitchFamily="49" charset="-122"/>
              </a:rPr>
              <a:t>情形已经发生，我们应该怎么做？</a:t>
            </a:r>
          </a:p>
          <a:p>
            <a:pPr indent="0">
              <a:lnSpc>
                <a:spcPct val="130000"/>
              </a:lnSpc>
              <a:spcBef>
                <a:spcPts val="0"/>
              </a:spcBef>
              <a:buNone/>
            </a:pPr>
            <a:r>
              <a:rPr lang="en-US" altLang="zh-CN" sz="1600" b="1" dirty="0" smtClean="0">
                <a:solidFill>
                  <a:srgbClr val="002060"/>
                </a:solidFill>
                <a:latin typeface="仿宋" panose="02010609060101010101" pitchFamily="49" charset="-122"/>
                <a:ea typeface="仿宋" panose="02010609060101010101" pitchFamily="49" charset="-122"/>
              </a:rPr>
              <a:t>   </a:t>
            </a:r>
            <a:r>
              <a:rPr lang="en-US" altLang="zh-CN" sz="1600" b="1" dirty="0" smtClean="0">
                <a:solidFill>
                  <a:srgbClr val="FF000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第</a:t>
            </a:r>
            <a:r>
              <a:rPr lang="en-US" altLang="zh-CN" sz="1600" b="1" dirty="0" smtClean="0">
                <a:solidFill>
                  <a:srgbClr val="FF0000"/>
                </a:solidFill>
                <a:latin typeface="仿宋" panose="02010609060101010101" pitchFamily="49" charset="-122"/>
                <a:ea typeface="仿宋" panose="02010609060101010101" pitchFamily="49" charset="-122"/>
              </a:rPr>
              <a:t>4</a:t>
            </a:r>
            <a:r>
              <a:rPr lang="zh-CN" altLang="en-US" sz="1600" b="1" dirty="0">
                <a:solidFill>
                  <a:srgbClr val="FF0000"/>
                </a:solidFill>
                <a:latin typeface="仿宋" panose="02010609060101010101" pitchFamily="49" charset="-122"/>
                <a:ea typeface="仿宋" panose="02010609060101010101" pitchFamily="49" charset="-122"/>
              </a:rPr>
              <a:t>、</a:t>
            </a:r>
            <a:r>
              <a:rPr lang="en-US" altLang="zh-CN" sz="1600" b="1" dirty="0">
                <a:solidFill>
                  <a:srgbClr val="FF0000"/>
                </a:solidFill>
                <a:latin typeface="仿宋" panose="02010609060101010101" pitchFamily="49" charset="-122"/>
                <a:ea typeface="仿宋" panose="02010609060101010101" pitchFamily="49" charset="-122"/>
              </a:rPr>
              <a:t>5</a:t>
            </a:r>
            <a:r>
              <a:rPr lang="zh-CN" altLang="en-US" sz="1600" b="1" dirty="0">
                <a:solidFill>
                  <a:srgbClr val="FF0000"/>
                </a:solidFill>
                <a:latin typeface="仿宋" panose="02010609060101010101" pitchFamily="49" charset="-122"/>
                <a:ea typeface="仿宋" panose="02010609060101010101" pitchFamily="49" charset="-122"/>
              </a:rPr>
              <a:t>、</a:t>
            </a:r>
            <a:r>
              <a:rPr lang="en-US" altLang="zh-CN" sz="1600" b="1" dirty="0">
                <a:solidFill>
                  <a:srgbClr val="FF0000"/>
                </a:solidFill>
                <a:latin typeface="仿宋" panose="02010609060101010101" pitchFamily="49" charset="-122"/>
                <a:ea typeface="仿宋" panose="02010609060101010101" pitchFamily="49" charset="-122"/>
              </a:rPr>
              <a:t>6</a:t>
            </a:r>
            <a:r>
              <a:rPr lang="zh-CN" altLang="en-US" sz="1600" b="1" dirty="0" smtClean="0">
                <a:solidFill>
                  <a:srgbClr val="FF0000"/>
                </a:solidFill>
                <a:latin typeface="仿宋" panose="02010609060101010101" pitchFamily="49" charset="-122"/>
                <a:ea typeface="仿宋" panose="02010609060101010101" pitchFamily="49" charset="-122"/>
              </a:rPr>
              <a:t>部分）</a:t>
            </a:r>
          </a:p>
          <a:p>
            <a:pPr marL="628650">
              <a:lnSpc>
                <a:spcPct val="130000"/>
              </a:lnSpc>
              <a:spcBef>
                <a:spcPts val="0"/>
              </a:spcBef>
            </a:pPr>
            <a:r>
              <a:rPr lang="zh-CN" altLang="en-US" sz="1600" b="1" dirty="0" smtClean="0">
                <a:solidFill>
                  <a:srgbClr val="002060"/>
                </a:solidFill>
                <a:latin typeface="仿宋" panose="02010609060101010101" pitchFamily="49" charset="-122"/>
                <a:ea typeface="仿宋" panose="02010609060101010101" pitchFamily="49" charset="-122"/>
              </a:rPr>
              <a:t>如何</a:t>
            </a:r>
            <a:r>
              <a:rPr lang="zh-CN" altLang="en-US" sz="1600" b="1" dirty="0">
                <a:solidFill>
                  <a:srgbClr val="002060"/>
                </a:solidFill>
                <a:latin typeface="仿宋" panose="02010609060101010101" pitchFamily="49" charset="-122"/>
                <a:ea typeface="仿宋" panose="02010609060101010101" pitchFamily="49" charset="-122"/>
              </a:rPr>
              <a:t>预防和控制危险发生？</a:t>
            </a:r>
          </a:p>
          <a:p>
            <a:pPr indent="0">
              <a:lnSpc>
                <a:spcPct val="130000"/>
              </a:lnSpc>
              <a:spcBef>
                <a:spcPts val="0"/>
              </a:spcBef>
              <a:buNone/>
            </a:pPr>
            <a:r>
              <a:rPr lang="en-US" altLang="zh-CN" sz="1600" b="1" dirty="0" smtClean="0">
                <a:solidFill>
                  <a:srgbClr val="002060"/>
                </a:solidFill>
                <a:latin typeface="仿宋" panose="02010609060101010101" pitchFamily="49" charset="-122"/>
                <a:ea typeface="仿宋" panose="02010609060101010101" pitchFamily="49" charset="-122"/>
              </a:rPr>
              <a:t>   </a:t>
            </a:r>
            <a:r>
              <a:rPr lang="en-US" altLang="zh-CN" sz="1600" b="1" dirty="0" smtClean="0">
                <a:solidFill>
                  <a:srgbClr val="FF000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第</a:t>
            </a:r>
            <a:r>
              <a:rPr lang="en-US" altLang="zh-CN" sz="1600" b="1" dirty="0">
                <a:solidFill>
                  <a:srgbClr val="FF0000"/>
                </a:solidFill>
                <a:latin typeface="仿宋" panose="02010609060101010101" pitchFamily="49" charset="-122"/>
                <a:ea typeface="仿宋" panose="02010609060101010101" pitchFamily="49" charset="-122"/>
              </a:rPr>
              <a:t>7</a:t>
            </a:r>
            <a:r>
              <a:rPr lang="zh-CN" altLang="en-US" sz="1600" b="1" dirty="0">
                <a:solidFill>
                  <a:srgbClr val="FF0000"/>
                </a:solidFill>
                <a:latin typeface="仿宋" panose="02010609060101010101" pitchFamily="49" charset="-122"/>
                <a:ea typeface="仿宋" panose="02010609060101010101" pitchFamily="49" charset="-122"/>
              </a:rPr>
              <a:t>、</a:t>
            </a:r>
            <a:r>
              <a:rPr lang="en-US" altLang="zh-CN" sz="1600" b="1" dirty="0" smtClean="0">
                <a:solidFill>
                  <a:srgbClr val="FF0000"/>
                </a:solidFill>
                <a:latin typeface="仿宋" panose="02010609060101010101" pitchFamily="49" charset="-122"/>
                <a:ea typeface="仿宋" panose="02010609060101010101" pitchFamily="49" charset="-122"/>
              </a:rPr>
              <a:t>8</a:t>
            </a:r>
            <a:r>
              <a:rPr lang="zh-CN" altLang="en-US" sz="1600" b="1" dirty="0" smtClean="0">
                <a:solidFill>
                  <a:srgbClr val="FF0000"/>
                </a:solidFill>
                <a:latin typeface="仿宋" panose="02010609060101010101" pitchFamily="49" charset="-122"/>
                <a:ea typeface="仿宋" panose="02010609060101010101" pitchFamily="49" charset="-122"/>
              </a:rPr>
              <a:t>、</a:t>
            </a:r>
            <a:r>
              <a:rPr lang="en-US" altLang="zh-CN" sz="1600" b="1" dirty="0" smtClean="0">
                <a:solidFill>
                  <a:srgbClr val="FF0000"/>
                </a:solidFill>
                <a:latin typeface="仿宋" panose="02010609060101010101" pitchFamily="49" charset="-122"/>
                <a:ea typeface="仿宋" panose="02010609060101010101" pitchFamily="49" charset="-122"/>
              </a:rPr>
              <a:t>9</a:t>
            </a:r>
            <a:r>
              <a:rPr lang="zh-CN" altLang="en-US" sz="1600" b="1" dirty="0" smtClean="0">
                <a:solidFill>
                  <a:srgbClr val="FF0000"/>
                </a:solidFill>
                <a:latin typeface="仿宋" panose="02010609060101010101" pitchFamily="49" charset="-122"/>
                <a:ea typeface="仿宋" panose="02010609060101010101" pitchFamily="49" charset="-122"/>
              </a:rPr>
              <a:t>部分）</a:t>
            </a:r>
          </a:p>
          <a:p>
            <a:pPr marL="628650">
              <a:lnSpc>
                <a:spcPct val="130000"/>
              </a:lnSpc>
              <a:spcBef>
                <a:spcPts val="0"/>
              </a:spcBef>
            </a:pPr>
            <a:r>
              <a:rPr lang="zh-CN" altLang="en-US" sz="1600" b="1" dirty="0" smtClean="0">
                <a:solidFill>
                  <a:srgbClr val="002060"/>
                </a:solidFill>
                <a:latin typeface="仿宋" panose="02010609060101010101" pitchFamily="49" charset="-122"/>
                <a:ea typeface="仿宋" panose="02010609060101010101" pitchFamily="49" charset="-122"/>
              </a:rPr>
              <a:t>其它</a:t>
            </a:r>
            <a:r>
              <a:rPr lang="zh-CN" altLang="en-US" sz="1600" b="1" dirty="0">
                <a:solidFill>
                  <a:srgbClr val="002060"/>
                </a:solidFill>
                <a:latin typeface="仿宋" panose="02010609060101010101" pitchFamily="49" charset="-122"/>
                <a:ea typeface="仿宋" panose="02010609060101010101" pitchFamily="49" charset="-122"/>
              </a:rPr>
              <a:t>一些关于危险化学品安全的主要信息</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marL="285750" indent="0">
              <a:lnSpc>
                <a:spcPct val="130000"/>
              </a:lnSpc>
              <a:spcBef>
                <a:spcPts val="0"/>
              </a:spcBef>
              <a:buNone/>
            </a:pP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其他部分</a:t>
            </a:r>
            <a:r>
              <a:rPr lang="en-US" altLang="zh-CN" sz="1600" b="1" dirty="0" smtClean="0">
                <a:solidFill>
                  <a:srgbClr val="002060"/>
                </a:solidFill>
                <a:latin typeface="仿宋" panose="02010609060101010101" pitchFamily="49" charset="-122"/>
                <a:ea typeface="仿宋" panose="02010609060101010101" pitchFamily="49" charset="-122"/>
              </a:rPr>
              <a:t>)</a:t>
            </a:r>
          </a:p>
          <a:p>
            <a:pPr>
              <a:lnSpc>
                <a:spcPct val="140000"/>
              </a:lnSpc>
              <a:spcBef>
                <a:spcPts val="0"/>
              </a:spcBef>
              <a:buFont typeface="Wingdings" panose="05000000000000000000" pitchFamily="2" charset="2"/>
              <a:buChar char="p"/>
            </a:pPr>
            <a:endParaRPr lang="zh-CN" altLang="en-US" sz="1700" b="1" dirty="0">
              <a:solidFill>
                <a:srgbClr val="FF0000"/>
              </a:solidFill>
              <a:latin typeface="Times New Roman" panose="02020603050405020304" pitchFamily="18" charset="0"/>
              <a:ea typeface="黑体" pitchFamily="2" charset="-122"/>
              <a:cs typeface="Times New Roman" panose="02020603050405020304" pitchFamily="18" charset="0"/>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四</a:t>
            </a:r>
            <a:r>
              <a:rPr lang="zh-CN" altLang="en-US" sz="2200" b="1" dirty="0" smtClean="0">
                <a:solidFill>
                  <a:srgbClr val="002060"/>
                </a:solidFill>
                <a:latin typeface="黑体" panose="02010609060101010101" pitchFamily="49" charset="-122"/>
                <a:ea typeface="黑体" panose="02010609060101010101" pitchFamily="49" charset="-122"/>
              </a:rPr>
              <a:t>、危化品</a:t>
            </a:r>
            <a:r>
              <a:rPr lang="zh-CN" altLang="en-US" sz="2200" b="1" dirty="0">
                <a:solidFill>
                  <a:srgbClr val="002060"/>
                </a:solidFill>
                <a:latin typeface="黑体" panose="02010609060101010101" pitchFamily="49" charset="-122"/>
                <a:ea typeface="黑体" panose="02010609060101010101" pitchFamily="49" charset="-122"/>
              </a:rPr>
              <a:t>的</a:t>
            </a:r>
            <a:r>
              <a:rPr lang="zh-CN" altLang="en-US" sz="2200" b="1" dirty="0" smtClean="0">
                <a:solidFill>
                  <a:srgbClr val="002060"/>
                </a:solidFill>
                <a:latin typeface="黑体" panose="02010609060101010101" pitchFamily="49" charset="-122"/>
                <a:ea typeface="黑体" panose="02010609060101010101" pitchFamily="49" charset="-122"/>
              </a:rPr>
              <a:t>标签与</a:t>
            </a:r>
            <a:r>
              <a:rPr lang="en-US" altLang="zh-CN" sz="2200" b="1" dirty="0">
                <a:solidFill>
                  <a:srgbClr val="002060"/>
                </a:solidFill>
                <a:latin typeface="黑体" panose="02010609060101010101" pitchFamily="49" charset="-122"/>
                <a:ea typeface="黑体" panose="02010609060101010101" pitchFamily="49" charset="-122"/>
              </a:rPr>
              <a:t>MSDS</a:t>
            </a:r>
            <a:r>
              <a:rPr lang="zh-CN" altLang="en-US" sz="2200" b="1" dirty="0" smtClean="0">
                <a:solidFill>
                  <a:srgbClr val="002060"/>
                </a:solidFill>
                <a:latin typeface="黑体" panose="02010609060101010101" pitchFamily="49" charset="-122"/>
                <a:ea typeface="黑体" panose="02010609060101010101" pitchFamily="49" charset="-122"/>
              </a:rPr>
              <a:t>管理┃</a:t>
            </a:r>
            <a:r>
              <a:rPr lang="en-US" altLang="zh-CN" sz="2000" b="1" dirty="0" smtClean="0">
                <a:solidFill>
                  <a:srgbClr val="FF0000"/>
                </a:solidFill>
                <a:latin typeface="楷体" panose="02010609060101010101" pitchFamily="49" charset="-122"/>
                <a:ea typeface="楷体" panose="02010609060101010101" pitchFamily="49" charset="-122"/>
              </a:rPr>
              <a:t> 2.MSDS</a:t>
            </a:r>
            <a:r>
              <a:rPr lang="zh-CN" altLang="en-US" sz="2000" b="1" dirty="0" smtClean="0">
                <a:solidFill>
                  <a:srgbClr val="FF0000"/>
                </a:solidFill>
                <a:latin typeface="楷体" panose="02010609060101010101" pitchFamily="49" charset="-122"/>
                <a:ea typeface="楷体" panose="02010609060101010101" pitchFamily="49" charset="-122"/>
              </a:rPr>
              <a:t>管理</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2"/>
          <a:stretch>
            <a:fillRect/>
          </a:stretch>
        </p:blipFill>
        <p:spPr>
          <a:xfrm>
            <a:off x="5879976" y="948055"/>
            <a:ext cx="3756986" cy="5547841"/>
          </a:xfrm>
          <a:prstGeom prst="rect">
            <a:avLst/>
          </a:prstGeom>
          <a:ln>
            <a:noFill/>
          </a:ln>
          <a:effectLst>
            <a:outerShdw blurRad="292100" dist="139700" dir="2700000" algn="tl" rotWithShape="0">
              <a:srgbClr val="333333">
                <a:alpha val="65000"/>
              </a:srgbClr>
            </a:outerShdw>
          </a:effectLst>
        </p:spPr>
      </p:pic>
      <p:grpSp>
        <p:nvGrpSpPr>
          <p:cNvPr id="6" name="组合 5"/>
          <p:cNvGrpSpPr/>
          <p:nvPr/>
        </p:nvGrpSpPr>
        <p:grpSpPr>
          <a:xfrm>
            <a:off x="7032104" y="1588608"/>
            <a:ext cx="1471976" cy="4144648"/>
            <a:chOff x="7032104" y="1588608"/>
            <a:chExt cx="1471976" cy="4144648"/>
          </a:xfrm>
        </p:grpSpPr>
        <p:cxnSp>
          <p:nvCxnSpPr>
            <p:cNvPr id="5" name="直接连接符 4"/>
            <p:cNvCxnSpPr/>
            <p:nvPr/>
          </p:nvCxnSpPr>
          <p:spPr>
            <a:xfrm>
              <a:off x="7032104" y="1588608"/>
              <a:ext cx="14401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7063920" y="2780928"/>
              <a:ext cx="14401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7063920" y="5733256"/>
              <a:ext cx="14401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3"/>
          <a:stretch>
            <a:fillRect/>
          </a:stretch>
        </p:blipFill>
        <p:spPr>
          <a:xfrm>
            <a:off x="7320136" y="948054"/>
            <a:ext cx="3551250" cy="5547841"/>
          </a:xfrm>
          <a:prstGeom prst="rect">
            <a:avLst/>
          </a:prstGeom>
          <a:ln>
            <a:noFill/>
          </a:ln>
          <a:effectLst>
            <a:outerShdw blurRad="292100" dist="139700" dir="2700000" algn="tl" rotWithShape="0">
              <a:srgbClr val="333333">
                <a:alpha val="65000"/>
              </a:srgbClr>
            </a:outerShdw>
          </a:effectLst>
        </p:spPr>
      </p:pic>
      <p:grpSp>
        <p:nvGrpSpPr>
          <p:cNvPr id="8" name="组合 7"/>
          <p:cNvGrpSpPr/>
          <p:nvPr/>
        </p:nvGrpSpPr>
        <p:grpSpPr>
          <a:xfrm>
            <a:off x="8544272" y="1196752"/>
            <a:ext cx="1092690" cy="2016224"/>
            <a:chOff x="8544272" y="1196752"/>
            <a:chExt cx="1092690" cy="2016224"/>
          </a:xfrm>
        </p:grpSpPr>
        <p:cxnSp>
          <p:nvCxnSpPr>
            <p:cNvPr id="12" name="直接连接符 11"/>
            <p:cNvCxnSpPr/>
            <p:nvPr/>
          </p:nvCxnSpPr>
          <p:spPr>
            <a:xfrm>
              <a:off x="8544272" y="1196752"/>
              <a:ext cx="10810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8555907" y="2204864"/>
              <a:ext cx="10810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555907" y="3212976"/>
              <a:ext cx="10810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766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3" end="3"/>
                                            </p:txEl>
                                          </p:spTgt>
                                        </p:tgtEl>
                                        <p:attrNameLst>
                                          <p:attrName>style.visibility</p:attrName>
                                        </p:attrNameLst>
                                      </p:cBhvr>
                                      <p:to>
                                        <p:strVal val="visible"/>
                                      </p:to>
                                    </p:set>
                                    <p:animEffect transition="in" filter="wipe(up)">
                                      <p:cBhvr>
                                        <p:cTn id="7" dur="500"/>
                                        <p:tgtEl>
                                          <p:spTgt spid="18">
                                            <p:txEl>
                                              <p:pRg st="3" end="3"/>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xEl>
                                              <p:pRg st="4" end="4"/>
                                            </p:txEl>
                                          </p:spTgt>
                                        </p:tgtEl>
                                        <p:attrNameLst>
                                          <p:attrName>style.visibility</p:attrName>
                                        </p:attrNameLst>
                                      </p:cBhvr>
                                      <p:to>
                                        <p:strVal val="visible"/>
                                      </p:to>
                                    </p:set>
                                    <p:animEffect transition="in" filter="wipe(up)">
                                      <p:cBhvr>
                                        <p:cTn id="11" dur="500"/>
                                        <p:tgtEl>
                                          <p:spTgt spid="18">
                                            <p:txEl>
                                              <p:pRg st="4" end="4"/>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8">
                                            <p:txEl>
                                              <p:pRg st="5" end="5"/>
                                            </p:txEl>
                                          </p:spTgt>
                                        </p:tgtEl>
                                        <p:attrNameLst>
                                          <p:attrName>style.visibility</p:attrName>
                                        </p:attrNameLst>
                                      </p:cBhvr>
                                      <p:to>
                                        <p:strVal val="visible"/>
                                      </p:to>
                                    </p:set>
                                    <p:animEffect transition="in" filter="wipe(up)">
                                      <p:cBhvr>
                                        <p:cTn id="15" dur="500"/>
                                        <p:tgtEl>
                                          <p:spTgt spid="18">
                                            <p:txEl>
                                              <p:pRg st="5" end="5"/>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8">
                                            <p:txEl>
                                              <p:pRg st="6" end="6"/>
                                            </p:txEl>
                                          </p:spTgt>
                                        </p:tgtEl>
                                        <p:attrNameLst>
                                          <p:attrName>style.visibility</p:attrName>
                                        </p:attrNameLst>
                                      </p:cBhvr>
                                      <p:to>
                                        <p:strVal val="visible"/>
                                      </p:to>
                                    </p:set>
                                    <p:animEffect transition="in" filter="wipe(up)">
                                      <p:cBhvr>
                                        <p:cTn id="24" dur="500"/>
                                        <p:tgtEl>
                                          <p:spTgt spid="18">
                                            <p:txEl>
                                              <p:pRg st="6" end="6"/>
                                            </p:txEl>
                                          </p:spTgt>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18">
                                            <p:txEl>
                                              <p:pRg st="7" end="7"/>
                                            </p:txEl>
                                          </p:spTgt>
                                        </p:tgtEl>
                                        <p:attrNameLst>
                                          <p:attrName>style.visibility</p:attrName>
                                        </p:attrNameLst>
                                      </p:cBhvr>
                                      <p:to>
                                        <p:strVal val="visible"/>
                                      </p:to>
                                    </p:set>
                                    <p:animEffect transition="in" filter="wipe(up)">
                                      <p:cBhvr>
                                        <p:cTn id="28" dur="500"/>
                                        <p:tgtEl>
                                          <p:spTgt spid="18">
                                            <p:txEl>
                                              <p:pRg st="7" end="7"/>
                                            </p:txEl>
                                          </p:spTgt>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8">
                                            <p:txEl>
                                              <p:pRg st="8" end="8"/>
                                            </p:txEl>
                                          </p:spTgt>
                                        </p:tgtEl>
                                        <p:attrNameLst>
                                          <p:attrName>style.visibility</p:attrName>
                                        </p:attrNameLst>
                                      </p:cBhvr>
                                      <p:to>
                                        <p:strVal val="visible"/>
                                      </p:to>
                                    </p:set>
                                    <p:animEffect transition="in" filter="wipe(up)">
                                      <p:cBhvr>
                                        <p:cTn id="41" dur="500"/>
                                        <p:tgtEl>
                                          <p:spTgt spid="18">
                                            <p:txEl>
                                              <p:pRg st="8" end="8"/>
                                            </p:txEl>
                                          </p:spTgt>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18">
                                            <p:txEl>
                                              <p:pRg st="9" end="9"/>
                                            </p:txEl>
                                          </p:spTgt>
                                        </p:tgtEl>
                                        <p:attrNameLst>
                                          <p:attrName>style.visibility</p:attrName>
                                        </p:attrNameLst>
                                      </p:cBhvr>
                                      <p:to>
                                        <p:strVal val="visible"/>
                                      </p:to>
                                    </p:set>
                                    <p:animEffect transition="in" filter="wipe(up)">
                                      <p:cBhvr>
                                        <p:cTn id="45" dur="500"/>
                                        <p:tgtEl>
                                          <p:spTgt spid="18">
                                            <p:txEl>
                                              <p:pRg st="9" end="9"/>
                                            </p:txEl>
                                          </p:spTgt>
                                        </p:tgtEl>
                                      </p:cBhvr>
                                    </p:animEffect>
                                  </p:childTnLst>
                                </p:cTn>
                              </p:par>
                            </p:childTnLst>
                          </p:cTn>
                        </p:par>
                        <p:par>
                          <p:cTn id="46" fill="hold">
                            <p:stCondLst>
                              <p:cond delay="1000"/>
                            </p:stCondLst>
                            <p:childTnLst>
                              <p:par>
                                <p:cTn id="47" presetID="22" presetClass="entr" presetSubtype="1" fill="hold" nodeType="afterEffect">
                                  <p:stCondLst>
                                    <p:cond delay="0"/>
                                  </p:stCondLst>
                                  <p:childTnLst>
                                    <p:set>
                                      <p:cBhvr>
                                        <p:cTn id="48" dur="1" fill="hold">
                                          <p:stCondLst>
                                            <p:cond delay="0"/>
                                          </p:stCondLst>
                                        </p:cTn>
                                        <p:tgtEl>
                                          <p:spTgt spid="18">
                                            <p:txEl>
                                              <p:pRg st="10" end="10"/>
                                            </p:txEl>
                                          </p:spTgt>
                                        </p:tgtEl>
                                        <p:attrNameLst>
                                          <p:attrName>style.visibility</p:attrName>
                                        </p:attrNameLst>
                                      </p:cBhvr>
                                      <p:to>
                                        <p:strVal val="visible"/>
                                      </p:to>
                                    </p:set>
                                    <p:animEffect transition="in" filter="wipe(up)">
                                      <p:cBhvr>
                                        <p:cTn id="49" dur="500"/>
                                        <p:tgtEl>
                                          <p:spTgt spid="18">
                                            <p:txEl>
                                              <p:pRg st="10" end="10"/>
                                            </p:txEl>
                                          </p:spTgt>
                                        </p:tgtEl>
                                      </p:cBhvr>
                                    </p:animEffect>
                                  </p:childTnLst>
                                </p:cTn>
                              </p:par>
                            </p:childTnLst>
                          </p:cTn>
                        </p:par>
                        <p:par>
                          <p:cTn id="50" fill="hold">
                            <p:stCondLst>
                              <p:cond delay="1500"/>
                            </p:stCondLst>
                            <p:childTnLst>
                              <p:par>
                                <p:cTn id="51" presetID="22" presetClass="entr" presetSubtype="1" fill="hold" nodeType="afterEffect">
                                  <p:stCondLst>
                                    <p:cond delay="0"/>
                                  </p:stCondLst>
                                  <p:childTnLst>
                                    <p:set>
                                      <p:cBhvr>
                                        <p:cTn id="52" dur="1" fill="hold">
                                          <p:stCondLst>
                                            <p:cond delay="0"/>
                                          </p:stCondLst>
                                        </p:cTn>
                                        <p:tgtEl>
                                          <p:spTgt spid="18">
                                            <p:txEl>
                                              <p:pRg st="11" end="11"/>
                                            </p:txEl>
                                          </p:spTgt>
                                        </p:tgtEl>
                                        <p:attrNameLst>
                                          <p:attrName>style.visibility</p:attrName>
                                        </p:attrNameLst>
                                      </p:cBhvr>
                                      <p:to>
                                        <p:strVal val="visible"/>
                                      </p:to>
                                    </p:set>
                                    <p:animEffect transition="in" filter="wipe(up)">
                                      <p:cBhvr>
                                        <p:cTn id="53" dur="500"/>
                                        <p:tgtEl>
                                          <p:spTgt spid="1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5616623" cy="5328592"/>
          </a:xfrm>
        </p:spPr>
        <p:txBody>
          <a:bodyPr>
            <a:normAutofit/>
          </a:bodyPr>
          <a:lstStyle/>
          <a:p>
            <a:pPr>
              <a:lnSpc>
                <a:spcPct val="140000"/>
              </a:lnSpc>
              <a:spcBef>
                <a:spcPts val="0"/>
              </a:spcBef>
              <a:buFont typeface="Wingdings" panose="05000000000000000000" pitchFamily="2" charset="2"/>
              <a:buChar char="p"/>
            </a:pPr>
            <a:r>
              <a:rPr lang="zh-CN" altLang="en-US" sz="1700" b="1" dirty="0" smtClean="0">
                <a:solidFill>
                  <a:srgbClr val="FF0000"/>
                </a:solidFill>
                <a:latin typeface="Times New Roman" panose="02020603050405020304" pitchFamily="18" charset="0"/>
                <a:ea typeface="黑体" pitchFamily="2" charset="-122"/>
                <a:cs typeface="Times New Roman" panose="02020603050405020304" pitchFamily="18" charset="0"/>
              </a:rPr>
              <a:t>化学品</a:t>
            </a:r>
            <a:r>
              <a:rPr lang="zh-CN" altLang="en-US" sz="1700" b="1" dirty="0">
                <a:solidFill>
                  <a:srgbClr val="FF0000"/>
                </a:solidFill>
                <a:latin typeface="Times New Roman" panose="02020603050405020304" pitchFamily="18" charset="0"/>
                <a:ea typeface="黑体" pitchFamily="2" charset="-122"/>
                <a:cs typeface="Times New Roman" panose="02020603050405020304" pitchFamily="18" charset="0"/>
              </a:rPr>
              <a:t>安全信息</a:t>
            </a:r>
            <a:r>
              <a:rPr lang="zh-CN" altLang="en-US" sz="1700" b="1" dirty="0" smtClean="0">
                <a:solidFill>
                  <a:srgbClr val="FF0000"/>
                </a:solidFill>
                <a:latin typeface="Times New Roman" panose="02020603050405020304" pitchFamily="18" charset="0"/>
                <a:ea typeface="黑体" pitchFamily="2" charset="-122"/>
                <a:cs typeface="Times New Roman" panose="02020603050405020304" pitchFamily="18" charset="0"/>
              </a:rPr>
              <a:t>卡</a:t>
            </a:r>
            <a:endParaRPr lang="en-US" altLang="zh-CN" sz="1700" b="1" dirty="0" smtClean="0">
              <a:solidFill>
                <a:srgbClr val="FF0000"/>
              </a:solidFill>
              <a:latin typeface="Times New Roman" panose="02020603050405020304" pitchFamily="18" charset="0"/>
              <a:ea typeface="黑体" pitchFamily="2" charset="-122"/>
              <a:cs typeface="Times New Roman" panose="02020603050405020304" pitchFamily="18" charset="0"/>
            </a:endParaRPr>
          </a:p>
          <a:p>
            <a:pPr>
              <a:lnSpc>
                <a:spcPct val="130000"/>
              </a:lnSpc>
              <a:spcBef>
                <a:spcPts val="0"/>
              </a:spcBef>
              <a:buFont typeface="Wingdings" panose="05000000000000000000" pitchFamily="2" charset="2"/>
              <a:buChar char="Ø"/>
            </a:pPr>
            <a:r>
              <a:rPr lang="en-US" altLang="zh-CN" sz="1600" b="1" dirty="0" smtClean="0">
                <a:solidFill>
                  <a:srgbClr val="FF0000"/>
                </a:solidFill>
                <a:latin typeface="仿宋" panose="02010609060101010101" pitchFamily="49" charset="-122"/>
                <a:ea typeface="仿宋" panose="02010609060101010101" pitchFamily="49" charset="-122"/>
              </a:rPr>
              <a:t>MSDS </a:t>
            </a:r>
            <a:r>
              <a:rPr lang="zh-CN" altLang="en-US" sz="1600" b="1" dirty="0" smtClean="0">
                <a:solidFill>
                  <a:srgbClr val="FF0000"/>
                </a:solidFill>
                <a:latin typeface="仿宋" panose="02010609060101010101" pitchFamily="49" charset="-122"/>
                <a:ea typeface="仿宋" panose="02010609060101010101" pitchFamily="49" charset="-122"/>
              </a:rPr>
              <a:t>数据结构</a:t>
            </a:r>
            <a:endParaRPr lang="en-US" altLang="zh-CN" sz="1600" b="1" dirty="0" smtClean="0">
              <a:solidFill>
                <a:srgbClr val="FF0000"/>
              </a:solidFill>
              <a:latin typeface="仿宋" panose="02010609060101010101" pitchFamily="49" charset="-122"/>
              <a:ea typeface="仿宋" panose="02010609060101010101" pitchFamily="49" charset="-122"/>
            </a:endParaRP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1</a:t>
            </a:r>
            <a:r>
              <a:rPr lang="en-US" altLang="zh-CN"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002060"/>
                </a:solidFill>
                <a:latin typeface="仿宋" panose="02010609060101010101" pitchFamily="49" charset="-122"/>
                <a:ea typeface="仿宋" panose="02010609060101010101" pitchFamily="49" charset="-122"/>
              </a:rPr>
              <a:t>化学品</a:t>
            </a:r>
            <a:r>
              <a:rPr lang="zh-CN" altLang="en-US" sz="1600" b="1" dirty="0">
                <a:solidFill>
                  <a:srgbClr val="002060"/>
                </a:solidFill>
                <a:latin typeface="仿宋" panose="02010609060101010101" pitchFamily="49" charset="-122"/>
                <a:ea typeface="仿宋" panose="02010609060101010101" pitchFamily="49" charset="-122"/>
              </a:rPr>
              <a:t>及企业标识  </a:t>
            </a:r>
            <a:r>
              <a:rPr lang="zh-CN" altLang="en-US" sz="1600" b="1" dirty="0" smtClean="0">
                <a:solidFill>
                  <a:srgbClr val="002060"/>
                </a:solidFill>
                <a:latin typeface="仿宋" panose="02010609060101010101" pitchFamily="49" charset="-122"/>
                <a:ea typeface="仿宋" panose="02010609060101010101" pitchFamily="49" charset="-122"/>
              </a:rPr>
              <a:t>       2.危害</a:t>
            </a:r>
            <a:r>
              <a:rPr lang="zh-CN" altLang="en-US" sz="1600" b="1" dirty="0">
                <a:solidFill>
                  <a:srgbClr val="002060"/>
                </a:solidFill>
                <a:latin typeface="仿宋" panose="02010609060101010101" pitchFamily="49" charset="-122"/>
                <a:ea typeface="仿宋" panose="02010609060101010101" pitchFamily="49" charset="-122"/>
              </a:rPr>
              <a:t>标识 </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3.成分</a:t>
            </a:r>
            <a:r>
              <a:rPr lang="zh-CN" altLang="en-US" sz="1600" b="1" dirty="0">
                <a:solidFill>
                  <a:srgbClr val="002060"/>
                </a:solidFill>
                <a:latin typeface="仿宋" panose="02010609060101010101" pitchFamily="49" charset="-122"/>
                <a:ea typeface="仿宋" panose="02010609060101010101" pitchFamily="49" charset="-122"/>
              </a:rPr>
              <a:t>构成/成分</a:t>
            </a:r>
            <a:r>
              <a:rPr lang="zh-CN" altLang="en-US" sz="1600" b="1" dirty="0" smtClean="0">
                <a:solidFill>
                  <a:srgbClr val="002060"/>
                </a:solidFill>
                <a:latin typeface="仿宋" panose="02010609060101010101" pitchFamily="49" charset="-122"/>
                <a:ea typeface="仿宋" panose="02010609060101010101" pitchFamily="49" charset="-122"/>
              </a:rPr>
              <a:t>信息        4.急救措施</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5.消防</a:t>
            </a:r>
            <a:r>
              <a:rPr lang="zh-CN" altLang="en-US" sz="1600" b="1" dirty="0">
                <a:solidFill>
                  <a:srgbClr val="002060"/>
                </a:solidFill>
                <a:latin typeface="仿宋" panose="02010609060101010101" pitchFamily="49" charset="-122"/>
                <a:ea typeface="仿宋" panose="02010609060101010101" pitchFamily="49" charset="-122"/>
              </a:rPr>
              <a:t>措施  </a:t>
            </a:r>
            <a:r>
              <a:rPr lang="zh-CN" altLang="en-US" sz="1600" b="1" dirty="0" smtClean="0">
                <a:solidFill>
                  <a:srgbClr val="002060"/>
                </a:solidFill>
                <a:latin typeface="仿宋" panose="02010609060101010101" pitchFamily="49" charset="-122"/>
                <a:ea typeface="仿宋" panose="02010609060101010101" pitchFamily="49" charset="-122"/>
              </a:rPr>
              <a:t>               6.意外</a:t>
            </a:r>
            <a:r>
              <a:rPr lang="zh-CN" altLang="en-US" sz="1600" b="1" dirty="0">
                <a:solidFill>
                  <a:srgbClr val="002060"/>
                </a:solidFill>
                <a:latin typeface="仿宋" panose="02010609060101010101" pitchFamily="49" charset="-122"/>
                <a:ea typeface="仿宋" panose="02010609060101010101" pitchFamily="49" charset="-122"/>
              </a:rPr>
              <a:t>泄漏</a:t>
            </a:r>
            <a:r>
              <a:rPr lang="zh-CN" altLang="en-US" sz="1600" b="1" dirty="0" smtClean="0">
                <a:solidFill>
                  <a:srgbClr val="002060"/>
                </a:solidFill>
                <a:latin typeface="仿宋" panose="02010609060101010101" pitchFamily="49" charset="-122"/>
                <a:ea typeface="仿宋" panose="02010609060101010101" pitchFamily="49" charset="-122"/>
              </a:rPr>
              <a:t>措施</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7.搬运</a:t>
            </a:r>
            <a:r>
              <a:rPr lang="zh-CN" altLang="en-US" sz="1600" b="1" dirty="0">
                <a:solidFill>
                  <a:srgbClr val="002060"/>
                </a:solidFill>
                <a:latin typeface="仿宋" panose="02010609060101010101" pitchFamily="49" charset="-122"/>
                <a:ea typeface="仿宋" panose="02010609060101010101" pitchFamily="49" charset="-122"/>
              </a:rPr>
              <a:t>和</a:t>
            </a:r>
            <a:r>
              <a:rPr lang="zh-CN" altLang="en-US" sz="1600" b="1" dirty="0" smtClean="0">
                <a:solidFill>
                  <a:srgbClr val="002060"/>
                </a:solidFill>
                <a:latin typeface="仿宋" panose="02010609060101010101" pitchFamily="49" charset="-122"/>
                <a:ea typeface="仿宋" panose="02010609060101010101" pitchFamily="49" charset="-122"/>
              </a:rPr>
              <a:t>存储               8.接触</a:t>
            </a:r>
            <a:r>
              <a:rPr lang="zh-CN" altLang="en-US" sz="1600" b="1" dirty="0">
                <a:solidFill>
                  <a:srgbClr val="002060"/>
                </a:solidFill>
                <a:latin typeface="仿宋" panose="02010609060101010101" pitchFamily="49" charset="-122"/>
                <a:ea typeface="仿宋" panose="02010609060101010101" pitchFamily="49" charset="-122"/>
              </a:rPr>
              <a:t>控制/人身</a:t>
            </a:r>
            <a:r>
              <a:rPr lang="zh-CN" altLang="en-US" sz="1600" b="1" dirty="0" smtClean="0">
                <a:solidFill>
                  <a:srgbClr val="002060"/>
                </a:solidFill>
                <a:latin typeface="仿宋" panose="02010609060101010101" pitchFamily="49" charset="-122"/>
                <a:ea typeface="仿宋" panose="02010609060101010101" pitchFamily="49" charset="-122"/>
              </a:rPr>
              <a:t>保护</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9.物理</a:t>
            </a:r>
            <a:r>
              <a:rPr lang="zh-CN" altLang="en-US" sz="1600" b="1" dirty="0">
                <a:solidFill>
                  <a:srgbClr val="002060"/>
                </a:solidFill>
                <a:latin typeface="仿宋" panose="02010609060101010101" pitchFamily="49" charset="-122"/>
                <a:ea typeface="仿宋" panose="02010609060101010101" pitchFamily="49" charset="-122"/>
              </a:rPr>
              <a:t>和化学性质 </a:t>
            </a:r>
            <a:r>
              <a:rPr lang="zh-CN" altLang="en-US" sz="1600" b="1" dirty="0" smtClean="0">
                <a:solidFill>
                  <a:srgbClr val="002060"/>
                </a:solidFill>
                <a:latin typeface="仿宋" panose="02010609060101010101" pitchFamily="49" charset="-122"/>
                <a:ea typeface="仿宋" panose="02010609060101010101" pitchFamily="49" charset="-122"/>
              </a:rPr>
              <a:t>          10.稳定性</a:t>
            </a:r>
            <a:r>
              <a:rPr lang="zh-CN" altLang="en-US" sz="1600" b="1" dirty="0">
                <a:solidFill>
                  <a:srgbClr val="002060"/>
                </a:solidFill>
                <a:latin typeface="仿宋" panose="02010609060101010101" pitchFamily="49" charset="-122"/>
                <a:ea typeface="仿宋" panose="02010609060101010101" pitchFamily="49" charset="-122"/>
              </a:rPr>
              <a:t>和反应</a:t>
            </a:r>
            <a:r>
              <a:rPr lang="zh-CN" altLang="en-US" sz="1600" b="1" dirty="0" smtClean="0">
                <a:solidFill>
                  <a:srgbClr val="002060"/>
                </a:solidFill>
                <a:latin typeface="仿宋" panose="02010609060101010101" pitchFamily="49" charset="-122"/>
                <a:ea typeface="仿宋" panose="02010609060101010101" pitchFamily="49" charset="-122"/>
              </a:rPr>
              <a:t>性</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11.毒理学</a:t>
            </a:r>
            <a:r>
              <a:rPr lang="zh-CN" altLang="en-US" sz="1600" b="1" dirty="0">
                <a:solidFill>
                  <a:srgbClr val="002060"/>
                </a:solidFill>
                <a:latin typeface="仿宋" panose="02010609060101010101" pitchFamily="49" charset="-122"/>
                <a:ea typeface="仿宋" panose="02010609060101010101" pitchFamily="49" charset="-122"/>
              </a:rPr>
              <a:t>信息  </a:t>
            </a:r>
            <a:r>
              <a:rPr lang="zh-CN" altLang="en-US" sz="1600" b="1" dirty="0" smtClean="0">
                <a:solidFill>
                  <a:srgbClr val="002060"/>
                </a:solidFill>
                <a:latin typeface="仿宋" panose="02010609060101010101" pitchFamily="49" charset="-122"/>
                <a:ea typeface="仿宋" panose="02010609060101010101" pitchFamily="49" charset="-122"/>
              </a:rPr>
              <a:t>            12.生态学信息</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13.处置考虑                14</a:t>
            </a:r>
            <a:r>
              <a:rPr lang="zh-CN" altLang="en-US" sz="1600" b="1" dirty="0">
                <a:solidFill>
                  <a:srgbClr val="002060"/>
                </a:solidFill>
                <a:latin typeface="仿宋" panose="02010609060101010101" pitchFamily="49" charset="-122"/>
                <a:ea typeface="仿宋" panose="02010609060101010101" pitchFamily="49" charset="-122"/>
              </a:rPr>
              <a:t>.运输</a:t>
            </a:r>
            <a:r>
              <a:rPr lang="zh-CN" altLang="en-US" sz="1600" b="1" dirty="0" smtClean="0">
                <a:solidFill>
                  <a:srgbClr val="002060"/>
                </a:solidFill>
                <a:latin typeface="仿宋" panose="02010609060101010101" pitchFamily="49" charset="-122"/>
                <a:ea typeface="仿宋" panose="02010609060101010101" pitchFamily="49" charset="-122"/>
              </a:rPr>
              <a:t>信息</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0">
              <a:lnSpc>
                <a:spcPct val="17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15</a:t>
            </a:r>
            <a:r>
              <a:rPr lang="zh-CN" altLang="en-US" sz="1600" b="1" dirty="0">
                <a:solidFill>
                  <a:srgbClr val="002060"/>
                </a:solidFill>
                <a:latin typeface="仿宋" panose="02010609060101010101" pitchFamily="49" charset="-122"/>
                <a:ea typeface="仿宋" panose="02010609060101010101" pitchFamily="49" charset="-122"/>
              </a:rPr>
              <a:t>.管理信息  </a:t>
            </a:r>
            <a:r>
              <a:rPr lang="zh-CN" altLang="en-US" sz="1600" b="1" dirty="0" smtClean="0">
                <a:solidFill>
                  <a:srgbClr val="002060"/>
                </a:solidFill>
                <a:latin typeface="仿宋" panose="02010609060101010101" pitchFamily="49" charset="-122"/>
                <a:ea typeface="仿宋" panose="02010609060101010101" pitchFamily="49" charset="-122"/>
              </a:rPr>
              <a:t>              16</a:t>
            </a:r>
            <a:r>
              <a:rPr lang="zh-CN" altLang="en-US" sz="1600" b="1" dirty="0">
                <a:solidFill>
                  <a:srgbClr val="002060"/>
                </a:solidFill>
                <a:latin typeface="仿宋" panose="02010609060101010101" pitchFamily="49" charset="-122"/>
                <a:ea typeface="仿宋" panose="02010609060101010101" pitchFamily="49" charset="-122"/>
              </a:rPr>
              <a:t>.其它信息</a:t>
            </a:r>
          </a:p>
          <a:p>
            <a:pPr marL="0" lvl="0" indent="0">
              <a:lnSpc>
                <a:spcPct val="130000"/>
              </a:lnSpc>
              <a:spcBef>
                <a:spcPts val="0"/>
              </a:spcBef>
              <a:buNone/>
            </a:pP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四</a:t>
            </a:r>
            <a:r>
              <a:rPr lang="zh-CN" altLang="en-US" sz="2200" b="1" dirty="0" smtClean="0">
                <a:solidFill>
                  <a:srgbClr val="002060"/>
                </a:solidFill>
                <a:latin typeface="黑体" panose="02010609060101010101" pitchFamily="49" charset="-122"/>
                <a:ea typeface="黑体" panose="02010609060101010101" pitchFamily="49" charset="-122"/>
              </a:rPr>
              <a:t>、危化品</a:t>
            </a:r>
            <a:r>
              <a:rPr lang="zh-CN" altLang="en-US" sz="2200" b="1" dirty="0">
                <a:solidFill>
                  <a:srgbClr val="002060"/>
                </a:solidFill>
                <a:latin typeface="黑体" panose="02010609060101010101" pitchFamily="49" charset="-122"/>
                <a:ea typeface="黑体" panose="02010609060101010101" pitchFamily="49" charset="-122"/>
              </a:rPr>
              <a:t>的</a:t>
            </a:r>
            <a:r>
              <a:rPr lang="zh-CN" altLang="en-US" sz="2200" b="1" dirty="0" smtClean="0">
                <a:solidFill>
                  <a:srgbClr val="002060"/>
                </a:solidFill>
                <a:latin typeface="黑体" panose="02010609060101010101" pitchFamily="49" charset="-122"/>
                <a:ea typeface="黑体" panose="02010609060101010101" pitchFamily="49" charset="-122"/>
              </a:rPr>
              <a:t>标签与</a:t>
            </a:r>
            <a:r>
              <a:rPr lang="en-US" altLang="zh-CN" sz="2200" b="1" dirty="0">
                <a:solidFill>
                  <a:srgbClr val="002060"/>
                </a:solidFill>
                <a:latin typeface="黑体" panose="02010609060101010101" pitchFamily="49" charset="-122"/>
                <a:ea typeface="黑体" panose="02010609060101010101" pitchFamily="49" charset="-122"/>
              </a:rPr>
              <a:t>MSDS</a:t>
            </a:r>
            <a:r>
              <a:rPr lang="zh-CN" altLang="en-US" sz="2200" b="1" dirty="0" smtClean="0">
                <a:solidFill>
                  <a:srgbClr val="002060"/>
                </a:solidFill>
                <a:latin typeface="黑体" panose="02010609060101010101" pitchFamily="49" charset="-122"/>
                <a:ea typeface="黑体" panose="02010609060101010101" pitchFamily="49" charset="-122"/>
              </a:rPr>
              <a:t>管理┃</a:t>
            </a:r>
            <a:r>
              <a:rPr lang="en-US" altLang="zh-CN" sz="2000" b="1" dirty="0" smtClean="0">
                <a:solidFill>
                  <a:srgbClr val="FF0000"/>
                </a:solidFill>
                <a:latin typeface="楷体" panose="02010609060101010101" pitchFamily="49" charset="-122"/>
                <a:ea typeface="楷体" panose="02010609060101010101" pitchFamily="49" charset="-122"/>
              </a:rPr>
              <a:t> 2.MSDS</a:t>
            </a:r>
            <a:r>
              <a:rPr lang="zh-CN" altLang="en-US" sz="2000" b="1" dirty="0" smtClean="0">
                <a:solidFill>
                  <a:srgbClr val="FF0000"/>
                </a:solidFill>
                <a:latin typeface="楷体" panose="02010609060101010101" pitchFamily="49" charset="-122"/>
                <a:ea typeface="楷体" panose="02010609060101010101" pitchFamily="49" charset="-122"/>
              </a:rPr>
              <a:t>管理</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16" name="图片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2959" y="711301"/>
            <a:ext cx="4029545" cy="58674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0540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8" y="880145"/>
            <a:ext cx="10441159" cy="5429175"/>
          </a:xfrm>
        </p:spPr>
        <p:txBody>
          <a:bodyPr>
            <a:normAutofit fontScale="92500" lnSpcReduction="20000"/>
          </a:bodyPr>
          <a:lstStyle/>
          <a:p>
            <a:pPr marL="0" indent="0">
              <a:lnSpc>
                <a:spcPct val="13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   回顾过去的</a:t>
            </a:r>
            <a:r>
              <a:rPr lang="en-US" altLang="zh-CN" sz="1600" b="1" dirty="0" smtClean="0">
                <a:solidFill>
                  <a:srgbClr val="002060"/>
                </a:solidFill>
                <a:latin typeface="仿宋" panose="02010609060101010101" pitchFamily="49" charset="-122"/>
                <a:ea typeface="仿宋" panose="02010609060101010101" pitchFamily="49" charset="-122"/>
              </a:rPr>
              <a:t>7</a:t>
            </a: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002060"/>
                </a:solidFill>
                <a:latin typeface="仿宋" panose="02010609060101010101" pitchFamily="49" charset="-122"/>
                <a:ea typeface="仿宋" panose="02010609060101010101" pitchFamily="49" charset="-122"/>
              </a:rPr>
              <a:t>8</a:t>
            </a:r>
            <a:r>
              <a:rPr lang="zh-CN" altLang="en-US" sz="1600" b="1" dirty="0" smtClean="0">
                <a:solidFill>
                  <a:srgbClr val="002060"/>
                </a:solidFill>
                <a:latin typeface="仿宋" panose="02010609060101010101" pitchFamily="49" charset="-122"/>
                <a:ea typeface="仿宋" panose="02010609060101010101" pitchFamily="49" charset="-122"/>
              </a:rPr>
              <a:t>年可见，国内</a:t>
            </a:r>
            <a:r>
              <a:rPr lang="zh-CN" altLang="en-US" sz="1600" b="1" dirty="0">
                <a:solidFill>
                  <a:srgbClr val="002060"/>
                </a:solidFill>
                <a:latin typeface="仿宋" panose="02010609060101010101" pitchFamily="49" charset="-122"/>
                <a:ea typeface="仿宋" panose="02010609060101010101" pitchFamily="49" charset="-122"/>
              </a:rPr>
              <a:t>高校、研究所实验室安全事故频发</a:t>
            </a:r>
            <a:r>
              <a:rPr lang="en-US" altLang="zh-CN" sz="1600" b="1" dirty="0">
                <a:solidFill>
                  <a:srgbClr val="002060"/>
                </a:solidFill>
                <a:latin typeface="仿宋" panose="02010609060101010101" pitchFamily="49" charset="-122"/>
                <a:ea typeface="仿宋" panose="02010609060101010101" pitchFamily="49" charset="-122"/>
              </a:rPr>
              <a:t>……</a:t>
            </a:r>
          </a:p>
          <a:p>
            <a:pPr marL="266700" indent="-266700">
              <a:lnSpc>
                <a:spcPct val="130000"/>
              </a:lnSpc>
              <a:spcBef>
                <a:spcPts val="0"/>
              </a:spcBef>
              <a:buFont typeface="Wingdings" panose="05000000000000000000" pitchFamily="2" charset="2"/>
              <a:buChar char="Ø"/>
            </a:pPr>
            <a:r>
              <a:rPr lang="en-US" altLang="zh-CN" sz="1600" b="1" dirty="0" smtClean="0">
                <a:solidFill>
                  <a:srgbClr val="002060"/>
                </a:solidFill>
                <a:latin typeface="仿宋" panose="02010609060101010101" pitchFamily="49" charset="-122"/>
                <a:ea typeface="仿宋" panose="02010609060101010101" pitchFamily="49" charset="-122"/>
              </a:rPr>
              <a:t>2022</a:t>
            </a:r>
            <a:r>
              <a:rPr lang="zh-CN" altLang="en-US" sz="1600" b="1" dirty="0" smtClean="0">
                <a:solidFill>
                  <a:srgbClr val="002060"/>
                </a:solidFill>
                <a:latin typeface="仿宋" panose="02010609060101010101" pitchFamily="49" charset="-122"/>
                <a:ea typeface="仿宋" panose="02010609060101010101" pitchFamily="49" charset="-122"/>
              </a:rPr>
              <a:t>年</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40000"/>
              </a:lnSpc>
              <a:spcBef>
                <a:spcPts val="0"/>
              </a:spcBef>
            </a:pPr>
            <a:r>
              <a:rPr lang="en-US" altLang="zh-CN" sz="1600" b="1" dirty="0">
                <a:solidFill>
                  <a:srgbClr val="002060"/>
                </a:solidFill>
                <a:latin typeface="仿宋" panose="02010609060101010101" pitchFamily="49" charset="-122"/>
                <a:ea typeface="仿宋" panose="02010609060101010101" pitchFamily="49" charset="-122"/>
              </a:rPr>
              <a:t>4</a:t>
            </a:r>
            <a:r>
              <a:rPr lang="zh-CN" altLang="en-US" sz="1600" b="1" dirty="0">
                <a:solidFill>
                  <a:srgbClr val="002060"/>
                </a:solidFill>
                <a:latin typeface="仿宋" panose="02010609060101010101" pitchFamily="49" charset="-122"/>
                <a:ea typeface="仿宋" panose="02010609060101010101" pitchFamily="49" charset="-122"/>
              </a:rPr>
              <a:t>月</a:t>
            </a:r>
            <a:r>
              <a:rPr lang="en-US" altLang="zh-CN" sz="1600" b="1" dirty="0">
                <a:solidFill>
                  <a:srgbClr val="002060"/>
                </a:solidFill>
                <a:latin typeface="仿宋" panose="02010609060101010101" pitchFamily="49" charset="-122"/>
                <a:ea typeface="仿宋" panose="02010609060101010101" pitchFamily="49" charset="-122"/>
              </a:rPr>
              <a:t>20</a:t>
            </a:r>
            <a:r>
              <a:rPr lang="zh-CN" altLang="en-US" sz="1600" b="1" dirty="0">
                <a:solidFill>
                  <a:srgbClr val="002060"/>
                </a:solidFill>
                <a:latin typeface="仿宋" panose="02010609060101010101" pitchFamily="49" charset="-122"/>
                <a:ea typeface="仿宋" panose="02010609060101010101" pitchFamily="49" charset="-122"/>
              </a:rPr>
              <a:t>日，</a:t>
            </a:r>
            <a:r>
              <a:rPr lang="zh-CN" altLang="en-US" sz="1600" b="1" dirty="0" smtClean="0">
                <a:solidFill>
                  <a:srgbClr val="002060"/>
                </a:solidFill>
                <a:latin typeface="仿宋" panose="02010609060101010101" pitchFamily="49" charset="-122"/>
                <a:ea typeface="仿宋" panose="02010609060101010101" pitchFamily="49" charset="-122"/>
              </a:rPr>
              <a:t>中南大学</a:t>
            </a:r>
            <a:r>
              <a:rPr lang="zh-CN" altLang="en-US" sz="1600" b="1" dirty="0">
                <a:solidFill>
                  <a:srgbClr val="002060"/>
                </a:solidFill>
                <a:latin typeface="仿宋" panose="02010609060101010101" pitchFamily="49" charset="-122"/>
                <a:ea typeface="仿宋" panose="02010609060101010101" pitchFamily="49" charset="-122"/>
              </a:rPr>
              <a:t>实验室发生</a:t>
            </a:r>
            <a:r>
              <a:rPr lang="zh-CN" altLang="en-US" sz="1600" b="1" dirty="0">
                <a:solidFill>
                  <a:srgbClr val="FF0000"/>
                </a:solidFill>
                <a:latin typeface="仿宋" panose="02010609060101010101" pitchFamily="49" charset="-122"/>
                <a:ea typeface="仿宋" panose="02010609060101010101" pitchFamily="49" charset="-122"/>
              </a:rPr>
              <a:t>铝粉</a:t>
            </a:r>
            <a:r>
              <a:rPr lang="zh-CN" altLang="en-US" sz="1600" b="1" dirty="0">
                <a:solidFill>
                  <a:srgbClr val="002060"/>
                </a:solidFill>
                <a:latin typeface="仿宋" panose="02010609060101010101" pitchFamily="49" charset="-122"/>
                <a:ea typeface="仿宋" panose="02010609060101010101" pitchFamily="49" charset="-122"/>
              </a:rPr>
              <a:t>爆炸，一名博士生全身大面积烧伤</a:t>
            </a:r>
            <a:r>
              <a:rPr lang="en-US" altLang="zh-CN" sz="1600" b="1" dirty="0">
                <a:solidFill>
                  <a:srgbClr val="002060"/>
                </a:solidFill>
                <a:latin typeface="仿宋" panose="02010609060101010101" pitchFamily="49" charset="-122"/>
                <a:ea typeface="仿宋" panose="02010609060101010101" pitchFamily="49" charset="-122"/>
              </a:rPr>
              <a:t>…</a:t>
            </a:r>
          </a:p>
          <a:p>
            <a:pPr marL="266700" indent="-266700">
              <a:lnSpc>
                <a:spcPct val="130000"/>
              </a:lnSpc>
              <a:spcBef>
                <a:spcPts val="0"/>
              </a:spcBef>
              <a:buFont typeface="Wingdings" panose="05000000000000000000" pitchFamily="2" charset="2"/>
              <a:buChar char="Ø"/>
            </a:pPr>
            <a:r>
              <a:rPr lang="en-US" altLang="zh-CN" sz="1600" b="1" dirty="0">
                <a:solidFill>
                  <a:srgbClr val="002060"/>
                </a:solidFill>
                <a:latin typeface="仿宋" panose="02010609060101010101" pitchFamily="49" charset="-122"/>
                <a:ea typeface="仿宋" panose="02010609060101010101" pitchFamily="49" charset="-122"/>
              </a:rPr>
              <a:t>2021</a:t>
            </a:r>
            <a:r>
              <a:rPr lang="zh-CN" altLang="en-US" sz="1600" b="1" dirty="0">
                <a:solidFill>
                  <a:srgbClr val="002060"/>
                </a:solidFill>
                <a:latin typeface="仿宋" panose="02010609060101010101" pitchFamily="49" charset="-122"/>
                <a:ea typeface="仿宋" panose="02010609060101010101" pitchFamily="49" charset="-122"/>
              </a:rPr>
              <a:t>年</a:t>
            </a:r>
          </a:p>
          <a:p>
            <a:pPr indent="252000">
              <a:lnSpc>
                <a:spcPct val="140000"/>
              </a:lnSpc>
              <a:spcBef>
                <a:spcPts val="0"/>
              </a:spcBef>
            </a:pPr>
            <a:r>
              <a:rPr lang="en-US" altLang="zh-CN" sz="1600" b="1" dirty="0" smtClean="0">
                <a:solidFill>
                  <a:srgbClr val="002060"/>
                </a:solidFill>
                <a:latin typeface="仿宋" panose="02010609060101010101" pitchFamily="49" charset="-122"/>
                <a:ea typeface="仿宋" panose="02010609060101010101" pitchFamily="49" charset="-122"/>
              </a:rPr>
              <a:t>10</a:t>
            </a:r>
            <a:r>
              <a:rPr lang="zh-CN" altLang="en-US" sz="1600" b="1" dirty="0" smtClean="0">
                <a:solidFill>
                  <a:srgbClr val="002060"/>
                </a:solidFill>
                <a:latin typeface="仿宋" panose="02010609060101010101" pitchFamily="49" charset="-122"/>
                <a:ea typeface="仿宋" panose="02010609060101010101" pitchFamily="49" charset="-122"/>
              </a:rPr>
              <a:t>月</a:t>
            </a:r>
            <a:r>
              <a:rPr lang="en-US" altLang="zh-CN" sz="1600" b="1" dirty="0" smtClean="0">
                <a:solidFill>
                  <a:srgbClr val="002060"/>
                </a:solidFill>
                <a:latin typeface="仿宋" panose="02010609060101010101" pitchFamily="49" charset="-122"/>
                <a:ea typeface="仿宋" panose="02010609060101010101" pitchFamily="49" charset="-122"/>
              </a:rPr>
              <a:t>24</a:t>
            </a:r>
            <a:r>
              <a:rPr lang="zh-CN" altLang="en-US" sz="1600" b="1" dirty="0" smtClean="0">
                <a:solidFill>
                  <a:srgbClr val="002060"/>
                </a:solidFill>
                <a:latin typeface="仿宋" panose="02010609060101010101" pitchFamily="49" charset="-122"/>
                <a:ea typeface="仿宋" panose="02010609060101010101" pitchFamily="49" charset="-122"/>
              </a:rPr>
              <a:t>日，南京航空航天大学实验室</a:t>
            </a:r>
            <a:r>
              <a:rPr lang="zh-CN" altLang="en-US" sz="1600" b="1" dirty="0" smtClean="0">
                <a:solidFill>
                  <a:srgbClr val="FF0000"/>
                </a:solidFill>
                <a:latin typeface="仿宋" panose="02010609060101010101" pitchFamily="49" charset="-122"/>
                <a:ea typeface="仿宋" panose="02010609060101010101" pitchFamily="49" charset="-122"/>
              </a:rPr>
              <a:t>铝镁粉</a:t>
            </a:r>
            <a:r>
              <a:rPr lang="zh-CN" altLang="en-US" sz="1600" b="1" dirty="0" smtClean="0">
                <a:solidFill>
                  <a:srgbClr val="002060"/>
                </a:solidFill>
                <a:latin typeface="仿宋" panose="02010609060101010101" pitchFamily="49" charset="-122"/>
                <a:ea typeface="仿宋" panose="02010609060101010101" pitchFamily="49" charset="-122"/>
              </a:rPr>
              <a:t>爆燃，</a:t>
            </a:r>
            <a:r>
              <a:rPr lang="en-US" altLang="zh-CN" sz="1600" b="1" dirty="0" smtClean="0">
                <a:solidFill>
                  <a:srgbClr val="002060"/>
                </a:solidFill>
                <a:latin typeface="仿宋" panose="02010609060101010101" pitchFamily="49" charset="-122"/>
                <a:ea typeface="仿宋" panose="02010609060101010101" pitchFamily="49" charset="-122"/>
              </a:rPr>
              <a:t>2</a:t>
            </a:r>
            <a:r>
              <a:rPr lang="zh-CN" altLang="en-US" sz="1600" b="1" dirty="0" smtClean="0">
                <a:solidFill>
                  <a:srgbClr val="002060"/>
                </a:solidFill>
                <a:latin typeface="仿宋" panose="02010609060101010101" pitchFamily="49" charset="-122"/>
                <a:ea typeface="仿宋" panose="02010609060101010101" pitchFamily="49" charset="-122"/>
              </a:rPr>
              <a:t>死</a:t>
            </a:r>
            <a:r>
              <a:rPr lang="en-US" altLang="zh-CN" sz="1600" b="1" dirty="0" smtClean="0">
                <a:solidFill>
                  <a:srgbClr val="002060"/>
                </a:solidFill>
                <a:latin typeface="仿宋" panose="02010609060101010101" pitchFamily="49" charset="-122"/>
                <a:ea typeface="仿宋" panose="02010609060101010101" pitchFamily="49" charset="-122"/>
              </a:rPr>
              <a:t>9</a:t>
            </a:r>
            <a:r>
              <a:rPr lang="zh-CN" altLang="en-US" sz="1600" b="1" dirty="0" smtClean="0">
                <a:solidFill>
                  <a:srgbClr val="002060"/>
                </a:solidFill>
                <a:latin typeface="仿宋" panose="02010609060101010101" pitchFamily="49" charset="-122"/>
                <a:ea typeface="仿宋" panose="02010609060101010101" pitchFamily="49" charset="-122"/>
              </a:rPr>
              <a:t>伤。</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40000"/>
              </a:lnSpc>
              <a:spcBef>
                <a:spcPts val="0"/>
              </a:spcBef>
            </a:pPr>
            <a:r>
              <a:rPr lang="en-US" altLang="zh-CN" sz="1600" b="1" dirty="0">
                <a:solidFill>
                  <a:srgbClr val="002060"/>
                </a:solidFill>
                <a:latin typeface="仿宋" panose="02010609060101010101" pitchFamily="49" charset="-122"/>
                <a:ea typeface="仿宋" panose="02010609060101010101" pitchFamily="49" charset="-122"/>
              </a:rPr>
              <a:t>3</a:t>
            </a:r>
            <a:r>
              <a:rPr lang="zh-CN" altLang="en-US" sz="1600" b="1" dirty="0">
                <a:solidFill>
                  <a:srgbClr val="002060"/>
                </a:solidFill>
                <a:latin typeface="仿宋" panose="02010609060101010101" pitchFamily="49" charset="-122"/>
                <a:ea typeface="仿宋" panose="02010609060101010101" pitchFamily="49" charset="-122"/>
              </a:rPr>
              <a:t>月</a:t>
            </a:r>
            <a:r>
              <a:rPr lang="en-US" altLang="zh-CN" sz="1600" b="1" dirty="0">
                <a:solidFill>
                  <a:srgbClr val="002060"/>
                </a:solidFill>
                <a:latin typeface="仿宋" panose="02010609060101010101" pitchFamily="49" charset="-122"/>
                <a:ea typeface="仿宋" panose="02010609060101010101" pitchFamily="49" charset="-122"/>
              </a:rPr>
              <a:t>31</a:t>
            </a:r>
            <a:r>
              <a:rPr lang="zh-CN" altLang="en-US" sz="1600" b="1" dirty="0">
                <a:solidFill>
                  <a:srgbClr val="002060"/>
                </a:solidFill>
                <a:latin typeface="仿宋" panose="02010609060101010101" pitchFamily="49" charset="-122"/>
                <a:ea typeface="仿宋" panose="02010609060101010101" pitchFamily="49" charset="-122"/>
              </a:rPr>
              <a:t>日，中科院化学所</a:t>
            </a:r>
            <a:r>
              <a:rPr lang="en-US" altLang="zh-CN" sz="1600" b="1" dirty="0">
                <a:solidFill>
                  <a:srgbClr val="002060"/>
                </a:solidFill>
                <a:latin typeface="仿宋" panose="02010609060101010101" pitchFamily="49" charset="-122"/>
                <a:ea typeface="仿宋" panose="02010609060101010101" pitchFamily="49" charset="-122"/>
              </a:rPr>
              <a:t>1</a:t>
            </a:r>
            <a:r>
              <a:rPr lang="zh-CN" altLang="en-US" sz="1600" b="1" dirty="0">
                <a:solidFill>
                  <a:srgbClr val="002060"/>
                </a:solidFill>
                <a:latin typeface="仿宋" panose="02010609060101010101" pitchFamily="49" charset="-122"/>
                <a:ea typeface="仿宋" panose="02010609060101010101" pitchFamily="49" charset="-122"/>
              </a:rPr>
              <a:t>名研</a:t>
            </a:r>
            <a:r>
              <a:rPr lang="en-US" altLang="zh-CN" sz="1600" b="1" dirty="0">
                <a:solidFill>
                  <a:srgbClr val="002060"/>
                </a:solidFill>
                <a:latin typeface="仿宋" panose="02010609060101010101" pitchFamily="49" charset="-122"/>
                <a:ea typeface="仿宋" panose="02010609060101010101" pitchFamily="49" charset="-122"/>
              </a:rPr>
              <a:t>2</a:t>
            </a:r>
            <a:r>
              <a:rPr lang="zh-CN" altLang="en-US" sz="1600" b="1" dirty="0">
                <a:solidFill>
                  <a:srgbClr val="002060"/>
                </a:solidFill>
                <a:latin typeface="仿宋" panose="02010609060101010101" pitchFamily="49" charset="-122"/>
                <a:ea typeface="仿宋" panose="02010609060101010101" pitchFamily="49" charset="-122"/>
              </a:rPr>
              <a:t>女生在拆卸</a:t>
            </a:r>
            <a:r>
              <a:rPr lang="zh-CN" altLang="en-US" sz="1600" b="1" dirty="0">
                <a:solidFill>
                  <a:srgbClr val="0000FF"/>
                </a:solidFill>
                <a:latin typeface="仿宋" panose="02010609060101010101" pitchFamily="49" charset="-122"/>
                <a:ea typeface="仿宋" panose="02010609060101010101" pitchFamily="49" charset="-122"/>
              </a:rPr>
              <a:t>微型反应釜</a:t>
            </a:r>
            <a:r>
              <a:rPr lang="zh-CN" altLang="en-US" sz="1600" b="1" dirty="0">
                <a:solidFill>
                  <a:srgbClr val="002060"/>
                </a:solidFill>
                <a:latin typeface="仿宋" panose="02010609060101010101" pitchFamily="49" charset="-122"/>
                <a:ea typeface="仿宋" panose="02010609060101010101" pitchFamily="49" charset="-122"/>
              </a:rPr>
              <a:t>时，因未完全冷却，飞出的釜盖伤及颅骨致其死亡。</a:t>
            </a:r>
          </a:p>
          <a:p>
            <a:pPr marL="266700" indent="-266700">
              <a:lnSpc>
                <a:spcPct val="130000"/>
              </a:lnSpc>
              <a:spcBef>
                <a:spcPts val="0"/>
              </a:spcBef>
              <a:buFont typeface="Wingdings" panose="05000000000000000000" pitchFamily="2" charset="2"/>
              <a:buChar char="Ø"/>
            </a:pPr>
            <a:r>
              <a:rPr lang="en-US" altLang="zh-CN" sz="1600" b="1" dirty="0">
                <a:solidFill>
                  <a:srgbClr val="002060"/>
                </a:solidFill>
                <a:latin typeface="仿宋" panose="02010609060101010101" pitchFamily="49" charset="-122"/>
                <a:ea typeface="仿宋" panose="02010609060101010101" pitchFamily="49" charset="-122"/>
              </a:rPr>
              <a:t>2020</a:t>
            </a:r>
            <a:r>
              <a:rPr lang="zh-CN" altLang="en-US" sz="1600" b="1" dirty="0">
                <a:solidFill>
                  <a:srgbClr val="002060"/>
                </a:solidFill>
                <a:latin typeface="仿宋" panose="02010609060101010101" pitchFamily="49" charset="-122"/>
                <a:ea typeface="仿宋" panose="02010609060101010101" pitchFamily="49" charset="-122"/>
              </a:rPr>
              <a:t>年</a:t>
            </a:r>
          </a:p>
          <a:p>
            <a:pPr indent="252000">
              <a:lnSpc>
                <a:spcPct val="140000"/>
              </a:lnSpc>
              <a:spcBef>
                <a:spcPts val="0"/>
              </a:spcBef>
            </a:pPr>
            <a:r>
              <a:rPr lang="en-US" altLang="zh-CN" sz="1600" b="1" dirty="0">
                <a:solidFill>
                  <a:srgbClr val="002060"/>
                </a:solidFill>
                <a:latin typeface="仿宋" panose="02010609060101010101" pitchFamily="49" charset="-122"/>
                <a:ea typeface="仿宋" panose="02010609060101010101" pitchFamily="49" charset="-122"/>
              </a:rPr>
              <a:t>8</a:t>
            </a:r>
            <a:r>
              <a:rPr lang="zh-CN" altLang="en-US" sz="1600" b="1" dirty="0">
                <a:solidFill>
                  <a:srgbClr val="002060"/>
                </a:solidFill>
                <a:latin typeface="仿宋" panose="02010609060101010101" pitchFamily="49" charset="-122"/>
                <a:ea typeface="仿宋" panose="02010609060101010101" pitchFamily="49" charset="-122"/>
              </a:rPr>
              <a:t>月</a:t>
            </a:r>
            <a:r>
              <a:rPr lang="en-US" altLang="zh-CN" sz="1600" b="1" dirty="0">
                <a:solidFill>
                  <a:srgbClr val="002060"/>
                </a:solidFill>
                <a:latin typeface="仿宋" panose="02010609060101010101" pitchFamily="49" charset="-122"/>
                <a:ea typeface="仿宋" panose="02010609060101010101" pitchFamily="49" charset="-122"/>
              </a:rPr>
              <a:t>20</a:t>
            </a:r>
            <a:r>
              <a:rPr lang="zh-CN" altLang="en-US" sz="1600" b="1" dirty="0" smtClean="0">
                <a:solidFill>
                  <a:srgbClr val="002060"/>
                </a:solidFill>
                <a:latin typeface="仿宋" panose="02010609060101010101" pitchFamily="49" charset="-122"/>
                <a:ea typeface="仿宋" panose="02010609060101010101" pitchFamily="49" charset="-122"/>
              </a:rPr>
              <a:t>日，</a:t>
            </a:r>
            <a:r>
              <a:rPr lang="zh-CN" altLang="en-US" sz="1600" b="1" dirty="0">
                <a:solidFill>
                  <a:srgbClr val="002060"/>
                </a:solidFill>
                <a:latin typeface="仿宋" panose="02010609060101010101" pitchFamily="49" charset="-122"/>
                <a:ea typeface="仿宋" panose="02010609060101010101" pitchFamily="49" charset="-122"/>
              </a:rPr>
              <a:t>北京市某大学生物</a:t>
            </a:r>
            <a:r>
              <a:rPr lang="zh-CN" altLang="en-US" sz="1600" b="1" dirty="0" smtClean="0">
                <a:solidFill>
                  <a:srgbClr val="002060"/>
                </a:solidFill>
                <a:latin typeface="仿宋" panose="02010609060101010101" pitchFamily="49" charset="-122"/>
                <a:ea typeface="仿宋" panose="02010609060101010101" pitchFamily="49" charset="-122"/>
              </a:rPr>
              <a:t>类实验室使用</a:t>
            </a:r>
            <a:r>
              <a:rPr lang="zh-CN" altLang="en-US" sz="1600" b="1" dirty="0">
                <a:solidFill>
                  <a:srgbClr val="0000FF"/>
                </a:solidFill>
                <a:latin typeface="仿宋" panose="02010609060101010101" pitchFamily="49" charset="-122"/>
                <a:ea typeface="仿宋" panose="02010609060101010101" pitchFamily="49" charset="-122"/>
              </a:rPr>
              <a:t>水浴锅</a:t>
            </a:r>
            <a:r>
              <a:rPr lang="zh-CN" altLang="en-US" sz="1600" b="1" dirty="0">
                <a:solidFill>
                  <a:srgbClr val="002060"/>
                </a:solidFill>
                <a:latin typeface="仿宋" panose="02010609060101010101" pitchFamily="49" charset="-122"/>
                <a:ea typeface="仿宋" panose="02010609060101010101" pitchFamily="49" charset="-122"/>
              </a:rPr>
              <a:t>加热石蜡，人员离岗、水浴烧干至石蜡起烟报警。</a:t>
            </a:r>
          </a:p>
          <a:p>
            <a:pPr marL="266700" indent="-266700">
              <a:lnSpc>
                <a:spcPct val="130000"/>
              </a:lnSpc>
              <a:spcBef>
                <a:spcPts val="0"/>
              </a:spcBef>
              <a:buFont typeface="Wingdings" panose="05000000000000000000" pitchFamily="2" charset="2"/>
              <a:buChar char="Ø"/>
            </a:pPr>
            <a:r>
              <a:rPr lang="en-US" altLang="zh-CN" sz="1600" b="1" dirty="0">
                <a:solidFill>
                  <a:srgbClr val="002060"/>
                </a:solidFill>
                <a:latin typeface="仿宋" panose="02010609060101010101" pitchFamily="49" charset="-122"/>
                <a:ea typeface="仿宋" panose="02010609060101010101" pitchFamily="49" charset="-122"/>
              </a:rPr>
              <a:t>2019</a:t>
            </a:r>
            <a:r>
              <a:rPr lang="zh-CN" altLang="en-US" sz="1600" b="1" dirty="0">
                <a:solidFill>
                  <a:srgbClr val="002060"/>
                </a:solidFill>
                <a:latin typeface="仿宋" panose="02010609060101010101" pitchFamily="49" charset="-122"/>
                <a:ea typeface="仿宋" panose="02010609060101010101" pitchFamily="49" charset="-122"/>
              </a:rPr>
              <a:t>年</a:t>
            </a:r>
          </a:p>
          <a:p>
            <a:pPr indent="252000">
              <a:lnSpc>
                <a:spcPct val="140000"/>
              </a:lnSpc>
              <a:spcBef>
                <a:spcPts val="0"/>
              </a:spcBef>
            </a:pPr>
            <a:r>
              <a:rPr lang="en-US" altLang="zh-CN" sz="1600" b="1" dirty="0">
                <a:solidFill>
                  <a:srgbClr val="002060"/>
                </a:solidFill>
                <a:latin typeface="仿宋" panose="02010609060101010101" pitchFamily="49" charset="-122"/>
                <a:ea typeface="仿宋" panose="02010609060101010101" pitchFamily="49" charset="-122"/>
              </a:rPr>
              <a:t>2</a:t>
            </a:r>
            <a:r>
              <a:rPr lang="zh-CN" altLang="en-US" sz="1600" b="1" dirty="0">
                <a:solidFill>
                  <a:srgbClr val="002060"/>
                </a:solidFill>
                <a:latin typeface="仿宋" panose="02010609060101010101" pitchFamily="49" charset="-122"/>
                <a:ea typeface="仿宋" panose="02010609060101010101" pitchFamily="49" charset="-122"/>
              </a:rPr>
              <a:t>月</a:t>
            </a:r>
            <a:r>
              <a:rPr lang="en-US" altLang="zh-CN" sz="1600" b="1" dirty="0">
                <a:solidFill>
                  <a:srgbClr val="002060"/>
                </a:solidFill>
                <a:latin typeface="仿宋" panose="02010609060101010101" pitchFamily="49" charset="-122"/>
                <a:ea typeface="仿宋" panose="02010609060101010101" pitchFamily="49" charset="-122"/>
              </a:rPr>
              <a:t>27</a:t>
            </a:r>
            <a:r>
              <a:rPr lang="zh-CN" altLang="en-US" sz="1600" b="1" dirty="0" smtClean="0">
                <a:solidFill>
                  <a:srgbClr val="002060"/>
                </a:solidFill>
                <a:latin typeface="仿宋" panose="02010609060101010101" pitchFamily="49" charset="-122"/>
                <a:ea typeface="仿宋" panose="02010609060101010101" pitchFamily="49" charset="-122"/>
              </a:rPr>
              <a:t>日，南京工业大学实验室突然</a:t>
            </a:r>
            <a:r>
              <a:rPr lang="zh-CN" altLang="en-US" sz="1600" b="1" dirty="0">
                <a:solidFill>
                  <a:srgbClr val="002060"/>
                </a:solidFill>
                <a:latin typeface="仿宋" panose="02010609060101010101" pitchFamily="49" charset="-122"/>
                <a:ea typeface="仿宋" panose="02010609060101010101" pitchFamily="49" charset="-122"/>
              </a:rPr>
              <a:t>传出爆炸声，火势迅速蔓延，所幸没有人员伤亡。</a:t>
            </a:r>
          </a:p>
          <a:p>
            <a:pPr marL="266700" indent="-266700">
              <a:lnSpc>
                <a:spcPct val="130000"/>
              </a:lnSpc>
              <a:spcBef>
                <a:spcPts val="0"/>
              </a:spcBef>
              <a:buFont typeface="Wingdings" panose="05000000000000000000" pitchFamily="2" charset="2"/>
              <a:buChar char="Ø"/>
            </a:pPr>
            <a:r>
              <a:rPr lang="en-US" altLang="zh-CN" sz="1600" b="1" dirty="0">
                <a:solidFill>
                  <a:srgbClr val="002060"/>
                </a:solidFill>
                <a:latin typeface="仿宋" panose="02010609060101010101" pitchFamily="49" charset="-122"/>
                <a:ea typeface="仿宋" panose="02010609060101010101" pitchFamily="49" charset="-122"/>
              </a:rPr>
              <a:t>2018</a:t>
            </a:r>
            <a:r>
              <a:rPr lang="zh-CN" altLang="en-US" sz="1600" b="1" dirty="0">
                <a:solidFill>
                  <a:srgbClr val="002060"/>
                </a:solidFill>
                <a:latin typeface="仿宋" panose="02010609060101010101" pitchFamily="49" charset="-122"/>
                <a:ea typeface="仿宋" panose="02010609060101010101" pitchFamily="49" charset="-122"/>
              </a:rPr>
              <a:t>年</a:t>
            </a:r>
          </a:p>
          <a:p>
            <a:pPr indent="252000">
              <a:lnSpc>
                <a:spcPct val="140000"/>
              </a:lnSpc>
              <a:spcBef>
                <a:spcPts val="0"/>
              </a:spcBef>
            </a:pPr>
            <a:r>
              <a:rPr lang="en-US" altLang="zh-CN" sz="1600" b="1" dirty="0" smtClean="0">
                <a:solidFill>
                  <a:srgbClr val="002060"/>
                </a:solidFill>
                <a:latin typeface="仿宋" panose="02010609060101010101" pitchFamily="49" charset="-122"/>
                <a:ea typeface="仿宋" panose="02010609060101010101" pitchFamily="49" charset="-122"/>
              </a:rPr>
              <a:t>12</a:t>
            </a:r>
            <a:r>
              <a:rPr lang="zh-CN" altLang="en-US" sz="1600" b="1" dirty="0" smtClean="0">
                <a:solidFill>
                  <a:srgbClr val="002060"/>
                </a:solidFill>
                <a:latin typeface="仿宋" panose="02010609060101010101" pitchFamily="49" charset="-122"/>
                <a:ea typeface="仿宋" panose="02010609060101010101" pitchFamily="49" charset="-122"/>
              </a:rPr>
              <a:t>月</a:t>
            </a:r>
            <a:r>
              <a:rPr lang="en-US" altLang="zh-CN" sz="1600" b="1" dirty="0" smtClean="0">
                <a:solidFill>
                  <a:srgbClr val="002060"/>
                </a:solidFill>
                <a:latin typeface="仿宋" panose="02010609060101010101" pitchFamily="49" charset="-122"/>
                <a:ea typeface="仿宋" panose="02010609060101010101" pitchFamily="49" charset="-122"/>
              </a:rPr>
              <a:t>26</a:t>
            </a:r>
            <a:r>
              <a:rPr lang="zh-CN" altLang="en-US" sz="1600" b="1" dirty="0" smtClean="0">
                <a:solidFill>
                  <a:srgbClr val="002060"/>
                </a:solidFill>
                <a:latin typeface="仿宋" panose="02010609060101010101" pitchFamily="49" charset="-122"/>
                <a:ea typeface="仿宋" panose="02010609060101010101" pitchFamily="49" charset="-122"/>
              </a:rPr>
              <a:t>日，北京交通大学实验室</a:t>
            </a:r>
            <a:r>
              <a:rPr lang="zh-CN" altLang="en-US" sz="1600" b="1" dirty="0">
                <a:solidFill>
                  <a:srgbClr val="002060"/>
                </a:solidFill>
                <a:latin typeface="仿宋" panose="02010609060101010101" pitchFamily="49" charset="-122"/>
                <a:ea typeface="仿宋" panose="02010609060101010101" pitchFamily="49" charset="-122"/>
              </a:rPr>
              <a:t>突发</a:t>
            </a:r>
            <a:r>
              <a:rPr lang="zh-CN" altLang="en-US" sz="1600" b="1" dirty="0" smtClean="0">
                <a:solidFill>
                  <a:srgbClr val="002060"/>
                </a:solidFill>
                <a:latin typeface="仿宋" panose="02010609060101010101" pitchFamily="49" charset="-122"/>
                <a:ea typeface="仿宋" panose="02010609060101010101" pitchFamily="49" charset="-122"/>
              </a:rPr>
              <a:t>爆炸（</a:t>
            </a:r>
            <a:r>
              <a:rPr lang="zh-CN" altLang="en-US" sz="1600" b="1" dirty="0" smtClean="0">
                <a:solidFill>
                  <a:srgbClr val="FF0000"/>
                </a:solidFill>
                <a:latin typeface="仿宋" panose="02010609060101010101" pitchFamily="49" charset="-122"/>
                <a:ea typeface="仿宋" panose="02010609060101010101" pitchFamily="49" charset="-122"/>
              </a:rPr>
              <a:t>氢气</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镁粉</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a:solidFill>
                  <a:srgbClr val="002060"/>
                </a:solidFill>
                <a:latin typeface="仿宋" panose="02010609060101010101" pitchFamily="49" charset="-122"/>
                <a:ea typeface="仿宋" panose="02010609060101010101" pitchFamily="49" charset="-122"/>
              </a:rPr>
              <a:t>致三名学生遇难。</a:t>
            </a:r>
          </a:p>
          <a:p>
            <a:pPr marL="266700" indent="-266700">
              <a:lnSpc>
                <a:spcPct val="130000"/>
              </a:lnSpc>
              <a:spcBef>
                <a:spcPts val="0"/>
              </a:spcBef>
              <a:buFont typeface="Wingdings" panose="05000000000000000000" pitchFamily="2" charset="2"/>
              <a:buChar char="Ø"/>
            </a:pPr>
            <a:r>
              <a:rPr lang="en-US" altLang="zh-CN" sz="1600" b="1" dirty="0">
                <a:solidFill>
                  <a:srgbClr val="002060"/>
                </a:solidFill>
                <a:latin typeface="仿宋" panose="02010609060101010101" pitchFamily="49" charset="-122"/>
                <a:ea typeface="仿宋" panose="02010609060101010101" pitchFamily="49" charset="-122"/>
              </a:rPr>
              <a:t>2017</a:t>
            </a:r>
            <a:r>
              <a:rPr lang="zh-CN" altLang="en-US" sz="1600" b="1" dirty="0">
                <a:solidFill>
                  <a:srgbClr val="002060"/>
                </a:solidFill>
                <a:latin typeface="仿宋" panose="02010609060101010101" pitchFamily="49" charset="-122"/>
                <a:ea typeface="仿宋" panose="02010609060101010101" pitchFamily="49" charset="-122"/>
              </a:rPr>
              <a:t>年</a:t>
            </a:r>
          </a:p>
          <a:p>
            <a:pPr indent="252000">
              <a:lnSpc>
                <a:spcPct val="140000"/>
              </a:lnSpc>
              <a:spcBef>
                <a:spcPts val="0"/>
              </a:spcBef>
            </a:pPr>
            <a:r>
              <a:rPr lang="zh-CN" altLang="en-US" sz="1600" b="1" dirty="0">
                <a:solidFill>
                  <a:srgbClr val="002060"/>
                </a:solidFill>
                <a:latin typeface="仿宋" panose="02010609060101010101" pitchFamily="49" charset="-122"/>
                <a:ea typeface="仿宋" panose="02010609060101010101" pitchFamily="49" charset="-122"/>
              </a:rPr>
              <a:t>复旦大学的一</a:t>
            </a:r>
            <a:r>
              <a:rPr lang="zh-CN" altLang="en-US" sz="1600" b="1" dirty="0">
                <a:solidFill>
                  <a:srgbClr val="FF0000"/>
                </a:solidFill>
                <a:latin typeface="仿宋" panose="02010609060101010101" pitchFamily="49" charset="-122"/>
                <a:ea typeface="仿宋" panose="02010609060101010101" pitchFamily="49" charset="-122"/>
              </a:rPr>
              <a:t>化学</a:t>
            </a:r>
            <a:r>
              <a:rPr lang="zh-CN" altLang="en-US" sz="1600" b="1" dirty="0">
                <a:solidFill>
                  <a:srgbClr val="002060"/>
                </a:solidFill>
                <a:latin typeface="仿宋" panose="02010609060101010101" pitchFamily="49" charset="-122"/>
                <a:ea typeface="仿宋" panose="02010609060101010101" pitchFamily="49" charset="-122"/>
              </a:rPr>
              <a:t>实验室发生</a:t>
            </a:r>
            <a:r>
              <a:rPr lang="zh-CN" altLang="en-US" sz="1600" b="1" dirty="0">
                <a:solidFill>
                  <a:srgbClr val="FF0000"/>
                </a:solidFill>
                <a:latin typeface="仿宋" panose="02010609060101010101" pitchFamily="49" charset="-122"/>
                <a:ea typeface="仿宋" panose="02010609060101010101" pitchFamily="49" charset="-122"/>
              </a:rPr>
              <a:t>爆炸</a:t>
            </a:r>
            <a:r>
              <a:rPr lang="zh-CN" altLang="en-US" sz="1600" b="1" dirty="0">
                <a:solidFill>
                  <a:srgbClr val="002060"/>
                </a:solidFill>
                <a:latin typeface="仿宋" panose="02010609060101010101" pitchFamily="49" charset="-122"/>
                <a:ea typeface="仿宋" panose="02010609060101010101" pitchFamily="49" charset="-122"/>
              </a:rPr>
              <a:t>，一名学生手被炸伤。</a:t>
            </a:r>
          </a:p>
          <a:p>
            <a:pPr marL="266700" indent="-266700">
              <a:lnSpc>
                <a:spcPct val="130000"/>
              </a:lnSpc>
              <a:spcBef>
                <a:spcPts val="0"/>
              </a:spcBef>
              <a:buFont typeface="Wingdings" panose="05000000000000000000" pitchFamily="2" charset="2"/>
              <a:buChar char="Ø"/>
            </a:pPr>
            <a:r>
              <a:rPr lang="en-US" altLang="zh-CN" sz="1600" b="1" dirty="0">
                <a:solidFill>
                  <a:srgbClr val="002060"/>
                </a:solidFill>
                <a:latin typeface="仿宋" panose="02010609060101010101" pitchFamily="49" charset="-122"/>
                <a:ea typeface="仿宋" panose="02010609060101010101" pitchFamily="49" charset="-122"/>
              </a:rPr>
              <a:t>2016</a:t>
            </a:r>
            <a:r>
              <a:rPr lang="zh-CN" altLang="en-US" sz="1600" b="1" dirty="0">
                <a:solidFill>
                  <a:srgbClr val="002060"/>
                </a:solidFill>
                <a:latin typeface="仿宋" panose="02010609060101010101" pitchFamily="49" charset="-122"/>
                <a:ea typeface="仿宋" panose="02010609060101010101" pitchFamily="49" charset="-122"/>
              </a:rPr>
              <a:t>年</a:t>
            </a:r>
          </a:p>
          <a:p>
            <a:pPr indent="252000">
              <a:lnSpc>
                <a:spcPct val="140000"/>
              </a:lnSpc>
              <a:spcBef>
                <a:spcPts val="0"/>
              </a:spcBef>
            </a:pPr>
            <a:r>
              <a:rPr lang="en-US" altLang="zh-CN" sz="1600" b="1" dirty="0">
                <a:solidFill>
                  <a:srgbClr val="002060"/>
                </a:solidFill>
                <a:latin typeface="仿宋" panose="02010609060101010101" pitchFamily="49" charset="-122"/>
                <a:ea typeface="仿宋" panose="02010609060101010101" pitchFamily="49" charset="-122"/>
              </a:rPr>
              <a:t>9</a:t>
            </a:r>
            <a:r>
              <a:rPr lang="zh-CN" altLang="en-US" sz="1600" b="1" dirty="0">
                <a:solidFill>
                  <a:srgbClr val="002060"/>
                </a:solidFill>
                <a:latin typeface="仿宋" panose="02010609060101010101" pitchFamily="49" charset="-122"/>
                <a:ea typeface="仿宋" panose="02010609060101010101" pitchFamily="49" charset="-122"/>
              </a:rPr>
              <a:t>月，松江大学园区的东华大学</a:t>
            </a:r>
            <a:r>
              <a:rPr lang="zh-CN" altLang="en-US" sz="1600" b="1" dirty="0">
                <a:solidFill>
                  <a:srgbClr val="FF0000"/>
                </a:solidFill>
                <a:latin typeface="仿宋" panose="02010609060101010101" pitchFamily="49" charset="-122"/>
                <a:ea typeface="仿宋" panose="02010609060101010101" pitchFamily="49" charset="-122"/>
              </a:rPr>
              <a:t>化工</a:t>
            </a:r>
            <a:r>
              <a:rPr lang="zh-CN" altLang="en-US" sz="1600" b="1" dirty="0">
                <a:solidFill>
                  <a:srgbClr val="002060"/>
                </a:solidFill>
                <a:latin typeface="仿宋" panose="02010609060101010101" pitchFamily="49" charset="-122"/>
                <a:ea typeface="仿宋" panose="02010609060101010101" pitchFamily="49" charset="-122"/>
              </a:rPr>
              <a:t>与生物工程学院一实验室也发生</a:t>
            </a:r>
            <a:r>
              <a:rPr lang="zh-CN" altLang="en-US" sz="1600" b="1" dirty="0">
                <a:solidFill>
                  <a:srgbClr val="FF0000"/>
                </a:solidFill>
                <a:latin typeface="仿宋" panose="02010609060101010101" pitchFamily="49" charset="-122"/>
                <a:ea typeface="仿宋" panose="02010609060101010101" pitchFamily="49" charset="-122"/>
              </a:rPr>
              <a:t>爆炸</a:t>
            </a:r>
            <a:r>
              <a:rPr lang="zh-CN" altLang="en-US" sz="1600" b="1" dirty="0">
                <a:solidFill>
                  <a:srgbClr val="002060"/>
                </a:solidFill>
                <a:latin typeface="仿宋" panose="02010609060101010101" pitchFamily="49" charset="-122"/>
                <a:ea typeface="仿宋" panose="02010609060101010101" pitchFamily="49" charset="-122"/>
              </a:rPr>
              <a:t>，有三名学生受到伤害。</a:t>
            </a:r>
          </a:p>
          <a:p>
            <a:pPr marL="266700" indent="-266700">
              <a:lnSpc>
                <a:spcPct val="130000"/>
              </a:lnSpc>
              <a:spcBef>
                <a:spcPts val="0"/>
              </a:spcBef>
              <a:buFont typeface="Wingdings" panose="05000000000000000000" pitchFamily="2" charset="2"/>
              <a:buChar char="Ø"/>
            </a:pPr>
            <a:r>
              <a:rPr lang="en-US" altLang="zh-CN" sz="1600" b="1" dirty="0">
                <a:solidFill>
                  <a:srgbClr val="002060"/>
                </a:solidFill>
                <a:latin typeface="仿宋" panose="02010609060101010101" pitchFamily="49" charset="-122"/>
                <a:ea typeface="仿宋" panose="02010609060101010101" pitchFamily="49" charset="-122"/>
              </a:rPr>
              <a:t>2015</a:t>
            </a:r>
            <a:r>
              <a:rPr lang="zh-CN" altLang="en-US" sz="1600" b="1" dirty="0">
                <a:solidFill>
                  <a:srgbClr val="002060"/>
                </a:solidFill>
                <a:latin typeface="仿宋" panose="02010609060101010101" pitchFamily="49" charset="-122"/>
                <a:ea typeface="仿宋" panose="02010609060101010101" pitchFamily="49" charset="-122"/>
              </a:rPr>
              <a:t>年</a:t>
            </a:r>
          </a:p>
          <a:p>
            <a:pPr indent="252000">
              <a:lnSpc>
                <a:spcPct val="140000"/>
              </a:lnSpc>
              <a:spcBef>
                <a:spcPts val="0"/>
              </a:spcBef>
            </a:pPr>
            <a:r>
              <a:rPr lang="en-US" altLang="zh-CN" sz="1600" b="1" dirty="0" smtClean="0">
                <a:solidFill>
                  <a:srgbClr val="002060"/>
                </a:solidFill>
                <a:latin typeface="仿宋" panose="02010609060101010101" pitchFamily="49" charset="-122"/>
                <a:ea typeface="仿宋" panose="02010609060101010101" pitchFamily="49" charset="-122"/>
              </a:rPr>
              <a:t>4</a:t>
            </a:r>
            <a:r>
              <a:rPr lang="zh-CN" altLang="en-US" sz="1600" b="1" dirty="0" smtClean="0">
                <a:solidFill>
                  <a:srgbClr val="002060"/>
                </a:solidFill>
                <a:latin typeface="仿宋" panose="02010609060101010101" pitchFamily="49" charset="-122"/>
                <a:ea typeface="仿宋" panose="02010609060101010101" pitchFamily="49" charset="-122"/>
              </a:rPr>
              <a:t>月</a:t>
            </a:r>
            <a:r>
              <a:rPr lang="en-US" altLang="zh-CN" sz="1600" b="1" dirty="0" smtClean="0">
                <a:solidFill>
                  <a:srgbClr val="002060"/>
                </a:solidFill>
                <a:latin typeface="仿宋" panose="02010609060101010101" pitchFamily="49" charset="-122"/>
                <a:ea typeface="仿宋" panose="02010609060101010101" pitchFamily="49" charset="-122"/>
              </a:rPr>
              <a:t>5</a:t>
            </a:r>
            <a:r>
              <a:rPr lang="zh-CN" altLang="en-US" sz="1600" b="1" dirty="0" smtClean="0">
                <a:solidFill>
                  <a:srgbClr val="002060"/>
                </a:solidFill>
                <a:latin typeface="仿宋" panose="02010609060101010101" pitchFamily="49" charset="-122"/>
                <a:ea typeface="仿宋" panose="02010609060101010101" pitchFamily="49" charset="-122"/>
              </a:rPr>
              <a:t>日，徐州</a:t>
            </a:r>
            <a:r>
              <a:rPr lang="zh-CN" altLang="en-US" sz="1600" b="1" dirty="0">
                <a:solidFill>
                  <a:srgbClr val="002060"/>
                </a:solidFill>
                <a:latin typeface="仿宋" panose="02010609060101010101" pitchFamily="49" charset="-122"/>
                <a:ea typeface="仿宋" panose="02010609060101010101" pitchFamily="49" charset="-122"/>
              </a:rPr>
              <a:t>的中国矿业大学</a:t>
            </a:r>
            <a:r>
              <a:rPr lang="zh-CN" altLang="en-US" sz="1600" b="1" dirty="0">
                <a:solidFill>
                  <a:srgbClr val="FF0000"/>
                </a:solidFill>
                <a:latin typeface="仿宋" panose="02010609060101010101" pitchFamily="49" charset="-122"/>
                <a:ea typeface="仿宋" panose="02010609060101010101" pitchFamily="49" charset="-122"/>
              </a:rPr>
              <a:t>化工</a:t>
            </a:r>
            <a:r>
              <a:rPr lang="zh-CN" altLang="en-US" sz="1600" b="1" dirty="0">
                <a:solidFill>
                  <a:srgbClr val="002060"/>
                </a:solidFill>
                <a:latin typeface="仿宋" panose="02010609060101010101" pitchFamily="49" charset="-122"/>
                <a:ea typeface="仿宋" panose="02010609060101010101" pitchFamily="49" charset="-122"/>
              </a:rPr>
              <a:t>学院一实验室发生</a:t>
            </a:r>
            <a:r>
              <a:rPr lang="zh-CN" altLang="en-US" sz="1600" b="1" dirty="0">
                <a:solidFill>
                  <a:srgbClr val="FF0000"/>
                </a:solidFill>
                <a:latin typeface="仿宋" panose="02010609060101010101" pitchFamily="49" charset="-122"/>
                <a:ea typeface="仿宋" panose="02010609060101010101" pitchFamily="49" charset="-122"/>
              </a:rPr>
              <a:t>爆炸</a:t>
            </a:r>
            <a:r>
              <a:rPr lang="zh-CN" altLang="en-US" sz="1600" b="1" dirty="0">
                <a:solidFill>
                  <a:srgbClr val="002060"/>
                </a:solidFill>
                <a:latin typeface="仿宋" panose="02010609060101010101" pitchFamily="49" charset="-122"/>
                <a:ea typeface="仿宋" panose="02010609060101010101" pitchFamily="49" charset="-122"/>
              </a:rPr>
              <a:t>事故，致</a:t>
            </a:r>
            <a:r>
              <a:rPr lang="en-US" altLang="zh-CN" sz="1600" b="1" dirty="0">
                <a:solidFill>
                  <a:srgbClr val="002060"/>
                </a:solidFill>
                <a:latin typeface="仿宋" panose="02010609060101010101" pitchFamily="49" charset="-122"/>
                <a:ea typeface="仿宋" panose="02010609060101010101" pitchFamily="49" charset="-122"/>
              </a:rPr>
              <a:t>5</a:t>
            </a:r>
            <a:r>
              <a:rPr lang="zh-CN" altLang="en-US" sz="1600" b="1" dirty="0">
                <a:solidFill>
                  <a:srgbClr val="002060"/>
                </a:solidFill>
                <a:latin typeface="仿宋" panose="02010609060101010101" pitchFamily="49" charset="-122"/>
                <a:ea typeface="仿宋" panose="02010609060101010101" pitchFamily="49" charset="-122"/>
              </a:rPr>
              <a:t>人受伤，</a:t>
            </a:r>
            <a:r>
              <a:rPr lang="en-US" altLang="zh-CN" sz="1600" b="1" dirty="0">
                <a:solidFill>
                  <a:srgbClr val="002060"/>
                </a:solidFill>
                <a:latin typeface="仿宋" panose="02010609060101010101" pitchFamily="49" charset="-122"/>
                <a:ea typeface="仿宋" panose="02010609060101010101" pitchFamily="49" charset="-122"/>
              </a:rPr>
              <a:t>1</a:t>
            </a:r>
            <a:r>
              <a:rPr lang="zh-CN" altLang="en-US" sz="1600" b="1" dirty="0">
                <a:solidFill>
                  <a:srgbClr val="002060"/>
                </a:solidFill>
                <a:latin typeface="仿宋" panose="02010609060101010101" pitchFamily="49" charset="-122"/>
                <a:ea typeface="仿宋" panose="02010609060101010101" pitchFamily="49" charset="-122"/>
              </a:rPr>
              <a:t>人抢救无效死亡，</a:t>
            </a:r>
          </a:p>
          <a:p>
            <a:pPr indent="252000">
              <a:lnSpc>
                <a:spcPct val="140000"/>
              </a:lnSpc>
              <a:spcBef>
                <a:spcPts val="0"/>
              </a:spcBef>
            </a:pPr>
            <a:r>
              <a:rPr lang="en-US" altLang="zh-CN" sz="1600" b="1" dirty="0" smtClean="0">
                <a:solidFill>
                  <a:srgbClr val="002060"/>
                </a:solidFill>
                <a:latin typeface="仿宋" panose="02010609060101010101" pitchFamily="49" charset="-122"/>
                <a:ea typeface="仿宋" panose="02010609060101010101" pitchFamily="49" charset="-122"/>
              </a:rPr>
              <a:t>12</a:t>
            </a:r>
            <a:r>
              <a:rPr lang="zh-CN" altLang="en-US" sz="1600" b="1" dirty="0" smtClean="0">
                <a:solidFill>
                  <a:srgbClr val="002060"/>
                </a:solidFill>
                <a:latin typeface="仿宋" panose="02010609060101010101" pitchFamily="49" charset="-122"/>
                <a:ea typeface="仿宋" panose="02010609060101010101" pitchFamily="49" charset="-122"/>
              </a:rPr>
              <a:t>月</a:t>
            </a:r>
            <a:r>
              <a:rPr lang="en-US" altLang="zh-CN" sz="1600" b="1" dirty="0" smtClean="0">
                <a:solidFill>
                  <a:srgbClr val="002060"/>
                </a:solidFill>
                <a:latin typeface="仿宋" panose="02010609060101010101" pitchFamily="49" charset="-122"/>
                <a:ea typeface="仿宋" panose="02010609060101010101" pitchFamily="49" charset="-122"/>
              </a:rPr>
              <a:t>18</a:t>
            </a:r>
            <a:r>
              <a:rPr lang="zh-CN" altLang="en-US" sz="1600" b="1" dirty="0" smtClean="0">
                <a:solidFill>
                  <a:srgbClr val="002060"/>
                </a:solidFill>
                <a:latin typeface="仿宋" panose="02010609060101010101" pitchFamily="49" charset="-122"/>
                <a:ea typeface="仿宋" panose="02010609060101010101" pitchFamily="49" charset="-122"/>
              </a:rPr>
              <a:t>日，</a:t>
            </a:r>
            <a:r>
              <a:rPr lang="zh-CN" altLang="en-US" sz="1600" b="1" dirty="0">
                <a:solidFill>
                  <a:srgbClr val="002060"/>
                </a:solidFill>
                <a:latin typeface="仿宋" panose="02010609060101010101" pitchFamily="49" charset="-122"/>
                <a:ea typeface="仿宋" panose="02010609060101010101" pitchFamily="49" charset="-122"/>
              </a:rPr>
              <a:t>清华大学</a:t>
            </a:r>
            <a:r>
              <a:rPr lang="zh-CN" altLang="en-US" sz="1600" b="1" dirty="0">
                <a:solidFill>
                  <a:srgbClr val="FF0000"/>
                </a:solidFill>
                <a:latin typeface="仿宋" panose="02010609060101010101" pitchFamily="49" charset="-122"/>
                <a:ea typeface="仿宋" panose="02010609060101010101" pitchFamily="49" charset="-122"/>
              </a:rPr>
              <a:t>化学</a:t>
            </a:r>
            <a:r>
              <a:rPr lang="zh-CN" altLang="en-US" sz="1600" b="1" dirty="0">
                <a:solidFill>
                  <a:srgbClr val="002060"/>
                </a:solidFill>
                <a:latin typeface="仿宋" panose="02010609060101010101" pitchFamily="49" charset="-122"/>
                <a:ea typeface="仿宋" panose="02010609060101010101" pitchFamily="49" charset="-122"/>
              </a:rPr>
              <a:t>系实验室因使用</a:t>
            </a:r>
            <a:r>
              <a:rPr lang="zh-CN" altLang="en-US" sz="1600" b="1" dirty="0">
                <a:solidFill>
                  <a:srgbClr val="FF0000"/>
                </a:solidFill>
                <a:latin typeface="仿宋" panose="02010609060101010101" pitchFamily="49" charset="-122"/>
                <a:ea typeface="仿宋" panose="02010609060101010101" pitchFamily="49" charset="-122"/>
              </a:rPr>
              <a:t>氢气</a:t>
            </a:r>
            <a:r>
              <a:rPr lang="zh-CN" altLang="en-US" sz="1600" b="1" dirty="0">
                <a:solidFill>
                  <a:srgbClr val="002060"/>
                </a:solidFill>
                <a:latin typeface="仿宋" panose="02010609060101010101" pitchFamily="49" charset="-122"/>
                <a:ea typeface="仿宋" panose="02010609060101010101" pitchFamily="49" charset="-122"/>
              </a:rPr>
              <a:t>做化学实验室发生爆炸，一名博士研究生死亡。</a:t>
            </a:r>
          </a:p>
          <a:p>
            <a:pPr marL="266700" indent="-266700">
              <a:lnSpc>
                <a:spcPct val="130000"/>
              </a:lnSpc>
              <a:spcBef>
                <a:spcPts val="0"/>
              </a:spcBef>
              <a:buFont typeface="Wingdings" panose="05000000000000000000" pitchFamily="2" charset="2"/>
              <a:buChar char="Ø"/>
            </a:pPr>
            <a:r>
              <a:rPr lang="en-US" altLang="zh-CN" sz="1600" b="1" dirty="0" smtClean="0">
                <a:solidFill>
                  <a:srgbClr val="002060"/>
                </a:solidFill>
                <a:latin typeface="仿宋" panose="02010609060101010101" pitchFamily="49" charset="-122"/>
                <a:ea typeface="仿宋" panose="02010609060101010101" pitchFamily="49" charset="-122"/>
              </a:rPr>
              <a:t>……</a:t>
            </a:r>
            <a:endParaRPr lang="en-US" altLang="zh-CN" sz="16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369152"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一、危化品</a:t>
            </a:r>
            <a:r>
              <a:rPr lang="zh-CN" altLang="en-US" sz="2200" b="1" dirty="0">
                <a:solidFill>
                  <a:srgbClr val="002060"/>
                </a:solidFill>
                <a:latin typeface="黑体" panose="02010609060101010101" pitchFamily="49" charset="-122"/>
                <a:ea typeface="黑体" panose="02010609060101010101" pitchFamily="49" charset="-122"/>
              </a:rPr>
              <a:t>典型事故</a:t>
            </a:r>
            <a:r>
              <a:rPr lang="zh-CN" altLang="en-US" sz="2200" b="1" dirty="0" smtClean="0">
                <a:solidFill>
                  <a:srgbClr val="002060"/>
                </a:solidFill>
                <a:latin typeface="黑体" panose="02010609060101010101" pitchFamily="49" charset="-122"/>
                <a:ea typeface="黑体" panose="02010609060101010101" pitchFamily="49" charset="-122"/>
              </a:rPr>
              <a:t>案例┃</a:t>
            </a:r>
            <a:r>
              <a:rPr lang="en-US" altLang="zh-CN" sz="2000" b="1" dirty="0" smtClean="0">
                <a:solidFill>
                  <a:srgbClr val="FF0000"/>
                </a:solidFill>
                <a:latin typeface="楷体" panose="02010609060101010101" pitchFamily="49" charset="-122"/>
                <a:ea typeface="楷体" panose="02010609060101010101" pitchFamily="49" charset="-122"/>
              </a:rPr>
              <a:t> </a:t>
            </a:r>
            <a:r>
              <a:rPr lang="en-US" altLang="zh-CN" sz="2000" b="1" dirty="0">
                <a:solidFill>
                  <a:srgbClr val="FF0000"/>
                </a:solidFill>
                <a:latin typeface="楷体" panose="02010609060101010101" pitchFamily="49" charset="-122"/>
                <a:ea typeface="楷体" panose="02010609060101010101" pitchFamily="49" charset="-122"/>
              </a:rPr>
              <a:t>1</a:t>
            </a:r>
            <a:r>
              <a:rPr lang="en-US" altLang="zh-CN" sz="2000" b="1" dirty="0" smtClean="0">
                <a:solidFill>
                  <a:srgbClr val="FF0000"/>
                </a:solidFill>
                <a:latin typeface="楷体" panose="02010609060101010101" pitchFamily="49" charset="-122"/>
                <a:ea typeface="楷体" panose="02010609060101010101" pitchFamily="49" charset="-122"/>
              </a:rPr>
              <a:t>.</a:t>
            </a:r>
            <a:r>
              <a:rPr lang="zh-CN" altLang="en-US" sz="2000" b="1" dirty="0" smtClean="0">
                <a:solidFill>
                  <a:srgbClr val="FF0000"/>
                </a:solidFill>
                <a:latin typeface="楷体" panose="02010609060101010101" pitchFamily="49" charset="-122"/>
                <a:ea typeface="楷体" panose="02010609060101010101" pitchFamily="49" charset="-122"/>
              </a:rPr>
              <a:t>事故清单</a:t>
            </a:r>
            <a:endParaRPr lang="zh-CN" altLang="en-US" sz="2000" b="1" dirty="0">
              <a:solidFill>
                <a:srgbClr val="002060"/>
              </a:solidFill>
              <a:latin typeface="黑体" panose="02010609060101010101" pitchFamily="49" charset="-122"/>
              <a:ea typeface="黑体" panose="02010609060101010101" pitchFamily="49" charset="-122"/>
            </a:endParaRPr>
          </a:p>
        </p:txBody>
      </p:sp>
      <p:sp>
        <p:nvSpPr>
          <p:cNvPr id="4" name="内容占位符 2"/>
          <p:cNvSpPr txBox="1">
            <a:spLocks/>
          </p:cNvSpPr>
          <p:nvPr/>
        </p:nvSpPr>
        <p:spPr>
          <a:xfrm>
            <a:off x="2351583" y="6197073"/>
            <a:ext cx="7272808" cy="432048"/>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sz="2000" dirty="0">
                <a:solidFill>
                  <a:srgbClr val="FF0000"/>
                </a:solidFill>
                <a:latin typeface="仿宋" panose="02010609060101010101" pitchFamily="49" charset="-122"/>
                <a:ea typeface="仿宋" panose="02010609060101010101" pitchFamily="49" charset="-122"/>
              </a:rPr>
              <a:t>10</a:t>
            </a:r>
            <a:r>
              <a:rPr lang="zh-CN" altLang="en-US" sz="2000" dirty="0">
                <a:solidFill>
                  <a:srgbClr val="FF0000"/>
                </a:solidFill>
                <a:latin typeface="仿宋" panose="02010609060101010101" pitchFamily="49" charset="-122"/>
                <a:ea typeface="仿宋" panose="02010609060101010101" pitchFamily="49" charset="-122"/>
              </a:rPr>
              <a:t>次</a:t>
            </a:r>
            <a:r>
              <a:rPr lang="zh-CN" altLang="en-US" sz="2000" dirty="0">
                <a:latin typeface="仿宋" panose="02010609060101010101" pitchFamily="49" charset="-122"/>
                <a:ea typeface="仿宋" panose="02010609060101010101" pitchFamily="49" charset="-122"/>
              </a:rPr>
              <a:t>事故，</a:t>
            </a:r>
            <a:r>
              <a:rPr lang="en-US" altLang="zh-CN" sz="2000" dirty="0">
                <a:solidFill>
                  <a:srgbClr val="FF0000"/>
                </a:solidFill>
                <a:latin typeface="仿宋" panose="02010609060101010101" pitchFamily="49" charset="-122"/>
                <a:ea typeface="仿宋" panose="02010609060101010101" pitchFamily="49" charset="-122"/>
              </a:rPr>
              <a:t>7</a:t>
            </a:r>
            <a:r>
              <a:rPr lang="zh-CN" altLang="en-US" sz="2000" dirty="0">
                <a:solidFill>
                  <a:srgbClr val="FF0000"/>
                </a:solidFill>
                <a:latin typeface="仿宋" panose="02010609060101010101" pitchFamily="49" charset="-122"/>
                <a:ea typeface="仿宋" panose="02010609060101010101" pitchFamily="49" charset="-122"/>
              </a:rPr>
              <a:t>次</a:t>
            </a:r>
            <a:r>
              <a:rPr lang="zh-CN" altLang="en-US" sz="2000" dirty="0">
                <a:latin typeface="仿宋" panose="02010609060101010101" pitchFamily="49" charset="-122"/>
                <a:ea typeface="仿宋" panose="02010609060101010101" pitchFamily="49" charset="-122"/>
              </a:rPr>
              <a:t>与</a:t>
            </a:r>
            <a:r>
              <a:rPr lang="zh-CN" altLang="en-US" sz="2000" dirty="0">
                <a:solidFill>
                  <a:srgbClr val="FF0000"/>
                </a:solidFill>
                <a:latin typeface="仿宋" panose="02010609060101010101" pitchFamily="49" charset="-122"/>
                <a:ea typeface="仿宋" panose="02010609060101010101" pitchFamily="49" charset="-122"/>
              </a:rPr>
              <a:t>化学品</a:t>
            </a:r>
            <a:r>
              <a:rPr lang="zh-CN" altLang="en-US" sz="2000" dirty="0">
                <a:latin typeface="仿宋" panose="02010609060101010101" pitchFamily="49" charset="-122"/>
                <a:ea typeface="仿宋" panose="02010609060101010101" pitchFamily="49" charset="-122"/>
              </a:rPr>
              <a:t>直接相关，</a:t>
            </a:r>
            <a:r>
              <a:rPr lang="en-US" altLang="zh-CN" sz="2000" dirty="0">
                <a:solidFill>
                  <a:srgbClr val="FF0000"/>
                </a:solidFill>
                <a:latin typeface="仿宋" panose="02010609060101010101" pitchFamily="49" charset="-122"/>
                <a:ea typeface="仿宋" panose="02010609060101010101" pitchFamily="49" charset="-122"/>
              </a:rPr>
              <a:t>2</a:t>
            </a:r>
            <a:r>
              <a:rPr lang="zh-CN" altLang="en-US" sz="2000" dirty="0">
                <a:solidFill>
                  <a:srgbClr val="FF0000"/>
                </a:solidFill>
                <a:latin typeface="仿宋" panose="02010609060101010101" pitchFamily="49" charset="-122"/>
                <a:ea typeface="仿宋" panose="02010609060101010101" pitchFamily="49" charset="-122"/>
              </a:rPr>
              <a:t>次</a:t>
            </a:r>
            <a:r>
              <a:rPr lang="zh-CN" altLang="en-US" sz="2000" dirty="0">
                <a:latin typeface="仿宋" panose="02010609060101010101" pitchFamily="49" charset="-122"/>
                <a:ea typeface="仿宋" panose="02010609060101010101" pitchFamily="49" charset="-122"/>
              </a:rPr>
              <a:t>与</a:t>
            </a:r>
            <a:r>
              <a:rPr lang="zh-CN" altLang="en-US" sz="2000" dirty="0">
                <a:solidFill>
                  <a:srgbClr val="FF0000"/>
                </a:solidFill>
                <a:latin typeface="仿宋" panose="02010609060101010101" pitchFamily="49" charset="-122"/>
                <a:ea typeface="仿宋" panose="02010609060101010101" pitchFamily="49" charset="-122"/>
              </a:rPr>
              <a:t>化学实验设备</a:t>
            </a:r>
            <a:r>
              <a:rPr lang="zh-CN" altLang="en-US" sz="2000" dirty="0">
                <a:latin typeface="仿宋" panose="02010609060101010101" pitchFamily="49" charset="-122"/>
                <a:ea typeface="仿宋" panose="02010609060101010101" pitchFamily="49" charset="-122"/>
              </a:rPr>
              <a:t>相关！</a:t>
            </a:r>
            <a:endParaRPr lang="zh-CN" altLang="zh-CN" sz="2000" dirty="0">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70712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wipe(up)">
                                      <p:cBhvr>
                                        <p:cTn id="7" dur="500"/>
                                        <p:tgtEl>
                                          <p:spTgt spid="18">
                                            <p:txEl>
                                              <p:pRg st="1" end="1"/>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8">
                                            <p:txEl>
                                              <p:pRg st="2" end="2"/>
                                            </p:txEl>
                                          </p:spTgt>
                                        </p:tgtEl>
                                        <p:attrNameLst>
                                          <p:attrName>style.visibility</p:attrName>
                                        </p:attrNameLst>
                                      </p:cBhvr>
                                      <p:to>
                                        <p:strVal val="visible"/>
                                      </p:to>
                                    </p:set>
                                    <p:animEffect transition="in" filter="wipe(up)">
                                      <p:cBhvr>
                                        <p:cTn id="10" dur="500"/>
                                        <p:tgtEl>
                                          <p:spTgt spid="18">
                                            <p:txEl>
                                              <p:pRg st="2" end="2"/>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animEffect transition="in" filter="wipe(up)">
                                      <p:cBhvr>
                                        <p:cTn id="13" dur="500"/>
                                        <p:tgtEl>
                                          <p:spTgt spid="18">
                                            <p:txEl>
                                              <p:pRg st="3" end="3"/>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18">
                                            <p:txEl>
                                              <p:pRg st="4" end="4"/>
                                            </p:txEl>
                                          </p:spTgt>
                                        </p:tgtEl>
                                        <p:attrNameLst>
                                          <p:attrName>style.visibility</p:attrName>
                                        </p:attrNameLst>
                                      </p:cBhvr>
                                      <p:to>
                                        <p:strVal val="visible"/>
                                      </p:to>
                                    </p:set>
                                    <p:animEffect transition="in" filter="wipe(up)">
                                      <p:cBhvr>
                                        <p:cTn id="16" dur="500"/>
                                        <p:tgtEl>
                                          <p:spTgt spid="18">
                                            <p:txEl>
                                              <p:pRg st="4" end="4"/>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18">
                                            <p:txEl>
                                              <p:pRg st="5" end="5"/>
                                            </p:txEl>
                                          </p:spTgt>
                                        </p:tgtEl>
                                        <p:attrNameLst>
                                          <p:attrName>style.visibility</p:attrName>
                                        </p:attrNameLst>
                                      </p:cBhvr>
                                      <p:to>
                                        <p:strVal val="visible"/>
                                      </p:to>
                                    </p:set>
                                    <p:animEffect transition="in" filter="wipe(up)">
                                      <p:cBhvr>
                                        <p:cTn id="19" dur="500"/>
                                        <p:tgtEl>
                                          <p:spTgt spid="18">
                                            <p:txEl>
                                              <p:pRg st="5" end="5"/>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18">
                                            <p:txEl>
                                              <p:pRg st="6" end="6"/>
                                            </p:txEl>
                                          </p:spTgt>
                                        </p:tgtEl>
                                        <p:attrNameLst>
                                          <p:attrName>style.visibility</p:attrName>
                                        </p:attrNameLst>
                                      </p:cBhvr>
                                      <p:to>
                                        <p:strVal val="visible"/>
                                      </p:to>
                                    </p:set>
                                    <p:animEffect transition="in" filter="wipe(up)">
                                      <p:cBhvr>
                                        <p:cTn id="22" dur="500"/>
                                        <p:tgtEl>
                                          <p:spTgt spid="18">
                                            <p:txEl>
                                              <p:pRg st="6" end="6"/>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18">
                                            <p:txEl>
                                              <p:pRg st="7" end="7"/>
                                            </p:txEl>
                                          </p:spTgt>
                                        </p:tgtEl>
                                        <p:attrNameLst>
                                          <p:attrName>style.visibility</p:attrName>
                                        </p:attrNameLst>
                                      </p:cBhvr>
                                      <p:to>
                                        <p:strVal val="visible"/>
                                      </p:to>
                                    </p:set>
                                    <p:animEffect transition="in" filter="wipe(up)">
                                      <p:cBhvr>
                                        <p:cTn id="25" dur="500"/>
                                        <p:tgtEl>
                                          <p:spTgt spid="18">
                                            <p:txEl>
                                              <p:pRg st="7" end="7"/>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18">
                                            <p:txEl>
                                              <p:pRg st="8" end="8"/>
                                            </p:txEl>
                                          </p:spTgt>
                                        </p:tgtEl>
                                        <p:attrNameLst>
                                          <p:attrName>style.visibility</p:attrName>
                                        </p:attrNameLst>
                                      </p:cBhvr>
                                      <p:to>
                                        <p:strVal val="visible"/>
                                      </p:to>
                                    </p:set>
                                    <p:animEffect transition="in" filter="wipe(up)">
                                      <p:cBhvr>
                                        <p:cTn id="28" dur="500"/>
                                        <p:tgtEl>
                                          <p:spTgt spid="18">
                                            <p:txEl>
                                              <p:pRg st="8" end="8"/>
                                            </p:txEl>
                                          </p:spTgt>
                                        </p:tgtEl>
                                      </p:cBhvr>
                                    </p:animEffect>
                                  </p:childTnLst>
                                </p:cTn>
                              </p:par>
                              <p:par>
                                <p:cTn id="29" presetID="22" presetClass="entr" presetSubtype="1" fill="hold" nodeType="withEffect">
                                  <p:stCondLst>
                                    <p:cond delay="0"/>
                                  </p:stCondLst>
                                  <p:childTnLst>
                                    <p:set>
                                      <p:cBhvr>
                                        <p:cTn id="30" dur="1" fill="hold">
                                          <p:stCondLst>
                                            <p:cond delay="0"/>
                                          </p:stCondLst>
                                        </p:cTn>
                                        <p:tgtEl>
                                          <p:spTgt spid="18">
                                            <p:txEl>
                                              <p:pRg st="9" end="9"/>
                                            </p:txEl>
                                          </p:spTgt>
                                        </p:tgtEl>
                                        <p:attrNameLst>
                                          <p:attrName>style.visibility</p:attrName>
                                        </p:attrNameLst>
                                      </p:cBhvr>
                                      <p:to>
                                        <p:strVal val="visible"/>
                                      </p:to>
                                    </p:set>
                                    <p:animEffect transition="in" filter="wipe(up)">
                                      <p:cBhvr>
                                        <p:cTn id="31" dur="500"/>
                                        <p:tgtEl>
                                          <p:spTgt spid="18">
                                            <p:txEl>
                                              <p:pRg st="9" end="9"/>
                                            </p:txEl>
                                          </p:spTgt>
                                        </p:tgtEl>
                                      </p:cBhvr>
                                    </p:animEffect>
                                  </p:childTnLst>
                                </p:cTn>
                              </p:par>
                              <p:par>
                                <p:cTn id="32" presetID="22" presetClass="entr" presetSubtype="1" fill="hold" nodeType="withEffect">
                                  <p:stCondLst>
                                    <p:cond delay="0"/>
                                  </p:stCondLst>
                                  <p:childTnLst>
                                    <p:set>
                                      <p:cBhvr>
                                        <p:cTn id="33" dur="1" fill="hold">
                                          <p:stCondLst>
                                            <p:cond delay="0"/>
                                          </p:stCondLst>
                                        </p:cTn>
                                        <p:tgtEl>
                                          <p:spTgt spid="18">
                                            <p:txEl>
                                              <p:pRg st="10" end="10"/>
                                            </p:txEl>
                                          </p:spTgt>
                                        </p:tgtEl>
                                        <p:attrNameLst>
                                          <p:attrName>style.visibility</p:attrName>
                                        </p:attrNameLst>
                                      </p:cBhvr>
                                      <p:to>
                                        <p:strVal val="visible"/>
                                      </p:to>
                                    </p:set>
                                    <p:animEffect transition="in" filter="wipe(up)">
                                      <p:cBhvr>
                                        <p:cTn id="34" dur="500"/>
                                        <p:tgtEl>
                                          <p:spTgt spid="18">
                                            <p:txEl>
                                              <p:pRg st="10" end="10"/>
                                            </p:txEl>
                                          </p:spTgt>
                                        </p:tgtEl>
                                      </p:cBhvr>
                                    </p:animEffect>
                                  </p:childTnLst>
                                </p:cTn>
                              </p:par>
                              <p:par>
                                <p:cTn id="35" presetID="22" presetClass="entr" presetSubtype="1" fill="hold" nodeType="withEffect">
                                  <p:stCondLst>
                                    <p:cond delay="0"/>
                                  </p:stCondLst>
                                  <p:childTnLst>
                                    <p:set>
                                      <p:cBhvr>
                                        <p:cTn id="36" dur="1" fill="hold">
                                          <p:stCondLst>
                                            <p:cond delay="0"/>
                                          </p:stCondLst>
                                        </p:cTn>
                                        <p:tgtEl>
                                          <p:spTgt spid="18">
                                            <p:txEl>
                                              <p:pRg st="11" end="11"/>
                                            </p:txEl>
                                          </p:spTgt>
                                        </p:tgtEl>
                                        <p:attrNameLst>
                                          <p:attrName>style.visibility</p:attrName>
                                        </p:attrNameLst>
                                      </p:cBhvr>
                                      <p:to>
                                        <p:strVal val="visible"/>
                                      </p:to>
                                    </p:set>
                                    <p:animEffect transition="in" filter="wipe(up)">
                                      <p:cBhvr>
                                        <p:cTn id="37" dur="500"/>
                                        <p:tgtEl>
                                          <p:spTgt spid="18">
                                            <p:txEl>
                                              <p:pRg st="11" end="11"/>
                                            </p:txEl>
                                          </p:spTgt>
                                        </p:tgtEl>
                                      </p:cBhvr>
                                    </p:animEffect>
                                  </p:childTnLst>
                                </p:cTn>
                              </p:par>
                              <p:par>
                                <p:cTn id="38" presetID="22" presetClass="entr" presetSubtype="1" fill="hold" nodeType="withEffect">
                                  <p:stCondLst>
                                    <p:cond delay="0"/>
                                  </p:stCondLst>
                                  <p:childTnLst>
                                    <p:set>
                                      <p:cBhvr>
                                        <p:cTn id="39" dur="1" fill="hold">
                                          <p:stCondLst>
                                            <p:cond delay="0"/>
                                          </p:stCondLst>
                                        </p:cTn>
                                        <p:tgtEl>
                                          <p:spTgt spid="18">
                                            <p:txEl>
                                              <p:pRg st="12" end="12"/>
                                            </p:txEl>
                                          </p:spTgt>
                                        </p:tgtEl>
                                        <p:attrNameLst>
                                          <p:attrName>style.visibility</p:attrName>
                                        </p:attrNameLst>
                                      </p:cBhvr>
                                      <p:to>
                                        <p:strVal val="visible"/>
                                      </p:to>
                                    </p:set>
                                    <p:animEffect transition="in" filter="wipe(up)">
                                      <p:cBhvr>
                                        <p:cTn id="40" dur="500"/>
                                        <p:tgtEl>
                                          <p:spTgt spid="18">
                                            <p:txEl>
                                              <p:pRg st="12" end="12"/>
                                            </p:txEl>
                                          </p:spTgt>
                                        </p:tgtEl>
                                      </p:cBhvr>
                                    </p:animEffect>
                                  </p:childTnLst>
                                </p:cTn>
                              </p:par>
                              <p:par>
                                <p:cTn id="41" presetID="22" presetClass="entr" presetSubtype="1" fill="hold" nodeType="withEffect">
                                  <p:stCondLst>
                                    <p:cond delay="0"/>
                                  </p:stCondLst>
                                  <p:childTnLst>
                                    <p:set>
                                      <p:cBhvr>
                                        <p:cTn id="42" dur="1" fill="hold">
                                          <p:stCondLst>
                                            <p:cond delay="0"/>
                                          </p:stCondLst>
                                        </p:cTn>
                                        <p:tgtEl>
                                          <p:spTgt spid="18">
                                            <p:txEl>
                                              <p:pRg st="13" end="13"/>
                                            </p:txEl>
                                          </p:spTgt>
                                        </p:tgtEl>
                                        <p:attrNameLst>
                                          <p:attrName>style.visibility</p:attrName>
                                        </p:attrNameLst>
                                      </p:cBhvr>
                                      <p:to>
                                        <p:strVal val="visible"/>
                                      </p:to>
                                    </p:set>
                                    <p:animEffect transition="in" filter="wipe(up)">
                                      <p:cBhvr>
                                        <p:cTn id="43" dur="500"/>
                                        <p:tgtEl>
                                          <p:spTgt spid="18">
                                            <p:txEl>
                                              <p:pRg st="13" end="13"/>
                                            </p:txEl>
                                          </p:spTgt>
                                        </p:tgtEl>
                                      </p:cBhvr>
                                    </p:animEffect>
                                  </p:childTnLst>
                                </p:cTn>
                              </p:par>
                              <p:par>
                                <p:cTn id="44" presetID="22" presetClass="entr" presetSubtype="1" fill="hold" nodeType="withEffect">
                                  <p:stCondLst>
                                    <p:cond delay="0"/>
                                  </p:stCondLst>
                                  <p:childTnLst>
                                    <p:set>
                                      <p:cBhvr>
                                        <p:cTn id="45" dur="1" fill="hold">
                                          <p:stCondLst>
                                            <p:cond delay="0"/>
                                          </p:stCondLst>
                                        </p:cTn>
                                        <p:tgtEl>
                                          <p:spTgt spid="18">
                                            <p:txEl>
                                              <p:pRg st="14" end="14"/>
                                            </p:txEl>
                                          </p:spTgt>
                                        </p:tgtEl>
                                        <p:attrNameLst>
                                          <p:attrName>style.visibility</p:attrName>
                                        </p:attrNameLst>
                                      </p:cBhvr>
                                      <p:to>
                                        <p:strVal val="visible"/>
                                      </p:to>
                                    </p:set>
                                    <p:animEffect transition="in" filter="wipe(up)">
                                      <p:cBhvr>
                                        <p:cTn id="46" dur="500"/>
                                        <p:tgtEl>
                                          <p:spTgt spid="18">
                                            <p:txEl>
                                              <p:pRg st="14" end="14"/>
                                            </p:txEl>
                                          </p:spTgt>
                                        </p:tgtEl>
                                      </p:cBhvr>
                                    </p:animEffect>
                                  </p:childTnLst>
                                </p:cTn>
                              </p:par>
                              <p:par>
                                <p:cTn id="47" presetID="22" presetClass="entr" presetSubtype="1" fill="hold" nodeType="withEffect">
                                  <p:stCondLst>
                                    <p:cond delay="0"/>
                                  </p:stCondLst>
                                  <p:childTnLst>
                                    <p:set>
                                      <p:cBhvr>
                                        <p:cTn id="48" dur="1" fill="hold">
                                          <p:stCondLst>
                                            <p:cond delay="0"/>
                                          </p:stCondLst>
                                        </p:cTn>
                                        <p:tgtEl>
                                          <p:spTgt spid="18">
                                            <p:txEl>
                                              <p:pRg st="15" end="15"/>
                                            </p:txEl>
                                          </p:spTgt>
                                        </p:tgtEl>
                                        <p:attrNameLst>
                                          <p:attrName>style.visibility</p:attrName>
                                        </p:attrNameLst>
                                      </p:cBhvr>
                                      <p:to>
                                        <p:strVal val="visible"/>
                                      </p:to>
                                    </p:set>
                                    <p:animEffect transition="in" filter="wipe(up)">
                                      <p:cBhvr>
                                        <p:cTn id="49" dur="500"/>
                                        <p:tgtEl>
                                          <p:spTgt spid="18">
                                            <p:txEl>
                                              <p:pRg st="15" end="15"/>
                                            </p:txEl>
                                          </p:spTgt>
                                        </p:tgtEl>
                                      </p:cBhvr>
                                    </p:animEffect>
                                  </p:childTnLst>
                                </p:cTn>
                              </p:par>
                              <p:par>
                                <p:cTn id="50" presetID="22" presetClass="entr" presetSubtype="1" fill="hold" nodeType="withEffect">
                                  <p:stCondLst>
                                    <p:cond delay="0"/>
                                  </p:stCondLst>
                                  <p:childTnLst>
                                    <p:set>
                                      <p:cBhvr>
                                        <p:cTn id="51" dur="1" fill="hold">
                                          <p:stCondLst>
                                            <p:cond delay="0"/>
                                          </p:stCondLst>
                                        </p:cTn>
                                        <p:tgtEl>
                                          <p:spTgt spid="18">
                                            <p:txEl>
                                              <p:pRg st="16" end="16"/>
                                            </p:txEl>
                                          </p:spTgt>
                                        </p:tgtEl>
                                        <p:attrNameLst>
                                          <p:attrName>style.visibility</p:attrName>
                                        </p:attrNameLst>
                                      </p:cBhvr>
                                      <p:to>
                                        <p:strVal val="visible"/>
                                      </p:to>
                                    </p:set>
                                    <p:animEffect transition="in" filter="wipe(up)">
                                      <p:cBhvr>
                                        <p:cTn id="52" dur="500"/>
                                        <p:tgtEl>
                                          <p:spTgt spid="18">
                                            <p:txEl>
                                              <p:pRg st="16" end="16"/>
                                            </p:txEl>
                                          </p:spTgt>
                                        </p:tgtEl>
                                      </p:cBhvr>
                                    </p:animEffect>
                                  </p:childTnLst>
                                </p:cTn>
                              </p:par>
                              <p:par>
                                <p:cTn id="53" presetID="22" presetClass="entr" presetSubtype="1" fill="hold" nodeType="withEffect">
                                  <p:stCondLst>
                                    <p:cond delay="0"/>
                                  </p:stCondLst>
                                  <p:childTnLst>
                                    <p:set>
                                      <p:cBhvr>
                                        <p:cTn id="54" dur="1" fill="hold">
                                          <p:stCondLst>
                                            <p:cond delay="0"/>
                                          </p:stCondLst>
                                        </p:cTn>
                                        <p:tgtEl>
                                          <p:spTgt spid="18">
                                            <p:txEl>
                                              <p:pRg st="17" end="17"/>
                                            </p:txEl>
                                          </p:spTgt>
                                        </p:tgtEl>
                                        <p:attrNameLst>
                                          <p:attrName>style.visibility</p:attrName>
                                        </p:attrNameLst>
                                      </p:cBhvr>
                                      <p:to>
                                        <p:strVal val="visible"/>
                                      </p:to>
                                    </p:set>
                                    <p:animEffect transition="in" filter="wipe(up)">
                                      <p:cBhvr>
                                        <p:cTn id="55" dur="500"/>
                                        <p:tgtEl>
                                          <p:spTgt spid="18">
                                            <p:txEl>
                                              <p:pRg st="17" end="17"/>
                                            </p:txEl>
                                          </p:spTgt>
                                        </p:tgtEl>
                                      </p:cBhvr>
                                    </p:animEffect>
                                  </p:childTnLst>
                                </p:cTn>
                              </p:par>
                              <p:par>
                                <p:cTn id="56" presetID="22" presetClass="entr" presetSubtype="1" fill="hold" nodeType="withEffect">
                                  <p:stCondLst>
                                    <p:cond delay="0"/>
                                  </p:stCondLst>
                                  <p:childTnLst>
                                    <p:set>
                                      <p:cBhvr>
                                        <p:cTn id="57" dur="1" fill="hold">
                                          <p:stCondLst>
                                            <p:cond delay="0"/>
                                          </p:stCondLst>
                                        </p:cTn>
                                        <p:tgtEl>
                                          <p:spTgt spid="18">
                                            <p:txEl>
                                              <p:pRg st="18" end="18"/>
                                            </p:txEl>
                                          </p:spTgt>
                                        </p:tgtEl>
                                        <p:attrNameLst>
                                          <p:attrName>style.visibility</p:attrName>
                                        </p:attrNameLst>
                                      </p:cBhvr>
                                      <p:to>
                                        <p:strVal val="visible"/>
                                      </p:to>
                                    </p:set>
                                    <p:animEffect transition="in" filter="wipe(up)">
                                      <p:cBhvr>
                                        <p:cTn id="58" dur="500"/>
                                        <p:tgtEl>
                                          <p:spTgt spid="18">
                                            <p:txEl>
                                              <p:pRg st="18" end="18"/>
                                            </p:txEl>
                                          </p:spTgt>
                                        </p:tgtEl>
                                      </p:cBhvr>
                                    </p:animEffect>
                                  </p:childTnLst>
                                </p:cTn>
                              </p:par>
                              <p:par>
                                <p:cTn id="59" presetID="22" presetClass="entr" presetSubtype="1" fill="hold" nodeType="withEffect">
                                  <p:stCondLst>
                                    <p:cond delay="0"/>
                                  </p:stCondLst>
                                  <p:childTnLst>
                                    <p:set>
                                      <p:cBhvr>
                                        <p:cTn id="60" dur="1" fill="hold">
                                          <p:stCondLst>
                                            <p:cond delay="0"/>
                                          </p:stCondLst>
                                        </p:cTn>
                                        <p:tgtEl>
                                          <p:spTgt spid="18">
                                            <p:txEl>
                                              <p:pRg st="19" end="19"/>
                                            </p:txEl>
                                          </p:spTgt>
                                        </p:tgtEl>
                                        <p:attrNameLst>
                                          <p:attrName>style.visibility</p:attrName>
                                        </p:attrNameLst>
                                      </p:cBhvr>
                                      <p:to>
                                        <p:strVal val="visible"/>
                                      </p:to>
                                    </p:set>
                                    <p:animEffect transition="in" filter="wipe(up)">
                                      <p:cBhvr>
                                        <p:cTn id="61" dur="500"/>
                                        <p:tgtEl>
                                          <p:spTgt spid="18">
                                            <p:txEl>
                                              <p:pRg st="19" end="19"/>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6264695" cy="720080"/>
          </a:xfrm>
        </p:spPr>
        <p:txBody>
          <a:bodyPr>
            <a:normAutofit/>
          </a:bodyPr>
          <a:lstStyle/>
          <a:p>
            <a:pPr>
              <a:lnSpc>
                <a:spcPct val="140000"/>
              </a:lnSpc>
              <a:spcBef>
                <a:spcPts val="0"/>
              </a:spcBef>
              <a:buFont typeface="Wingdings" panose="05000000000000000000" pitchFamily="2" charset="2"/>
              <a:buChar char="p"/>
            </a:pPr>
            <a:r>
              <a:rPr lang="zh-CN" altLang="en-US" sz="1700" b="1" dirty="0" smtClean="0">
                <a:solidFill>
                  <a:srgbClr val="FF0000"/>
                </a:solidFill>
                <a:latin typeface="Times New Roman" panose="02020603050405020304" pitchFamily="18" charset="0"/>
                <a:ea typeface="黑体" pitchFamily="2" charset="-122"/>
                <a:cs typeface="Times New Roman" panose="02020603050405020304" pitchFamily="18" charset="0"/>
              </a:rPr>
              <a:t>危化品安全信息卡 </a:t>
            </a:r>
            <a:r>
              <a:rPr lang="en-US" altLang="zh-CN" sz="1700" b="1" dirty="0" smtClean="0">
                <a:solidFill>
                  <a:srgbClr val="FF0000"/>
                </a:solidFill>
                <a:latin typeface="Times New Roman" panose="02020603050405020304" pitchFamily="18" charset="0"/>
                <a:ea typeface="黑体" pitchFamily="2" charset="-122"/>
                <a:cs typeface="Times New Roman" panose="02020603050405020304" pitchFamily="18" charset="0"/>
              </a:rPr>
              <a:t>— </a:t>
            </a:r>
            <a:r>
              <a:rPr lang="zh-CN" altLang="en-US" sz="1700" b="1" dirty="0" smtClean="0">
                <a:solidFill>
                  <a:srgbClr val="FF0000"/>
                </a:solidFill>
                <a:latin typeface="仿宋" panose="02010609060101010101" pitchFamily="49" charset="-122"/>
                <a:ea typeface="仿宋" panose="02010609060101010101" pitchFamily="49" charset="-122"/>
                <a:cs typeface="Times New Roman" panose="02020603050405020304" pitchFamily="18" charset="0"/>
              </a:rPr>
              <a:t>手册查询</a:t>
            </a:r>
            <a:endParaRPr lang="en-US" altLang="zh-CN" sz="1700" b="1" dirty="0" smtClean="0">
              <a:solidFill>
                <a:srgbClr val="FF0000"/>
              </a:solidFill>
              <a:latin typeface="仿宋" panose="02010609060101010101" pitchFamily="49" charset="-122"/>
              <a:ea typeface="仿宋" panose="02010609060101010101" pitchFamily="49" charset="-122"/>
              <a:cs typeface="Times New Roman" panose="02020603050405020304" pitchFamily="18" charset="0"/>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四</a:t>
            </a:r>
            <a:r>
              <a:rPr lang="zh-CN" altLang="en-US" sz="2200" b="1" dirty="0" smtClean="0">
                <a:solidFill>
                  <a:srgbClr val="002060"/>
                </a:solidFill>
                <a:latin typeface="黑体" panose="02010609060101010101" pitchFamily="49" charset="-122"/>
                <a:ea typeface="黑体" panose="02010609060101010101" pitchFamily="49" charset="-122"/>
              </a:rPr>
              <a:t>、危化品</a:t>
            </a:r>
            <a:r>
              <a:rPr lang="zh-CN" altLang="en-US" sz="2200" b="1" dirty="0">
                <a:solidFill>
                  <a:srgbClr val="002060"/>
                </a:solidFill>
                <a:latin typeface="黑体" panose="02010609060101010101" pitchFamily="49" charset="-122"/>
                <a:ea typeface="黑体" panose="02010609060101010101" pitchFamily="49" charset="-122"/>
              </a:rPr>
              <a:t>的</a:t>
            </a:r>
            <a:r>
              <a:rPr lang="zh-CN" altLang="en-US" sz="2200" b="1" dirty="0" smtClean="0">
                <a:solidFill>
                  <a:srgbClr val="002060"/>
                </a:solidFill>
                <a:latin typeface="黑体" panose="02010609060101010101" pitchFamily="49" charset="-122"/>
                <a:ea typeface="黑体" panose="02010609060101010101" pitchFamily="49" charset="-122"/>
              </a:rPr>
              <a:t>标签与</a:t>
            </a:r>
            <a:r>
              <a:rPr lang="en-US" altLang="zh-CN" sz="2200" b="1" dirty="0">
                <a:solidFill>
                  <a:srgbClr val="002060"/>
                </a:solidFill>
                <a:latin typeface="黑体" panose="02010609060101010101" pitchFamily="49" charset="-122"/>
                <a:ea typeface="黑体" panose="02010609060101010101" pitchFamily="49" charset="-122"/>
              </a:rPr>
              <a:t>MSDS</a:t>
            </a:r>
            <a:r>
              <a:rPr lang="zh-CN" altLang="en-US" sz="2200" b="1" dirty="0" smtClean="0">
                <a:solidFill>
                  <a:srgbClr val="002060"/>
                </a:solidFill>
                <a:latin typeface="黑体" panose="02010609060101010101" pitchFamily="49" charset="-122"/>
                <a:ea typeface="黑体" panose="02010609060101010101" pitchFamily="49" charset="-122"/>
              </a:rPr>
              <a:t>管理┃</a:t>
            </a:r>
            <a:r>
              <a:rPr lang="en-US" altLang="zh-CN" sz="2000" b="1" dirty="0" smtClean="0">
                <a:solidFill>
                  <a:srgbClr val="FF0000"/>
                </a:solidFill>
                <a:latin typeface="楷体" panose="02010609060101010101" pitchFamily="49" charset="-122"/>
                <a:ea typeface="楷体" panose="02010609060101010101" pitchFamily="49" charset="-122"/>
              </a:rPr>
              <a:t> 2.MSDS</a:t>
            </a:r>
            <a:r>
              <a:rPr lang="zh-CN" altLang="en-US" sz="2000" b="1" dirty="0" smtClean="0">
                <a:solidFill>
                  <a:srgbClr val="FF0000"/>
                </a:solidFill>
                <a:latin typeface="楷体" panose="02010609060101010101" pitchFamily="49" charset="-122"/>
                <a:ea typeface="楷体" panose="02010609060101010101" pitchFamily="49" charset="-122"/>
              </a:rPr>
              <a:t>管理</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3620" b="6491"/>
          <a:stretch/>
        </p:blipFill>
        <p:spPr>
          <a:xfrm>
            <a:off x="4079776" y="1484784"/>
            <a:ext cx="7707759" cy="5164199"/>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111" y="1700808"/>
            <a:ext cx="3445649" cy="48705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51875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657183" cy="1368152"/>
          </a:xfrm>
        </p:spPr>
        <p:txBody>
          <a:bodyPr>
            <a:normAutofit/>
          </a:bodyPr>
          <a:lstStyle/>
          <a:p>
            <a:pPr>
              <a:lnSpc>
                <a:spcPct val="140000"/>
              </a:lnSpc>
              <a:spcBef>
                <a:spcPts val="0"/>
              </a:spcBef>
              <a:buFont typeface="Wingdings" panose="05000000000000000000" pitchFamily="2" charset="2"/>
              <a:buChar char="p"/>
            </a:pPr>
            <a:r>
              <a:rPr lang="zh-CN" altLang="en-US" sz="1700" b="1" dirty="0" smtClean="0">
                <a:solidFill>
                  <a:srgbClr val="FF0000"/>
                </a:solidFill>
                <a:latin typeface="Times New Roman" panose="02020603050405020304" pitchFamily="18" charset="0"/>
                <a:ea typeface="黑体" pitchFamily="2" charset="-122"/>
                <a:cs typeface="Times New Roman" panose="02020603050405020304" pitchFamily="18" charset="0"/>
              </a:rPr>
              <a:t>化学品</a:t>
            </a:r>
            <a:r>
              <a:rPr lang="zh-CN" altLang="en-US" sz="1700" b="1" dirty="0">
                <a:solidFill>
                  <a:srgbClr val="FF0000"/>
                </a:solidFill>
                <a:latin typeface="Times New Roman" panose="02020603050405020304" pitchFamily="18" charset="0"/>
                <a:ea typeface="黑体" pitchFamily="2" charset="-122"/>
                <a:cs typeface="Times New Roman" panose="02020603050405020304" pitchFamily="18" charset="0"/>
              </a:rPr>
              <a:t>安全信息</a:t>
            </a:r>
            <a:r>
              <a:rPr lang="zh-CN" altLang="en-US" sz="1700" b="1" dirty="0" smtClean="0">
                <a:solidFill>
                  <a:srgbClr val="FF0000"/>
                </a:solidFill>
                <a:latin typeface="Times New Roman" panose="02020603050405020304" pitchFamily="18" charset="0"/>
                <a:ea typeface="黑体" pitchFamily="2" charset="-122"/>
                <a:cs typeface="Times New Roman" panose="02020603050405020304" pitchFamily="18" charset="0"/>
              </a:rPr>
              <a:t>卡</a:t>
            </a:r>
            <a:endParaRPr lang="en-US" altLang="zh-CN" sz="1700" b="1" dirty="0" smtClean="0">
              <a:solidFill>
                <a:srgbClr val="FF0000"/>
              </a:solidFill>
              <a:latin typeface="Times New Roman" panose="02020603050405020304" pitchFamily="18" charset="0"/>
              <a:ea typeface="黑体" pitchFamily="2" charset="-122"/>
              <a:cs typeface="Times New Roman" panose="02020603050405020304" pitchFamily="18" charset="0"/>
            </a:endParaRPr>
          </a:p>
          <a:p>
            <a:pPr>
              <a:lnSpc>
                <a:spcPct val="130000"/>
              </a:lnSpc>
              <a:spcBef>
                <a:spcPts val="0"/>
              </a:spcBef>
              <a:buFont typeface="Wingdings" panose="05000000000000000000" pitchFamily="2" charset="2"/>
              <a:buChar char="Ø"/>
            </a:pPr>
            <a:r>
              <a:rPr lang="en-US" altLang="zh-CN" sz="1600" b="1" dirty="0" smtClean="0">
                <a:solidFill>
                  <a:srgbClr val="FF0000"/>
                </a:solidFill>
                <a:latin typeface="仿宋" panose="02010609060101010101" pitchFamily="49" charset="-122"/>
                <a:ea typeface="仿宋" panose="02010609060101010101" pitchFamily="49" charset="-122"/>
              </a:rPr>
              <a:t>MSDS</a:t>
            </a:r>
            <a:r>
              <a:rPr lang="zh-CN" altLang="en-US" sz="1600" b="1" dirty="0" smtClean="0">
                <a:solidFill>
                  <a:srgbClr val="FF0000"/>
                </a:solidFill>
                <a:latin typeface="仿宋" panose="02010609060101010101" pitchFamily="49" charset="-122"/>
                <a:ea typeface="仿宋" panose="02010609060101010101" pitchFamily="49" charset="-122"/>
              </a:rPr>
              <a:t>网上查询</a:t>
            </a:r>
            <a:endParaRPr lang="en-US" altLang="zh-CN" sz="1600" b="1" dirty="0" smtClean="0">
              <a:solidFill>
                <a:srgbClr val="FF0000"/>
              </a:solidFill>
              <a:latin typeface="仿宋" panose="02010609060101010101" pitchFamily="49" charset="-122"/>
              <a:ea typeface="仿宋" panose="02010609060101010101" pitchFamily="49" charset="-122"/>
            </a:endParaRPr>
          </a:p>
          <a:p>
            <a:pPr marL="0" indent="0">
              <a:lnSpc>
                <a:spcPct val="130000"/>
              </a:lnSpc>
              <a:spcBef>
                <a:spcPts val="0"/>
              </a:spcBef>
              <a:buNone/>
            </a:pPr>
            <a:r>
              <a:rPr lang="en-US" altLang="zh-CN" sz="1600" b="1" dirty="0" smtClean="0">
                <a:solidFill>
                  <a:srgbClr val="FF0000"/>
                </a:solidFill>
                <a:latin typeface="仿宋" panose="02010609060101010101" pitchFamily="49" charset="-122"/>
                <a:ea typeface="仿宋" panose="02010609060101010101" pitchFamily="49" charset="-122"/>
              </a:rPr>
              <a:t>   </a:t>
            </a:r>
            <a:r>
              <a:rPr lang="en-US" altLang="zh-CN" sz="1600" b="1" dirty="0" smtClean="0">
                <a:solidFill>
                  <a:srgbClr val="FF0000"/>
                </a:solidFill>
                <a:latin typeface="仿宋" panose="02010609060101010101" pitchFamily="49" charset="-122"/>
                <a:ea typeface="仿宋" panose="02010609060101010101" pitchFamily="49" charset="-122"/>
                <a:hlinkClick r:id="rId2"/>
              </a:rPr>
              <a:t>http</a:t>
            </a:r>
            <a:r>
              <a:rPr lang="en-US" altLang="zh-CN" sz="1600" b="1" dirty="0">
                <a:solidFill>
                  <a:srgbClr val="FF0000"/>
                </a:solidFill>
                <a:latin typeface="仿宋" panose="02010609060101010101" pitchFamily="49" charset="-122"/>
                <a:ea typeface="仿宋" panose="02010609060101010101" pitchFamily="49" charset="-122"/>
                <a:hlinkClick r:id="rId2"/>
              </a:rPr>
              <a:t>://icsc.brici.ac.cn/</a:t>
            </a:r>
            <a:endParaRPr lang="zh-CN" altLang="en-US" sz="1600" b="1" dirty="0">
              <a:solidFill>
                <a:srgbClr val="FF000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四</a:t>
            </a:r>
            <a:r>
              <a:rPr lang="zh-CN" altLang="en-US" sz="2200" b="1" dirty="0" smtClean="0">
                <a:solidFill>
                  <a:srgbClr val="002060"/>
                </a:solidFill>
                <a:latin typeface="黑体" panose="02010609060101010101" pitchFamily="49" charset="-122"/>
                <a:ea typeface="黑体" panose="02010609060101010101" pitchFamily="49" charset="-122"/>
              </a:rPr>
              <a:t>、危化品</a:t>
            </a:r>
            <a:r>
              <a:rPr lang="zh-CN" altLang="en-US" sz="2200" b="1" dirty="0">
                <a:solidFill>
                  <a:srgbClr val="002060"/>
                </a:solidFill>
                <a:latin typeface="黑体" panose="02010609060101010101" pitchFamily="49" charset="-122"/>
                <a:ea typeface="黑体" panose="02010609060101010101" pitchFamily="49" charset="-122"/>
              </a:rPr>
              <a:t>的</a:t>
            </a:r>
            <a:r>
              <a:rPr lang="zh-CN" altLang="en-US" sz="2200" b="1" dirty="0" smtClean="0">
                <a:solidFill>
                  <a:srgbClr val="002060"/>
                </a:solidFill>
                <a:latin typeface="黑体" panose="02010609060101010101" pitchFamily="49" charset="-122"/>
                <a:ea typeface="黑体" panose="02010609060101010101" pitchFamily="49" charset="-122"/>
              </a:rPr>
              <a:t>标签与</a:t>
            </a:r>
            <a:r>
              <a:rPr lang="en-US" altLang="zh-CN" sz="2200" b="1" dirty="0">
                <a:solidFill>
                  <a:srgbClr val="002060"/>
                </a:solidFill>
                <a:latin typeface="黑体" panose="02010609060101010101" pitchFamily="49" charset="-122"/>
                <a:ea typeface="黑体" panose="02010609060101010101" pitchFamily="49" charset="-122"/>
              </a:rPr>
              <a:t>MSDS</a:t>
            </a:r>
            <a:r>
              <a:rPr lang="zh-CN" altLang="en-US" sz="2200" b="1" dirty="0" smtClean="0">
                <a:solidFill>
                  <a:srgbClr val="002060"/>
                </a:solidFill>
                <a:latin typeface="黑体" panose="02010609060101010101" pitchFamily="49" charset="-122"/>
                <a:ea typeface="黑体" panose="02010609060101010101" pitchFamily="49" charset="-122"/>
              </a:rPr>
              <a:t>管理┃</a:t>
            </a:r>
            <a:r>
              <a:rPr lang="en-US" altLang="zh-CN" sz="2000" b="1" dirty="0" smtClean="0">
                <a:solidFill>
                  <a:srgbClr val="FF0000"/>
                </a:solidFill>
                <a:latin typeface="楷体" panose="02010609060101010101" pitchFamily="49" charset="-122"/>
                <a:ea typeface="楷体" panose="02010609060101010101" pitchFamily="49" charset="-122"/>
              </a:rPr>
              <a:t> 2.MSDS</a:t>
            </a:r>
            <a:r>
              <a:rPr lang="zh-CN" altLang="en-US" sz="2000" b="1" dirty="0" smtClean="0">
                <a:solidFill>
                  <a:srgbClr val="FF0000"/>
                </a:solidFill>
                <a:latin typeface="楷体" panose="02010609060101010101" pitchFamily="49" charset="-122"/>
                <a:ea typeface="楷体" panose="02010609060101010101" pitchFamily="49" charset="-122"/>
              </a:rPr>
              <a:t>管理</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3"/>
          <a:stretch>
            <a:fillRect/>
          </a:stretch>
        </p:blipFill>
        <p:spPr>
          <a:xfrm>
            <a:off x="3969311" y="1196752"/>
            <a:ext cx="7467570" cy="5476218"/>
          </a:xfrm>
          <a:prstGeom prst="rect">
            <a:avLst/>
          </a:prstGeom>
        </p:spPr>
      </p:pic>
    </p:spTree>
    <p:extLst>
      <p:ext uri="{BB962C8B-B14F-4D97-AF65-F5344CB8AC3E}">
        <p14:creationId xmlns:p14="http://schemas.microsoft.com/office/powerpoint/2010/main" val="30888554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657183" cy="3168352"/>
          </a:xfrm>
        </p:spPr>
        <p:txBody>
          <a:bodyPr>
            <a:normAutofit/>
          </a:bodyPr>
          <a:lstStyle/>
          <a:p>
            <a:pPr>
              <a:lnSpc>
                <a:spcPct val="140000"/>
              </a:lnSpc>
              <a:spcBef>
                <a:spcPts val="0"/>
              </a:spcBef>
              <a:buFont typeface="Wingdings" panose="05000000000000000000" pitchFamily="2" charset="2"/>
              <a:buChar char="p"/>
            </a:pPr>
            <a:r>
              <a:rPr lang="zh-CN" altLang="en-US" sz="1600" b="1" dirty="0">
                <a:solidFill>
                  <a:srgbClr val="002060"/>
                </a:solidFill>
                <a:latin typeface="黑体" panose="02010609060101010101" pitchFamily="49" charset="-122"/>
                <a:ea typeface="黑体" panose="02010609060101010101" pitchFamily="49" charset="-122"/>
              </a:rPr>
              <a:t>实验室危化品</a:t>
            </a:r>
            <a:r>
              <a:rPr lang="zh-CN" altLang="en-US" sz="1700" b="1" dirty="0" smtClean="0">
                <a:solidFill>
                  <a:srgbClr val="FF0000"/>
                </a:solidFill>
                <a:latin typeface="Times New Roman" panose="02020603050405020304" pitchFamily="18" charset="0"/>
                <a:ea typeface="黑体" pitchFamily="2" charset="-122"/>
                <a:cs typeface="Times New Roman" panose="02020603050405020304" pitchFamily="18" charset="0"/>
              </a:rPr>
              <a:t>贮存特点</a:t>
            </a:r>
            <a:endParaRPr lang="en-US" altLang="zh-CN" sz="1700" b="1" dirty="0" smtClean="0">
              <a:solidFill>
                <a:srgbClr val="FF0000"/>
              </a:solidFill>
              <a:latin typeface="Times New Roman" panose="02020603050405020304" pitchFamily="18" charset="0"/>
              <a:ea typeface="黑体" pitchFamily="2" charset="-122"/>
              <a:cs typeface="Times New Roman" panose="02020603050405020304" pitchFamily="18" charset="0"/>
            </a:endParaRPr>
          </a:p>
          <a:p>
            <a:pPr>
              <a:lnSpc>
                <a:spcPct val="130000"/>
              </a:lnSpc>
              <a:spcBef>
                <a:spcPts val="0"/>
              </a:spcBef>
              <a:buFont typeface="Wingdings" panose="05000000000000000000" pitchFamily="2" charset="2"/>
              <a:buChar char="Ø"/>
            </a:pPr>
            <a:r>
              <a:rPr lang="zh-CN" altLang="en-US" sz="1600" b="1" dirty="0">
                <a:solidFill>
                  <a:srgbClr val="002060"/>
                </a:solidFill>
                <a:latin typeface="仿宋" panose="02010609060101010101" pitchFamily="49" charset="-122"/>
                <a:ea typeface="仿宋" panose="02010609060101010101" pitchFamily="49" charset="-122"/>
              </a:rPr>
              <a:t>危化品的</a:t>
            </a:r>
            <a:r>
              <a:rPr lang="zh-CN" altLang="en-US" sz="1600" b="1" dirty="0" smtClean="0">
                <a:solidFill>
                  <a:srgbClr val="002060"/>
                </a:solidFill>
                <a:latin typeface="仿宋" panose="02010609060101010101" pitchFamily="49" charset="-122"/>
                <a:ea typeface="仿宋" panose="02010609060101010101" pitchFamily="49" charset="-122"/>
              </a:rPr>
              <a:t>特点</a:t>
            </a:r>
            <a:endParaRPr lang="en-US" altLang="zh-CN" sz="1600" b="1" dirty="0" smtClean="0">
              <a:solidFill>
                <a:srgbClr val="00206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a:solidFill>
                  <a:srgbClr val="FF0000"/>
                </a:solidFill>
                <a:latin typeface="仿宋" panose="02010609060101010101" pitchFamily="49" charset="-122"/>
                <a:ea typeface="仿宋" panose="02010609060101010101" pitchFamily="49" charset="-122"/>
                <a:sym typeface="Wingdings" panose="05000000000000000000" pitchFamily="2" charset="2"/>
              </a:rPr>
              <a:t></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品种多 </a:t>
            </a:r>
            <a:r>
              <a:rPr lang="zh-CN" altLang="en-US" sz="16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   </a:t>
            </a:r>
            <a:r>
              <a:rPr lang="zh-CN" altLang="en-US" sz="1600" b="1" dirty="0" smtClean="0">
                <a:solidFill>
                  <a:srgbClr val="FF0000"/>
                </a:solidFill>
                <a:latin typeface="仿宋" panose="02010609060101010101" pitchFamily="49" charset="-122"/>
                <a:ea typeface="仿宋" panose="02010609060101010101" pitchFamily="49" charset="-122"/>
                <a:sym typeface="Wingdings" panose="05000000000000000000" pitchFamily="2" charset="2"/>
              </a:rPr>
              <a:t></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数量少 </a:t>
            </a:r>
            <a:r>
              <a:rPr lang="zh-CN" altLang="en-US" sz="16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    </a:t>
            </a:r>
            <a:r>
              <a:rPr lang="zh-CN" altLang="en-US" sz="1600" b="1" dirty="0" smtClean="0">
                <a:solidFill>
                  <a:srgbClr val="FF0000"/>
                </a:solidFill>
                <a:latin typeface="仿宋" panose="02010609060101010101" pitchFamily="49" charset="-122"/>
                <a:ea typeface="仿宋" panose="02010609060101010101" pitchFamily="49" charset="-122"/>
                <a:sym typeface="Wingdings" panose="05000000000000000000" pitchFamily="2" charset="2"/>
              </a:rPr>
              <a:t></a:t>
            </a:r>
            <a:r>
              <a:rPr lang="zh-CN" altLang="en-US" sz="1600" b="1" dirty="0">
                <a:solidFill>
                  <a:srgbClr val="FF0000"/>
                </a:solidFill>
                <a:latin typeface="仿宋" panose="02010609060101010101" pitchFamily="49" charset="-122"/>
                <a:ea typeface="仿宋" panose="02010609060101010101" pitchFamily="49" charset="-122"/>
                <a:sym typeface="Wingdings" panose="05000000000000000000" pitchFamily="2" charset="2"/>
              </a:rPr>
              <a:t>分布广</a:t>
            </a:r>
          </a:p>
          <a:p>
            <a:pPr>
              <a:lnSpc>
                <a:spcPct val="130000"/>
              </a:lnSpc>
              <a:spcBef>
                <a:spcPts val="0"/>
              </a:spcBef>
              <a:buFont typeface="Wingdings" panose="05000000000000000000" pitchFamily="2" charset="2"/>
              <a:buChar char="Ø"/>
            </a:pPr>
            <a:r>
              <a:rPr lang="zh-CN" altLang="en-US" sz="1600" b="1" dirty="0" smtClean="0">
                <a:solidFill>
                  <a:srgbClr val="002060"/>
                </a:solidFill>
                <a:latin typeface="仿宋" panose="02010609060101010101" pitchFamily="49" charset="-122"/>
                <a:ea typeface="仿宋" panose="02010609060101010101" pitchFamily="49" charset="-122"/>
              </a:rPr>
              <a:t>危化品</a:t>
            </a:r>
            <a:r>
              <a:rPr lang="zh-CN" altLang="en-US" sz="1600" b="1" dirty="0">
                <a:solidFill>
                  <a:srgbClr val="002060"/>
                </a:solidFill>
                <a:latin typeface="仿宋" panose="02010609060101010101" pitchFamily="49" charset="-122"/>
                <a:ea typeface="仿宋" panose="02010609060101010101" pitchFamily="49" charset="-122"/>
              </a:rPr>
              <a:t>特殊性</a:t>
            </a:r>
          </a:p>
          <a:p>
            <a:pPr indent="252000">
              <a:lnSpc>
                <a:spcPct val="130000"/>
              </a:lnSpc>
              <a:spcBef>
                <a:spcPts val="0"/>
              </a:spcBef>
            </a:pPr>
            <a:r>
              <a:rPr lang="zh-CN" altLang="en-US" sz="1600" b="1" dirty="0">
                <a:solidFill>
                  <a:srgbClr val="FF0000"/>
                </a:solidFill>
                <a:latin typeface="仿宋" panose="02010609060101010101" pitchFamily="49" charset="-122"/>
                <a:ea typeface="仿宋" panose="02010609060101010101" pitchFamily="49" charset="-122"/>
                <a:sym typeface="Wingdings" panose="05000000000000000000" pitchFamily="2" charset="2"/>
              </a:rPr>
              <a:t>危险源多 </a:t>
            </a:r>
            <a:r>
              <a:rPr lang="zh-CN" altLang="en-US" sz="1600" b="1" dirty="0" smtClean="0">
                <a:solidFill>
                  <a:srgbClr val="FF0000"/>
                </a:solidFill>
                <a:latin typeface="仿宋" panose="02010609060101010101" pitchFamily="49" charset="-122"/>
                <a:ea typeface="仿宋" panose="02010609060101010101" pitchFamily="49" charset="-122"/>
                <a:sym typeface="Wingdings" panose="05000000000000000000" pitchFamily="2" charset="2"/>
              </a:rPr>
              <a:t> 变化快    </a:t>
            </a:r>
            <a:r>
              <a:rPr lang="zh-CN" altLang="en-US" sz="1600" b="1" dirty="0">
                <a:solidFill>
                  <a:srgbClr val="FF0000"/>
                </a:solidFill>
                <a:latin typeface="仿宋" panose="02010609060101010101" pitchFamily="49" charset="-122"/>
                <a:ea typeface="仿宋" panose="02010609060101010101" pitchFamily="49" charset="-122"/>
                <a:sym typeface="Wingdings" panose="05000000000000000000" pitchFamily="2" charset="2"/>
              </a:rPr>
              <a:t>管理疏忽</a:t>
            </a:r>
            <a:endParaRPr lang="en-US" altLang="zh-CN" sz="1600" b="1" dirty="0">
              <a:solidFill>
                <a:srgbClr val="FF0000"/>
              </a:solidFill>
              <a:latin typeface="仿宋" panose="02010609060101010101" pitchFamily="49" charset="-122"/>
              <a:ea typeface="仿宋" panose="02010609060101010101" pitchFamily="49" charset="-122"/>
              <a:sym typeface="Wingdings" panose="05000000000000000000" pitchFamily="2" charset="2"/>
            </a:endParaRPr>
          </a:p>
          <a:p>
            <a:pPr>
              <a:lnSpc>
                <a:spcPct val="130000"/>
              </a:lnSpc>
              <a:spcBef>
                <a:spcPts val="0"/>
              </a:spcBef>
              <a:buFont typeface="Wingdings" panose="05000000000000000000" pitchFamily="2" charset="2"/>
              <a:buChar char="Ø"/>
            </a:pPr>
            <a:r>
              <a:rPr lang="zh-CN" altLang="en-US" sz="1600" b="1" dirty="0" smtClean="0">
                <a:solidFill>
                  <a:srgbClr val="002060"/>
                </a:solidFill>
                <a:latin typeface="仿宋" panose="02010609060101010101" pitchFamily="49" charset="-122"/>
                <a:ea typeface="仿宋" panose="02010609060101010101" pitchFamily="49" charset="-122"/>
              </a:rPr>
              <a:t>管理</a:t>
            </a:r>
            <a:r>
              <a:rPr lang="zh-CN" altLang="en-US" sz="1600" b="1" dirty="0">
                <a:solidFill>
                  <a:srgbClr val="002060"/>
                </a:solidFill>
                <a:latin typeface="仿宋" panose="02010609060101010101" pitchFamily="49" charset="-122"/>
                <a:ea typeface="仿宋" panose="02010609060101010101" pitchFamily="49" charset="-122"/>
              </a:rPr>
              <a:t>难度大</a:t>
            </a:r>
          </a:p>
          <a:p>
            <a:pPr indent="252000">
              <a:lnSpc>
                <a:spcPct val="130000"/>
              </a:lnSpc>
              <a:spcBef>
                <a:spcPts val="0"/>
              </a:spcBef>
            </a:pPr>
            <a:r>
              <a:rPr lang="zh-CN" altLang="en-US" sz="1600" b="1" dirty="0">
                <a:solidFill>
                  <a:srgbClr val="FF0000"/>
                </a:solidFill>
                <a:latin typeface="仿宋" panose="02010609060101010101" pitchFamily="49" charset="-122"/>
                <a:ea typeface="仿宋" panose="02010609060101010101" pitchFamily="49" charset="-122"/>
                <a:sym typeface="Wingdings" panose="05000000000000000000" pitchFamily="2" charset="2"/>
              </a:rPr>
              <a:t>新手多  </a:t>
            </a:r>
            <a:r>
              <a:rPr lang="zh-CN" altLang="en-US" sz="1600" b="1" dirty="0" smtClean="0">
                <a:solidFill>
                  <a:srgbClr val="FF0000"/>
                </a:solidFill>
                <a:latin typeface="仿宋" panose="02010609060101010101" pitchFamily="49" charset="-122"/>
                <a:ea typeface="仿宋" panose="02010609060101010101" pitchFamily="49" charset="-122"/>
                <a:sym typeface="Wingdings" panose="05000000000000000000" pitchFamily="2" charset="2"/>
              </a:rPr>
              <a:t></a:t>
            </a:r>
            <a:r>
              <a:rPr lang="zh-CN" altLang="en-US" sz="1600" b="1" dirty="0">
                <a:solidFill>
                  <a:srgbClr val="FF0000"/>
                </a:solidFill>
                <a:latin typeface="仿宋" panose="02010609060101010101" pitchFamily="49" charset="-122"/>
                <a:ea typeface="仿宋" panose="02010609060101010101" pitchFamily="49" charset="-122"/>
                <a:sym typeface="Wingdings" panose="05000000000000000000" pitchFamily="2" charset="2"/>
              </a:rPr>
              <a:t>流动大  </a:t>
            </a:r>
            <a:r>
              <a:rPr lang="zh-CN" altLang="en-US" sz="1600" b="1" dirty="0" smtClean="0">
                <a:solidFill>
                  <a:srgbClr val="FF0000"/>
                </a:solidFill>
                <a:latin typeface="仿宋" panose="02010609060101010101" pitchFamily="49" charset="-122"/>
                <a:ea typeface="仿宋" panose="02010609060101010101" pitchFamily="49" charset="-122"/>
                <a:sym typeface="Wingdings" panose="05000000000000000000" pitchFamily="2" charset="2"/>
              </a:rPr>
              <a:t></a:t>
            </a:r>
            <a:r>
              <a:rPr lang="zh-CN" altLang="en-US" sz="1600" b="1" dirty="0">
                <a:solidFill>
                  <a:srgbClr val="FF0000"/>
                </a:solidFill>
                <a:latin typeface="仿宋" panose="02010609060101010101" pitchFamily="49" charset="-122"/>
                <a:ea typeface="仿宋" panose="02010609060101010101" pitchFamily="49" charset="-122"/>
                <a:sym typeface="Wingdings" panose="05000000000000000000" pitchFamily="2" charset="2"/>
              </a:rPr>
              <a:t>习惯差  </a:t>
            </a:r>
            <a:r>
              <a:rPr lang="zh-CN" altLang="en-US" sz="1600" b="1" dirty="0" smtClean="0">
                <a:solidFill>
                  <a:srgbClr val="FF0000"/>
                </a:solidFill>
                <a:latin typeface="仿宋" panose="02010609060101010101" pitchFamily="49" charset="-122"/>
                <a:ea typeface="仿宋" panose="02010609060101010101" pitchFamily="49" charset="-122"/>
                <a:sym typeface="Wingdings" panose="05000000000000000000" pitchFamily="2" charset="2"/>
              </a:rPr>
              <a:t></a:t>
            </a:r>
            <a:r>
              <a:rPr lang="zh-CN" altLang="en-US" sz="1600" b="1" dirty="0">
                <a:solidFill>
                  <a:srgbClr val="FF0000"/>
                </a:solidFill>
                <a:latin typeface="仿宋" panose="02010609060101010101" pitchFamily="49" charset="-122"/>
                <a:ea typeface="仿宋" panose="02010609060101010101" pitchFamily="49" charset="-122"/>
                <a:sym typeface="Wingdings" panose="05000000000000000000" pitchFamily="2" charset="2"/>
              </a:rPr>
              <a:t>理念</a:t>
            </a:r>
          </a:p>
          <a:p>
            <a:pPr indent="252000">
              <a:lnSpc>
                <a:spcPct val="130000"/>
              </a:lnSpc>
              <a:spcBef>
                <a:spcPts val="0"/>
              </a:spcBef>
            </a:pPr>
            <a:r>
              <a:rPr lang="zh-CN" altLang="en-US" sz="1600" b="1" dirty="0" smtClean="0">
                <a:solidFill>
                  <a:srgbClr val="FF0000"/>
                </a:solidFill>
                <a:latin typeface="仿宋" panose="02010609060101010101" pitchFamily="49" charset="-122"/>
                <a:ea typeface="仿宋" panose="02010609060101010101" pitchFamily="49" charset="-122"/>
                <a:sym typeface="Wingdings" panose="05000000000000000000" pitchFamily="2" charset="2"/>
              </a:rPr>
              <a:t>无人员  缺场地  缺技术  缺资金</a:t>
            </a:r>
            <a:r>
              <a:rPr lang="en-US" altLang="zh-CN" sz="1600" b="1" dirty="0" smtClean="0">
                <a:solidFill>
                  <a:srgbClr val="FF0000"/>
                </a:solidFill>
                <a:latin typeface="仿宋" panose="02010609060101010101" pitchFamily="49" charset="-122"/>
                <a:ea typeface="仿宋" panose="02010609060101010101" pitchFamily="49" charset="-122"/>
                <a:sym typeface="Wingdings" panose="05000000000000000000" pitchFamily="2" charset="2"/>
              </a:rPr>
              <a:t>......</a:t>
            </a:r>
            <a:endParaRPr lang="en-US" altLang="zh-CN" sz="16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五、实验室危化品贮存管理┃</a:t>
            </a:r>
            <a:r>
              <a:rPr lang="en-US" altLang="zh-CN" sz="2000" b="1" dirty="0" smtClean="0">
                <a:solidFill>
                  <a:srgbClr val="FF0000"/>
                </a:solidFill>
                <a:latin typeface="楷体" panose="02010609060101010101" pitchFamily="49" charset="-122"/>
                <a:ea typeface="楷体" panose="02010609060101010101" pitchFamily="49" charset="-122"/>
              </a:rPr>
              <a:t> 1.</a:t>
            </a:r>
            <a:r>
              <a:rPr lang="zh-CN" altLang="en-US" sz="2000" b="1" dirty="0" smtClean="0">
                <a:solidFill>
                  <a:srgbClr val="FF0000"/>
                </a:solidFill>
                <a:latin typeface="楷体" panose="02010609060101010101" pitchFamily="49" charset="-122"/>
                <a:ea typeface="楷体" panose="02010609060101010101" pitchFamily="49" charset="-122"/>
              </a:rPr>
              <a:t>危化品贮存</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6" name="图片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2712" y="3429000"/>
            <a:ext cx="2681288" cy="20113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8088" y="1052736"/>
            <a:ext cx="2746375" cy="2058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097" descr="木质腐蚀"/>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6992" y="4221088"/>
            <a:ext cx="2899248" cy="22326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4098" descr="咋乱"/>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902" y="4221089"/>
            <a:ext cx="3966954" cy="22326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71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3" end="3"/>
                                            </p:txEl>
                                          </p:spTgt>
                                        </p:tgtEl>
                                        <p:attrNameLst>
                                          <p:attrName>style.visibility</p:attrName>
                                        </p:attrNameLst>
                                      </p:cBhvr>
                                      <p:to>
                                        <p:strVal val="visible"/>
                                      </p:to>
                                    </p:set>
                                    <p:animEffect transition="in" filter="wipe(up)">
                                      <p:cBhvr>
                                        <p:cTn id="7" dur="500"/>
                                        <p:tgtEl>
                                          <p:spTgt spid="18">
                                            <p:txEl>
                                              <p:pRg st="3" end="3"/>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xEl>
                                              <p:pRg st="4" end="4"/>
                                            </p:txEl>
                                          </p:spTgt>
                                        </p:tgtEl>
                                        <p:attrNameLst>
                                          <p:attrName>style.visibility</p:attrName>
                                        </p:attrNameLst>
                                      </p:cBhvr>
                                      <p:to>
                                        <p:strVal val="visible"/>
                                      </p:to>
                                    </p:set>
                                    <p:animEffect transition="in" filter="wipe(up)">
                                      <p:cBhvr>
                                        <p:cTn id="11" dur="500"/>
                                        <p:tgtEl>
                                          <p:spTgt spid="18">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8">
                                            <p:txEl>
                                              <p:pRg st="5" end="5"/>
                                            </p:txEl>
                                          </p:spTgt>
                                        </p:tgtEl>
                                        <p:attrNameLst>
                                          <p:attrName>style.visibility</p:attrName>
                                        </p:attrNameLst>
                                      </p:cBhvr>
                                      <p:to>
                                        <p:strVal val="visible"/>
                                      </p:to>
                                    </p:set>
                                    <p:animEffect transition="in" filter="wipe(up)">
                                      <p:cBhvr>
                                        <p:cTn id="16" dur="500"/>
                                        <p:tgtEl>
                                          <p:spTgt spid="18">
                                            <p:txEl>
                                              <p:pRg st="5" end="5"/>
                                            </p:txEl>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8">
                                            <p:txEl>
                                              <p:pRg st="6" end="6"/>
                                            </p:txEl>
                                          </p:spTgt>
                                        </p:tgtEl>
                                        <p:attrNameLst>
                                          <p:attrName>style.visibility</p:attrName>
                                        </p:attrNameLst>
                                      </p:cBhvr>
                                      <p:to>
                                        <p:strVal val="visible"/>
                                      </p:to>
                                    </p:set>
                                    <p:animEffect transition="in" filter="wipe(up)">
                                      <p:cBhvr>
                                        <p:cTn id="20" dur="500"/>
                                        <p:tgtEl>
                                          <p:spTgt spid="18">
                                            <p:txEl>
                                              <p:pRg st="6" end="6"/>
                                            </p:txEl>
                                          </p:spTgt>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8">
                                            <p:txEl>
                                              <p:pRg st="7" end="7"/>
                                            </p:txEl>
                                          </p:spTgt>
                                        </p:tgtEl>
                                        <p:attrNameLst>
                                          <p:attrName>style.visibility</p:attrName>
                                        </p:attrNameLst>
                                      </p:cBhvr>
                                      <p:to>
                                        <p:strVal val="visible"/>
                                      </p:to>
                                    </p:set>
                                    <p:animEffect transition="in" filter="wipe(up)">
                                      <p:cBhvr>
                                        <p:cTn id="24" dur="500"/>
                                        <p:tgtEl>
                                          <p:spTgt spid="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7611093" cy="3528392"/>
          </a:xfrm>
        </p:spPr>
        <p:txBody>
          <a:bodyPr>
            <a:normAutofit lnSpcReduction="10000"/>
          </a:bodyPr>
          <a:lstStyle/>
          <a:p>
            <a:pPr>
              <a:lnSpc>
                <a:spcPct val="140000"/>
              </a:lnSpc>
              <a:spcBef>
                <a:spcPts val="0"/>
              </a:spcBef>
              <a:buFont typeface="Wingdings" panose="05000000000000000000" pitchFamily="2" charset="2"/>
              <a:buChar char="p"/>
            </a:pPr>
            <a:r>
              <a:rPr lang="zh-CN" altLang="en-US" sz="1700" b="1" dirty="0" smtClean="0">
                <a:solidFill>
                  <a:srgbClr val="FF0000"/>
                </a:solidFill>
                <a:latin typeface="Times New Roman" panose="02020603050405020304" pitchFamily="18" charset="0"/>
                <a:ea typeface="黑体" pitchFamily="2" charset="-122"/>
                <a:cs typeface="Times New Roman" panose="02020603050405020304" pitchFamily="18" charset="0"/>
              </a:rPr>
              <a:t>规范化贮存模式</a:t>
            </a:r>
            <a:endParaRPr lang="en-US" altLang="zh-CN" sz="1700" b="1" dirty="0" smtClean="0">
              <a:solidFill>
                <a:srgbClr val="FF0000"/>
              </a:solidFill>
              <a:latin typeface="Times New Roman" panose="02020603050405020304" pitchFamily="18" charset="0"/>
              <a:ea typeface="黑体" pitchFamily="2" charset="-122"/>
              <a:cs typeface="Times New Roman" panose="02020603050405020304" pitchFamily="18" charset="0"/>
            </a:endParaRPr>
          </a:p>
          <a:p>
            <a:pPr>
              <a:lnSpc>
                <a:spcPct val="130000"/>
              </a:lnSpc>
              <a:spcBef>
                <a:spcPts val="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实验室贮存</a:t>
            </a:r>
            <a:endParaRPr lang="en-US" altLang="zh-CN" sz="1600" b="1" dirty="0">
              <a:solidFill>
                <a:srgbClr val="FF000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少量贮存，</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以存储柜分隔或单柜分</a:t>
            </a:r>
            <a:r>
              <a:rPr lang="zh-CN" altLang="en-US"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格；</a:t>
            </a:r>
            <a:endParaRPr lang="en-US" altLang="zh-CN"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endParaRPr>
          </a:p>
          <a:p>
            <a:pPr indent="252000">
              <a:lnSpc>
                <a:spcPct val="130000"/>
              </a:lnSpc>
              <a:spcBef>
                <a:spcPts val="0"/>
              </a:spcBef>
            </a:pPr>
            <a:r>
              <a:rPr lang="zh-CN" altLang="en-US"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采用</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专用危化品存储柜，</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安全存储</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分类管理</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环境保护（通风过滤</a:t>
            </a:r>
            <a:r>
              <a:rPr lang="zh-CN" altLang="en-US" sz="16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a:t>
            </a:r>
            <a:r>
              <a:rPr lang="zh-CN" altLang="en-US"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a:t>
            </a:r>
            <a:endParaRPr lang="en-US" altLang="zh-CN"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endParaRPr>
          </a:p>
          <a:p>
            <a:pPr indent="252000">
              <a:lnSpc>
                <a:spcPct val="130000"/>
              </a:lnSpc>
              <a:spcBef>
                <a:spcPts val="0"/>
              </a:spcBef>
            </a:pPr>
            <a:r>
              <a:rPr lang="zh-CN" altLang="en-US"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按</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各类试剂的化学属性，选择相应专用存储设备。</a:t>
            </a:r>
          </a:p>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仓库（暂存间）贮存</a:t>
            </a:r>
            <a:endParaRPr lang="zh-CN" altLang="en-US" sz="1600" b="1" dirty="0">
              <a:solidFill>
                <a:srgbClr val="FF0000"/>
              </a:solidFill>
              <a:latin typeface="仿宋" panose="02010609060101010101" pitchFamily="49" charset="-122"/>
              <a:ea typeface="仿宋" panose="02010609060101010101" pitchFamily="49" charset="-122"/>
            </a:endParaRPr>
          </a:p>
          <a:p>
            <a:pPr indent="252000">
              <a:lnSpc>
                <a:spcPct val="130000"/>
              </a:lnSpc>
              <a:spcBef>
                <a:spcPts val="0"/>
              </a:spcBef>
            </a:pPr>
            <a:r>
              <a:rPr lang="zh-CN" altLang="en-US" sz="1600" b="1" dirty="0" smtClean="0">
                <a:solidFill>
                  <a:srgbClr val="002060"/>
                </a:solidFill>
                <a:latin typeface="仿宋" panose="02010609060101010101" pitchFamily="49" charset="-122"/>
                <a:ea typeface="仿宋" panose="02010609060101010101" pitchFamily="49" charset="-122"/>
                <a:sym typeface="Wingdings" panose="05000000000000000000" pitchFamily="2" charset="2"/>
              </a:rPr>
              <a:t>新建</a:t>
            </a:r>
            <a:r>
              <a:rPr lang="zh-CN" altLang="en-US" sz="1600" b="1" dirty="0">
                <a:solidFill>
                  <a:srgbClr val="002060"/>
                </a:solidFill>
                <a:latin typeface="仿宋" panose="02010609060101010101" pitchFamily="49" charset="-122"/>
                <a:ea typeface="仿宋" panose="02010609060101010101" pitchFamily="49" charset="-122"/>
                <a:sym typeface="Wingdings" panose="05000000000000000000" pitchFamily="2" charset="2"/>
              </a:rPr>
              <a:t>或改造，</a:t>
            </a:r>
            <a:r>
              <a:rPr lang="zh-CN" altLang="en-US" sz="1600" b="1" dirty="0">
                <a:solidFill>
                  <a:srgbClr val="FF0000"/>
                </a:solidFill>
                <a:latin typeface="仿宋" panose="02010609060101010101" pitchFamily="49" charset="-122"/>
                <a:ea typeface="仿宋" panose="02010609060101010101" pitchFamily="49" charset="-122"/>
                <a:sym typeface="Wingdings" panose="05000000000000000000" pitchFamily="2" charset="2"/>
              </a:rPr>
              <a:t>集中存储</a:t>
            </a:r>
            <a:r>
              <a:rPr lang="zh-CN" altLang="en-US" sz="1600" b="1" dirty="0" smtClean="0">
                <a:solidFill>
                  <a:srgbClr val="002060"/>
                </a:solidFill>
                <a:latin typeface="仿宋" panose="02010609060101010101" pitchFamily="49" charset="-122"/>
                <a:ea typeface="仿宋" panose="02010609060101010101" pitchFamily="49" charset="-122"/>
                <a:sym typeface="Wingdings" panose="05000000000000000000" pitchFamily="2" charset="2"/>
              </a:rPr>
              <a:t>。</a:t>
            </a:r>
            <a:endParaRPr lang="en-US" altLang="zh-CN" sz="1600" b="1" dirty="0" smtClean="0">
              <a:solidFill>
                <a:srgbClr val="002060"/>
              </a:solidFill>
              <a:latin typeface="仿宋" panose="02010609060101010101" pitchFamily="49" charset="-122"/>
              <a:ea typeface="仿宋" panose="02010609060101010101" pitchFamily="49" charset="-122"/>
              <a:sym typeface="Wingdings" panose="05000000000000000000" pitchFamily="2" charset="2"/>
            </a:endParaRPr>
          </a:p>
          <a:p>
            <a:pPr indent="252000">
              <a:lnSpc>
                <a:spcPct val="130000"/>
              </a:lnSpc>
              <a:spcBef>
                <a:spcPts val="0"/>
              </a:spcBef>
            </a:pPr>
            <a:r>
              <a:rPr lang="zh-CN" altLang="en-US" sz="1600" b="1" dirty="0">
                <a:solidFill>
                  <a:srgbClr val="002060"/>
                </a:solidFill>
                <a:latin typeface="仿宋" panose="02010609060101010101" pitchFamily="49" charset="-122"/>
                <a:ea typeface="仿宋" panose="02010609060101010101" pitchFamily="49" charset="-122"/>
                <a:sym typeface="Wingdings" panose="05000000000000000000" pitchFamily="2" charset="2"/>
              </a:rPr>
              <a:t>大量</a:t>
            </a:r>
            <a:r>
              <a:rPr lang="zh-CN" altLang="en-US" sz="1600" b="1" dirty="0" smtClean="0">
                <a:solidFill>
                  <a:srgbClr val="002060"/>
                </a:solidFill>
                <a:latin typeface="仿宋" panose="02010609060101010101" pitchFamily="49" charset="-122"/>
                <a:ea typeface="仿宋" panose="02010609060101010101" pitchFamily="49" charset="-122"/>
                <a:sym typeface="Wingdings" panose="05000000000000000000" pitchFamily="2" charset="2"/>
              </a:rPr>
              <a:t>贮存，</a:t>
            </a:r>
            <a:r>
              <a:rPr lang="zh-CN" altLang="en-US" sz="1600" b="1" dirty="0">
                <a:solidFill>
                  <a:srgbClr val="002060"/>
                </a:solidFill>
                <a:latin typeface="仿宋" panose="02010609060101010101" pitchFamily="49" charset="-122"/>
                <a:ea typeface="仿宋" panose="02010609060101010101" pitchFamily="49" charset="-122"/>
                <a:sym typeface="Wingdings" panose="05000000000000000000" pitchFamily="2" charset="2"/>
              </a:rPr>
              <a:t>以</a:t>
            </a:r>
            <a:r>
              <a:rPr lang="zh-CN" altLang="en-US" sz="1600" b="1" dirty="0" smtClean="0">
                <a:solidFill>
                  <a:srgbClr val="002060"/>
                </a:solidFill>
                <a:latin typeface="仿宋" panose="02010609060101010101" pitchFamily="49" charset="-122"/>
                <a:ea typeface="仿宋" panose="02010609060101010101" pitchFamily="49" charset="-122"/>
                <a:sym typeface="Wingdings" panose="05000000000000000000" pitchFamily="2" charset="2"/>
              </a:rPr>
              <a:t>实体墙作物理分隔。</a:t>
            </a:r>
            <a:endParaRPr lang="en-US" altLang="zh-CN" sz="1600" b="1" dirty="0" smtClean="0">
              <a:solidFill>
                <a:srgbClr val="002060"/>
              </a:solidFill>
              <a:latin typeface="仿宋" panose="02010609060101010101" pitchFamily="49" charset="-122"/>
              <a:ea typeface="仿宋" panose="02010609060101010101" pitchFamily="49" charset="-122"/>
              <a:sym typeface="Wingdings" panose="05000000000000000000" pitchFamily="2" charset="2"/>
            </a:endParaRPr>
          </a:p>
          <a:p>
            <a:pPr indent="252000">
              <a:lnSpc>
                <a:spcPct val="130000"/>
              </a:lnSpc>
              <a:spcBef>
                <a:spcPts val="0"/>
              </a:spcBef>
            </a:pPr>
            <a:r>
              <a:rPr lang="zh-CN" altLang="en-US" sz="1600" b="1" dirty="0" smtClean="0">
                <a:solidFill>
                  <a:srgbClr val="002060"/>
                </a:solidFill>
                <a:latin typeface="仿宋" panose="02010609060101010101" pitchFamily="49" charset="-122"/>
                <a:ea typeface="仿宋" panose="02010609060101010101" pitchFamily="49" charset="-122"/>
                <a:sym typeface="Wingdings" panose="05000000000000000000" pitchFamily="2" charset="2"/>
              </a:rPr>
              <a:t>设施</a:t>
            </a:r>
            <a:r>
              <a:rPr lang="zh-CN" altLang="en-US" sz="1600" b="1" dirty="0">
                <a:solidFill>
                  <a:srgbClr val="002060"/>
                </a:solidFill>
                <a:latin typeface="仿宋" panose="02010609060101010101" pitchFamily="49" charset="-122"/>
                <a:ea typeface="仿宋" panose="02010609060101010101" pitchFamily="49" charset="-122"/>
                <a:sym typeface="Wingdings" panose="05000000000000000000" pitchFamily="2" charset="2"/>
              </a:rPr>
              <a:t>防火、防盗、防爆、防静电</a:t>
            </a:r>
            <a:r>
              <a:rPr lang="zh-CN" altLang="en-US" sz="1600" b="1" dirty="0" smtClean="0">
                <a:solidFill>
                  <a:srgbClr val="002060"/>
                </a:solidFill>
                <a:latin typeface="仿宋" panose="02010609060101010101" pitchFamily="49" charset="-122"/>
                <a:ea typeface="仿宋" panose="02010609060101010101" pitchFamily="49" charset="-122"/>
                <a:sym typeface="Wingdings" panose="05000000000000000000" pitchFamily="2" charset="2"/>
              </a:rPr>
              <a:t>；</a:t>
            </a:r>
            <a:endParaRPr lang="en-US" altLang="zh-CN" sz="1600" b="1" dirty="0" smtClean="0">
              <a:solidFill>
                <a:srgbClr val="002060"/>
              </a:solidFill>
              <a:latin typeface="仿宋" panose="02010609060101010101" pitchFamily="49" charset="-122"/>
              <a:ea typeface="仿宋" panose="02010609060101010101" pitchFamily="49" charset="-122"/>
              <a:sym typeface="Wingdings" panose="05000000000000000000" pitchFamily="2" charset="2"/>
            </a:endParaRPr>
          </a:p>
          <a:p>
            <a:pPr indent="252000">
              <a:lnSpc>
                <a:spcPct val="130000"/>
              </a:lnSpc>
              <a:spcBef>
                <a:spcPts val="0"/>
              </a:spcBef>
            </a:pPr>
            <a:r>
              <a:rPr lang="zh-CN" altLang="en-US" sz="1600" b="1" dirty="0" smtClean="0">
                <a:solidFill>
                  <a:srgbClr val="002060"/>
                </a:solidFill>
                <a:latin typeface="仿宋" panose="02010609060101010101" pitchFamily="49" charset="-122"/>
                <a:ea typeface="仿宋" panose="02010609060101010101" pitchFamily="49" charset="-122"/>
                <a:sym typeface="Wingdings" panose="05000000000000000000" pitchFamily="2" charset="2"/>
              </a:rPr>
              <a:t>专业</a:t>
            </a:r>
            <a:r>
              <a:rPr lang="zh-CN" altLang="en-US" sz="1600" b="1" dirty="0">
                <a:solidFill>
                  <a:srgbClr val="002060"/>
                </a:solidFill>
                <a:latin typeface="仿宋" panose="02010609060101010101" pitchFamily="49" charset="-122"/>
                <a:ea typeface="仿宋" panose="02010609060101010101" pitchFamily="49" charset="-122"/>
                <a:sym typeface="Wingdings" panose="05000000000000000000" pitchFamily="2" charset="2"/>
              </a:rPr>
              <a:t>存储设备、分类存储；通风换气、净化过滤</a:t>
            </a:r>
            <a:r>
              <a:rPr lang="zh-CN" altLang="en-US" sz="1600" b="1" dirty="0" smtClean="0">
                <a:solidFill>
                  <a:srgbClr val="002060"/>
                </a:solidFill>
                <a:latin typeface="仿宋" panose="02010609060101010101" pitchFamily="49" charset="-122"/>
                <a:ea typeface="仿宋" panose="02010609060101010101" pitchFamily="49" charset="-122"/>
                <a:sym typeface="Wingdings" panose="05000000000000000000" pitchFamily="2" charset="2"/>
              </a:rPr>
              <a:t>；</a:t>
            </a:r>
            <a:endParaRPr lang="en-US" altLang="zh-CN" sz="1600" b="1" dirty="0" smtClean="0">
              <a:solidFill>
                <a:srgbClr val="002060"/>
              </a:solidFill>
              <a:latin typeface="仿宋" panose="02010609060101010101" pitchFamily="49" charset="-122"/>
              <a:ea typeface="仿宋" panose="02010609060101010101" pitchFamily="49" charset="-122"/>
              <a:sym typeface="Wingdings" panose="05000000000000000000" pitchFamily="2" charset="2"/>
            </a:endParaRPr>
          </a:p>
          <a:p>
            <a:pPr indent="252000">
              <a:lnSpc>
                <a:spcPct val="130000"/>
              </a:lnSpc>
              <a:spcBef>
                <a:spcPts val="0"/>
              </a:spcBef>
            </a:pPr>
            <a:r>
              <a:rPr lang="zh-CN" altLang="en-US" sz="1600" b="1" dirty="0" smtClean="0">
                <a:solidFill>
                  <a:srgbClr val="002060"/>
                </a:solidFill>
                <a:latin typeface="仿宋" panose="02010609060101010101" pitchFamily="49" charset="-122"/>
                <a:ea typeface="仿宋" panose="02010609060101010101" pitchFamily="49" charset="-122"/>
                <a:sym typeface="Wingdings" panose="05000000000000000000" pitchFamily="2" charset="2"/>
              </a:rPr>
              <a:t>火灾</a:t>
            </a:r>
            <a:r>
              <a:rPr lang="zh-CN" altLang="en-US" sz="1600" b="1" dirty="0">
                <a:solidFill>
                  <a:srgbClr val="002060"/>
                </a:solidFill>
                <a:latin typeface="仿宋" panose="02010609060101010101" pitchFamily="49" charset="-122"/>
                <a:ea typeface="仿宋" panose="02010609060101010101" pitchFamily="49" charset="-122"/>
                <a:sym typeface="Wingdings" panose="05000000000000000000" pitchFamily="2" charset="2"/>
              </a:rPr>
              <a:t>报警、环境监测、气体监测、电子巡查、远程监控等。</a:t>
            </a: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五、实验室危化品贮存管理┃</a:t>
            </a:r>
            <a:r>
              <a:rPr lang="en-US" altLang="zh-CN" sz="2000" b="1" dirty="0" smtClean="0">
                <a:solidFill>
                  <a:srgbClr val="FF0000"/>
                </a:solidFill>
                <a:latin typeface="楷体" panose="02010609060101010101" pitchFamily="49" charset="-122"/>
                <a:ea typeface="楷体" panose="02010609060101010101" pitchFamily="49" charset="-122"/>
              </a:rPr>
              <a:t> 1.</a:t>
            </a:r>
            <a:r>
              <a:rPr lang="zh-CN" altLang="en-US" sz="2000" b="1" dirty="0" smtClean="0">
                <a:solidFill>
                  <a:srgbClr val="FF0000"/>
                </a:solidFill>
                <a:latin typeface="楷体" panose="02010609060101010101" pitchFamily="49" charset="-122"/>
                <a:ea typeface="楷体" panose="02010609060101010101" pitchFamily="49" charset="-122"/>
              </a:rPr>
              <a:t>危化品贮存</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10" name="图片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0550" y="1038589"/>
            <a:ext cx="752475" cy="1476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1803" y="4757762"/>
            <a:ext cx="849312" cy="1479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8389" y="4864125"/>
            <a:ext cx="806450" cy="1308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3" descr="IMG_25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93698" y="4706962"/>
            <a:ext cx="917575" cy="1530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 15"/>
          <p:cNvSpPr/>
          <p:nvPr/>
        </p:nvSpPr>
        <p:spPr>
          <a:xfrm>
            <a:off x="9736357" y="1371516"/>
            <a:ext cx="1530995" cy="9836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buClr>
                <a:srgbClr val="000000"/>
              </a:buClr>
              <a:buFont typeface="Wingdings" panose="05000000000000000000" charset="0"/>
              <a:buNone/>
              <a:defRPr/>
            </a:pPr>
            <a:r>
              <a:rPr lang="zh-CN" altLang="zh-CN" sz="1600" b="1" noProof="1">
                <a:solidFill>
                  <a:srgbClr val="FF0000"/>
                </a:solidFill>
                <a:latin typeface="仿宋" panose="02010609060101010101" pitchFamily="49" charset="-122"/>
                <a:ea typeface="仿宋" panose="02010609060101010101" pitchFamily="49" charset="-122"/>
              </a:rPr>
              <a:t>气瓶柜</a:t>
            </a:r>
          </a:p>
          <a:p>
            <a:pPr indent="-285750" eaLnBrk="1" fontAlgn="auto" hangingPunct="1">
              <a:spcBef>
                <a:spcPts val="0"/>
              </a:spcBef>
              <a:spcAft>
                <a:spcPts val="0"/>
              </a:spcAft>
              <a:defRPr/>
            </a:pPr>
            <a:r>
              <a:rPr lang="en-US" altLang="zh-CN" sz="1600" noProof="1" smtClean="0">
                <a:solidFill>
                  <a:schemeClr val="tx1"/>
                </a:solidFill>
                <a:latin typeface="微软雅黑" panose="020B0503020204020204" pitchFamily="34" charset="-122"/>
                <a:ea typeface="微软雅黑" panose="020B0503020204020204" pitchFamily="34" charset="-122"/>
              </a:rPr>
              <a:t>    </a:t>
            </a:r>
            <a:r>
              <a:rPr lang="zh-CN" altLang="zh-CN" sz="1600" b="1" noProof="1">
                <a:solidFill>
                  <a:srgbClr val="002060"/>
                </a:solidFill>
                <a:latin typeface="仿宋" panose="02010609060101010101" pitchFamily="49" charset="-122"/>
                <a:ea typeface="仿宋" panose="02010609060101010101" pitchFamily="49" charset="-122"/>
              </a:rPr>
              <a:t>针对气体钢瓶的安全存储</a:t>
            </a:r>
          </a:p>
        </p:txBody>
      </p:sp>
      <p:pic>
        <p:nvPicPr>
          <p:cNvPr id="15" name="图片 4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863" y="4713111"/>
            <a:ext cx="806450" cy="1466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10550" y="2772842"/>
            <a:ext cx="828675" cy="1592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 15"/>
          <p:cNvSpPr/>
          <p:nvPr/>
        </p:nvSpPr>
        <p:spPr>
          <a:xfrm>
            <a:off x="9736357" y="3251312"/>
            <a:ext cx="1530995" cy="9836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zh-CN" altLang="zh-CN" sz="1600" b="1" noProof="1">
                <a:solidFill>
                  <a:srgbClr val="FF0000"/>
                </a:solidFill>
                <a:latin typeface="仿宋" panose="02010609060101010101" pitchFamily="49" charset="-122"/>
                <a:ea typeface="仿宋" panose="02010609060101010101" pitchFamily="49" charset="-122"/>
              </a:rPr>
              <a:t>易燃品</a:t>
            </a:r>
            <a:r>
              <a:rPr lang="zh-CN" altLang="zh-CN" sz="1600" b="1" noProof="1">
                <a:solidFill>
                  <a:srgbClr val="002060"/>
                </a:solidFill>
                <a:latin typeface="仿宋" panose="02010609060101010101" pitchFamily="49" charset="-122"/>
                <a:ea typeface="仿宋" panose="02010609060101010101" pitchFamily="49" charset="-122"/>
              </a:rPr>
              <a:t>存储柜</a:t>
            </a:r>
          </a:p>
          <a:p>
            <a:pPr eaLnBrk="1" fontAlgn="auto" hangingPunct="1">
              <a:spcBef>
                <a:spcPts val="0"/>
              </a:spcBef>
              <a:spcAft>
                <a:spcPts val="0"/>
              </a:spcAft>
              <a:defRPr/>
            </a:pPr>
            <a:r>
              <a:rPr lang="en-US" altLang="zh-CN" sz="1600" b="1" noProof="1">
                <a:solidFill>
                  <a:srgbClr val="002060"/>
                </a:solidFill>
                <a:latin typeface="仿宋" panose="02010609060101010101" pitchFamily="49" charset="-122"/>
                <a:ea typeface="仿宋" panose="02010609060101010101" pitchFamily="49" charset="-122"/>
              </a:rPr>
              <a:t>  </a:t>
            </a:r>
            <a:r>
              <a:rPr lang="zh-CN" altLang="zh-CN" sz="1600" b="1" noProof="1">
                <a:solidFill>
                  <a:srgbClr val="002060"/>
                </a:solidFill>
                <a:latin typeface="仿宋" panose="02010609060101010101" pitchFamily="49" charset="-122"/>
                <a:ea typeface="仿宋" panose="02010609060101010101" pitchFamily="49" charset="-122"/>
              </a:rPr>
              <a:t>针对易燃液体、固体的安全存储</a:t>
            </a:r>
          </a:p>
        </p:txBody>
      </p:sp>
      <p:sp>
        <p:nvSpPr>
          <p:cNvPr id="20" name=" 15"/>
          <p:cNvSpPr/>
          <p:nvPr/>
        </p:nvSpPr>
        <p:spPr>
          <a:xfrm>
            <a:off x="1590041" y="5103635"/>
            <a:ext cx="1485840" cy="1076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zh-CN" altLang="zh-CN" sz="1600" b="1" noProof="1">
                <a:solidFill>
                  <a:srgbClr val="FF0000"/>
                </a:solidFill>
                <a:latin typeface="仿宋" panose="02010609060101010101" pitchFamily="49" charset="-122"/>
                <a:ea typeface="仿宋" panose="02010609060101010101" pitchFamily="49" charset="-122"/>
              </a:rPr>
              <a:t>毒害品</a:t>
            </a:r>
            <a:r>
              <a:rPr lang="zh-CN" altLang="zh-CN" sz="1600" b="1" noProof="1">
                <a:solidFill>
                  <a:srgbClr val="002060"/>
                </a:solidFill>
                <a:latin typeface="仿宋" panose="02010609060101010101" pitchFamily="49" charset="-122"/>
                <a:ea typeface="仿宋" panose="02010609060101010101" pitchFamily="49" charset="-122"/>
              </a:rPr>
              <a:t>存储柜</a:t>
            </a:r>
          </a:p>
          <a:p>
            <a:pPr eaLnBrk="1" fontAlgn="auto" hangingPunct="1">
              <a:spcBef>
                <a:spcPts val="0"/>
              </a:spcBef>
              <a:spcAft>
                <a:spcPts val="0"/>
              </a:spcAft>
              <a:defRPr/>
            </a:pPr>
            <a:r>
              <a:rPr lang="en-US" altLang="zh-CN" sz="1600" b="1" noProof="1">
                <a:solidFill>
                  <a:srgbClr val="002060"/>
                </a:solidFill>
                <a:latin typeface="仿宋" panose="02010609060101010101" pitchFamily="49" charset="-122"/>
                <a:ea typeface="仿宋" panose="02010609060101010101" pitchFamily="49" charset="-122"/>
              </a:rPr>
              <a:t>  </a:t>
            </a:r>
            <a:r>
              <a:rPr lang="zh-CN" altLang="zh-CN" sz="1600" b="1" noProof="1" smtClean="0">
                <a:solidFill>
                  <a:srgbClr val="002060"/>
                </a:solidFill>
                <a:latin typeface="仿宋" panose="02010609060101010101" pitchFamily="49" charset="-122"/>
                <a:ea typeface="仿宋" panose="02010609060101010101" pitchFamily="49" charset="-122"/>
              </a:rPr>
              <a:t>针对</a:t>
            </a:r>
            <a:r>
              <a:rPr lang="zh-CN" altLang="zh-CN" sz="1600" b="1" noProof="1">
                <a:solidFill>
                  <a:srgbClr val="002060"/>
                </a:solidFill>
                <a:latin typeface="仿宋" panose="02010609060101010101" pitchFamily="49" charset="-122"/>
                <a:ea typeface="仿宋" panose="02010609060101010101" pitchFamily="49" charset="-122"/>
              </a:rPr>
              <a:t>有毒有害危化品的安全存储</a:t>
            </a:r>
          </a:p>
        </p:txBody>
      </p:sp>
      <p:sp>
        <p:nvSpPr>
          <p:cNvPr id="21" name=" 15"/>
          <p:cNvSpPr/>
          <p:nvPr/>
        </p:nvSpPr>
        <p:spPr>
          <a:xfrm>
            <a:off x="4432623" y="5033839"/>
            <a:ext cx="1231682" cy="11383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zh-CN" altLang="zh-CN" sz="1600" b="1" noProof="1">
                <a:solidFill>
                  <a:srgbClr val="FF0000"/>
                </a:solidFill>
                <a:latin typeface="仿宋" panose="02010609060101010101" pitchFamily="49" charset="-122"/>
                <a:ea typeface="仿宋" panose="02010609060101010101" pitchFamily="49" charset="-122"/>
              </a:rPr>
              <a:t>恒温</a:t>
            </a:r>
            <a:r>
              <a:rPr lang="zh-CN" altLang="zh-CN" sz="1600" b="1" noProof="1">
                <a:solidFill>
                  <a:srgbClr val="002060"/>
                </a:solidFill>
                <a:latin typeface="仿宋" panose="02010609060101010101" pitchFamily="49" charset="-122"/>
                <a:ea typeface="仿宋" panose="02010609060101010101" pitchFamily="49" charset="-122"/>
              </a:rPr>
              <a:t>存储柜</a:t>
            </a:r>
          </a:p>
          <a:p>
            <a:pPr eaLnBrk="1" fontAlgn="auto" hangingPunct="1">
              <a:spcBef>
                <a:spcPts val="0"/>
              </a:spcBef>
              <a:spcAft>
                <a:spcPts val="0"/>
              </a:spcAft>
              <a:defRPr/>
            </a:pPr>
            <a:r>
              <a:rPr lang="en-US" altLang="zh-CN" sz="1600" b="1" noProof="1">
                <a:solidFill>
                  <a:srgbClr val="002060"/>
                </a:solidFill>
                <a:latin typeface="仿宋" panose="02010609060101010101" pitchFamily="49" charset="-122"/>
                <a:ea typeface="仿宋" panose="02010609060101010101" pitchFamily="49" charset="-122"/>
              </a:rPr>
              <a:t>  </a:t>
            </a:r>
            <a:r>
              <a:rPr lang="zh-CN" altLang="zh-CN" sz="1600" b="1" noProof="1" smtClean="0">
                <a:solidFill>
                  <a:srgbClr val="002060"/>
                </a:solidFill>
                <a:latin typeface="仿宋" panose="02010609060101010101" pitchFamily="49" charset="-122"/>
                <a:ea typeface="仿宋" panose="02010609060101010101" pitchFamily="49" charset="-122"/>
              </a:rPr>
              <a:t>针对</a:t>
            </a:r>
            <a:r>
              <a:rPr lang="zh-CN" altLang="zh-CN" sz="1600" b="1" noProof="1">
                <a:solidFill>
                  <a:srgbClr val="002060"/>
                </a:solidFill>
                <a:latin typeface="仿宋" panose="02010609060101010101" pitchFamily="49" charset="-122"/>
                <a:ea typeface="仿宋" panose="02010609060101010101" pitchFamily="49" charset="-122"/>
              </a:rPr>
              <a:t>氧化性物质的安全存储</a:t>
            </a:r>
          </a:p>
        </p:txBody>
      </p:sp>
      <p:sp>
        <p:nvSpPr>
          <p:cNvPr id="22" name=" 15"/>
          <p:cNvSpPr/>
          <p:nvPr/>
        </p:nvSpPr>
        <p:spPr>
          <a:xfrm>
            <a:off x="6913923" y="5039957"/>
            <a:ext cx="1460254" cy="11403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zh-CN" altLang="zh-CN" sz="1600" b="1" noProof="1">
                <a:solidFill>
                  <a:srgbClr val="FF0000"/>
                </a:solidFill>
                <a:latin typeface="仿宋" panose="02010609060101010101" pitchFamily="49" charset="-122"/>
                <a:ea typeface="仿宋" panose="02010609060101010101" pitchFamily="49" charset="-122"/>
              </a:rPr>
              <a:t>耐腐蚀</a:t>
            </a:r>
            <a:r>
              <a:rPr lang="zh-CN" altLang="zh-CN" sz="1600" b="1" noProof="1">
                <a:solidFill>
                  <a:srgbClr val="002060"/>
                </a:solidFill>
                <a:latin typeface="仿宋" panose="02010609060101010101" pitchFamily="49" charset="-122"/>
                <a:ea typeface="仿宋" panose="02010609060101010101" pitchFamily="49" charset="-122"/>
              </a:rPr>
              <a:t>存储柜</a:t>
            </a:r>
          </a:p>
          <a:p>
            <a:pPr eaLnBrk="1" fontAlgn="auto" hangingPunct="1">
              <a:spcBef>
                <a:spcPts val="0"/>
              </a:spcBef>
              <a:spcAft>
                <a:spcPts val="0"/>
              </a:spcAft>
              <a:defRPr/>
            </a:pPr>
            <a:r>
              <a:rPr lang="en-US" altLang="zh-CN" sz="1600" b="1" noProof="1">
                <a:solidFill>
                  <a:srgbClr val="002060"/>
                </a:solidFill>
                <a:latin typeface="仿宋" panose="02010609060101010101" pitchFamily="49" charset="-122"/>
                <a:ea typeface="仿宋" panose="02010609060101010101" pitchFamily="49" charset="-122"/>
              </a:rPr>
              <a:t>  </a:t>
            </a:r>
            <a:r>
              <a:rPr lang="zh-CN" altLang="zh-CN" sz="1600" b="1" noProof="1" smtClean="0">
                <a:solidFill>
                  <a:srgbClr val="002060"/>
                </a:solidFill>
                <a:latin typeface="仿宋" panose="02010609060101010101" pitchFamily="49" charset="-122"/>
                <a:ea typeface="仿宋" panose="02010609060101010101" pitchFamily="49" charset="-122"/>
              </a:rPr>
              <a:t>针对</a:t>
            </a:r>
            <a:r>
              <a:rPr lang="zh-CN" altLang="zh-CN" sz="1600" b="1" noProof="1">
                <a:solidFill>
                  <a:srgbClr val="002060"/>
                </a:solidFill>
                <a:latin typeface="仿宋" panose="02010609060101010101" pitchFamily="49" charset="-122"/>
                <a:ea typeface="仿宋" panose="02010609060101010101" pitchFamily="49" charset="-122"/>
              </a:rPr>
              <a:t>腐蚀性危化品的安全存储</a:t>
            </a:r>
          </a:p>
        </p:txBody>
      </p:sp>
      <p:sp>
        <p:nvSpPr>
          <p:cNvPr id="23" name=" 15"/>
          <p:cNvSpPr/>
          <p:nvPr/>
        </p:nvSpPr>
        <p:spPr>
          <a:xfrm>
            <a:off x="9784616" y="4983331"/>
            <a:ext cx="1507137" cy="11942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zh-CN" altLang="zh-CN" sz="1600" b="1" noProof="1">
                <a:solidFill>
                  <a:srgbClr val="FF0000"/>
                </a:solidFill>
                <a:latin typeface="仿宋" panose="02010609060101010101" pitchFamily="49" charset="-122"/>
                <a:ea typeface="仿宋" panose="02010609060101010101" pitchFamily="49" charset="-122"/>
              </a:rPr>
              <a:t>挥发性</a:t>
            </a:r>
            <a:r>
              <a:rPr lang="zh-CN" altLang="zh-CN" sz="1600" b="1" noProof="1">
                <a:solidFill>
                  <a:srgbClr val="002060"/>
                </a:solidFill>
                <a:latin typeface="仿宋" panose="02010609060101010101" pitchFamily="49" charset="-122"/>
                <a:ea typeface="仿宋" panose="02010609060101010101" pitchFamily="49" charset="-122"/>
              </a:rPr>
              <a:t>试剂柜</a:t>
            </a:r>
          </a:p>
          <a:p>
            <a:pPr eaLnBrk="1" fontAlgn="auto" hangingPunct="1">
              <a:spcBef>
                <a:spcPts val="0"/>
              </a:spcBef>
              <a:spcAft>
                <a:spcPts val="0"/>
              </a:spcAft>
              <a:defRPr/>
            </a:pPr>
            <a:r>
              <a:rPr lang="en-US" altLang="zh-CN" sz="1600" b="1" noProof="1">
                <a:solidFill>
                  <a:srgbClr val="002060"/>
                </a:solidFill>
                <a:latin typeface="仿宋" panose="02010609060101010101" pitchFamily="49" charset="-122"/>
                <a:ea typeface="仿宋" panose="02010609060101010101" pitchFamily="49" charset="-122"/>
              </a:rPr>
              <a:t>  </a:t>
            </a:r>
            <a:r>
              <a:rPr lang="zh-CN" altLang="zh-CN" sz="1600" b="1" noProof="1" smtClean="0">
                <a:solidFill>
                  <a:srgbClr val="002060"/>
                </a:solidFill>
                <a:latin typeface="仿宋" panose="02010609060101010101" pitchFamily="49" charset="-122"/>
                <a:ea typeface="仿宋" panose="02010609060101010101" pitchFamily="49" charset="-122"/>
              </a:rPr>
              <a:t>针对</a:t>
            </a:r>
            <a:r>
              <a:rPr lang="zh-CN" altLang="zh-CN" sz="1600" b="1" noProof="1">
                <a:solidFill>
                  <a:srgbClr val="002060"/>
                </a:solidFill>
                <a:latin typeface="仿宋" panose="02010609060101010101" pitchFamily="49" charset="-122"/>
                <a:ea typeface="仿宋" panose="02010609060101010101" pitchFamily="49" charset="-122"/>
              </a:rPr>
              <a:t>普通化学试剂的净化通风安全存储</a:t>
            </a:r>
          </a:p>
        </p:txBody>
      </p:sp>
    </p:spTree>
    <p:extLst>
      <p:ext uri="{BB962C8B-B14F-4D97-AF65-F5344CB8AC3E}">
        <p14:creationId xmlns:p14="http://schemas.microsoft.com/office/powerpoint/2010/main" val="401780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wipe(up)">
                                      <p:cBhvr>
                                        <p:cTn id="7" dur="500"/>
                                        <p:tgtEl>
                                          <p:spTgt spid="18">
                                            <p:txEl>
                                              <p:pRg st="1" end="1"/>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animEffect transition="in" filter="wipe(up)">
                                      <p:cBhvr>
                                        <p:cTn id="11" dur="500"/>
                                        <p:tgtEl>
                                          <p:spTgt spid="18">
                                            <p:txEl>
                                              <p:pRg st="2" end="2"/>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animEffect transition="in" filter="wipe(up)">
                                      <p:cBhvr>
                                        <p:cTn id="15" dur="500"/>
                                        <p:tgtEl>
                                          <p:spTgt spid="18">
                                            <p:txEl>
                                              <p:pRg st="3" end="3"/>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animEffect transition="in" filter="wipe(up)">
                                      <p:cBhvr>
                                        <p:cTn id="19" dur="500"/>
                                        <p:tgtEl>
                                          <p:spTgt spid="18">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8">
                                            <p:txEl>
                                              <p:pRg st="5" end="5"/>
                                            </p:txEl>
                                          </p:spTgt>
                                        </p:tgtEl>
                                        <p:attrNameLst>
                                          <p:attrName>style.visibility</p:attrName>
                                        </p:attrNameLst>
                                      </p:cBhvr>
                                      <p:to>
                                        <p:strVal val="visible"/>
                                      </p:to>
                                    </p:set>
                                    <p:animEffect transition="in" filter="wipe(up)">
                                      <p:cBhvr>
                                        <p:cTn id="24" dur="500"/>
                                        <p:tgtEl>
                                          <p:spTgt spid="18">
                                            <p:txEl>
                                              <p:pRg st="5" end="5"/>
                                            </p:txEl>
                                          </p:spTgt>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18">
                                            <p:txEl>
                                              <p:pRg st="6" end="6"/>
                                            </p:txEl>
                                          </p:spTgt>
                                        </p:tgtEl>
                                        <p:attrNameLst>
                                          <p:attrName>style.visibility</p:attrName>
                                        </p:attrNameLst>
                                      </p:cBhvr>
                                      <p:to>
                                        <p:strVal val="visible"/>
                                      </p:to>
                                    </p:set>
                                    <p:animEffect transition="in" filter="wipe(up)">
                                      <p:cBhvr>
                                        <p:cTn id="28" dur="500"/>
                                        <p:tgtEl>
                                          <p:spTgt spid="18">
                                            <p:txEl>
                                              <p:pRg st="6" end="6"/>
                                            </p:txEl>
                                          </p:spTgt>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18">
                                            <p:txEl>
                                              <p:pRg st="7" end="7"/>
                                            </p:txEl>
                                          </p:spTgt>
                                        </p:tgtEl>
                                        <p:attrNameLst>
                                          <p:attrName>style.visibility</p:attrName>
                                        </p:attrNameLst>
                                      </p:cBhvr>
                                      <p:to>
                                        <p:strVal val="visible"/>
                                      </p:to>
                                    </p:set>
                                    <p:animEffect transition="in" filter="wipe(up)">
                                      <p:cBhvr>
                                        <p:cTn id="32" dur="500"/>
                                        <p:tgtEl>
                                          <p:spTgt spid="18">
                                            <p:txEl>
                                              <p:pRg st="7" end="7"/>
                                            </p:txEl>
                                          </p:spTgt>
                                        </p:tgtEl>
                                      </p:cBhvr>
                                    </p:animEffect>
                                  </p:childTnLst>
                                </p:cTn>
                              </p:par>
                            </p:childTnLst>
                          </p:cTn>
                        </p:par>
                        <p:par>
                          <p:cTn id="33" fill="hold">
                            <p:stCondLst>
                              <p:cond delay="1500"/>
                            </p:stCondLst>
                            <p:childTnLst>
                              <p:par>
                                <p:cTn id="34" presetID="22" presetClass="entr" presetSubtype="1" fill="hold" nodeType="afterEffect">
                                  <p:stCondLst>
                                    <p:cond delay="0"/>
                                  </p:stCondLst>
                                  <p:childTnLst>
                                    <p:set>
                                      <p:cBhvr>
                                        <p:cTn id="35" dur="1" fill="hold">
                                          <p:stCondLst>
                                            <p:cond delay="0"/>
                                          </p:stCondLst>
                                        </p:cTn>
                                        <p:tgtEl>
                                          <p:spTgt spid="18">
                                            <p:txEl>
                                              <p:pRg st="8" end="8"/>
                                            </p:txEl>
                                          </p:spTgt>
                                        </p:tgtEl>
                                        <p:attrNameLst>
                                          <p:attrName>style.visibility</p:attrName>
                                        </p:attrNameLst>
                                      </p:cBhvr>
                                      <p:to>
                                        <p:strVal val="visible"/>
                                      </p:to>
                                    </p:set>
                                    <p:animEffect transition="in" filter="wipe(up)">
                                      <p:cBhvr>
                                        <p:cTn id="36" dur="500"/>
                                        <p:tgtEl>
                                          <p:spTgt spid="18">
                                            <p:txEl>
                                              <p:pRg st="8" end="8"/>
                                            </p:txEl>
                                          </p:spTgt>
                                        </p:tgtEl>
                                      </p:cBhvr>
                                    </p:animEffect>
                                  </p:childTnLst>
                                </p:cTn>
                              </p:par>
                            </p:childTnLst>
                          </p:cTn>
                        </p:par>
                        <p:par>
                          <p:cTn id="37" fill="hold">
                            <p:stCondLst>
                              <p:cond delay="2000"/>
                            </p:stCondLst>
                            <p:childTnLst>
                              <p:par>
                                <p:cTn id="38" presetID="22" presetClass="entr" presetSubtype="1" fill="hold" nodeType="afterEffect">
                                  <p:stCondLst>
                                    <p:cond delay="0"/>
                                  </p:stCondLst>
                                  <p:childTnLst>
                                    <p:set>
                                      <p:cBhvr>
                                        <p:cTn id="39" dur="1" fill="hold">
                                          <p:stCondLst>
                                            <p:cond delay="0"/>
                                          </p:stCondLst>
                                        </p:cTn>
                                        <p:tgtEl>
                                          <p:spTgt spid="18">
                                            <p:txEl>
                                              <p:pRg st="9" end="9"/>
                                            </p:txEl>
                                          </p:spTgt>
                                        </p:tgtEl>
                                        <p:attrNameLst>
                                          <p:attrName>style.visibility</p:attrName>
                                        </p:attrNameLst>
                                      </p:cBhvr>
                                      <p:to>
                                        <p:strVal val="visible"/>
                                      </p:to>
                                    </p:set>
                                    <p:animEffect transition="in" filter="wipe(up)">
                                      <p:cBhvr>
                                        <p:cTn id="40" dur="500"/>
                                        <p:tgtEl>
                                          <p:spTgt spid="18">
                                            <p:txEl>
                                              <p:pRg st="9" end="9"/>
                                            </p:txEl>
                                          </p:spTgt>
                                        </p:tgtEl>
                                      </p:cBhvr>
                                    </p:animEffect>
                                  </p:childTnLst>
                                </p:cTn>
                              </p:par>
                            </p:childTnLst>
                          </p:cTn>
                        </p:par>
                        <p:par>
                          <p:cTn id="41" fill="hold">
                            <p:stCondLst>
                              <p:cond delay="2500"/>
                            </p:stCondLst>
                            <p:childTnLst>
                              <p:par>
                                <p:cTn id="42" presetID="22" presetClass="entr" presetSubtype="1" fill="hold" nodeType="afterEffect">
                                  <p:stCondLst>
                                    <p:cond delay="0"/>
                                  </p:stCondLst>
                                  <p:childTnLst>
                                    <p:set>
                                      <p:cBhvr>
                                        <p:cTn id="43" dur="1" fill="hold">
                                          <p:stCondLst>
                                            <p:cond delay="0"/>
                                          </p:stCondLst>
                                        </p:cTn>
                                        <p:tgtEl>
                                          <p:spTgt spid="18">
                                            <p:txEl>
                                              <p:pRg st="10" end="10"/>
                                            </p:txEl>
                                          </p:spTgt>
                                        </p:tgtEl>
                                        <p:attrNameLst>
                                          <p:attrName>style.visibility</p:attrName>
                                        </p:attrNameLst>
                                      </p:cBhvr>
                                      <p:to>
                                        <p:strVal val="visible"/>
                                      </p:to>
                                    </p:set>
                                    <p:animEffect transition="in" filter="wipe(up)">
                                      <p:cBhvr>
                                        <p:cTn id="44" dur="500"/>
                                        <p:tgtEl>
                                          <p:spTgt spid="1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7611093" cy="1080120"/>
          </a:xfrm>
        </p:spPr>
        <p:txBody>
          <a:bodyPr>
            <a:normAutofit/>
          </a:bodyPr>
          <a:lstStyle/>
          <a:p>
            <a:pPr>
              <a:lnSpc>
                <a:spcPct val="140000"/>
              </a:lnSpc>
              <a:spcBef>
                <a:spcPts val="0"/>
              </a:spcBef>
              <a:buFont typeface="Wingdings" panose="05000000000000000000" pitchFamily="2" charset="2"/>
              <a:buChar char="p"/>
            </a:pPr>
            <a:r>
              <a:rPr lang="zh-CN" altLang="en-US" sz="1600" b="1" dirty="0">
                <a:solidFill>
                  <a:srgbClr val="002060"/>
                </a:solidFill>
                <a:latin typeface="黑体" panose="02010609060101010101" pitchFamily="49" charset="-122"/>
                <a:ea typeface="黑体" panose="02010609060101010101" pitchFamily="49" charset="-122"/>
              </a:rPr>
              <a:t>危化品</a:t>
            </a:r>
            <a:r>
              <a:rPr lang="zh-CN" altLang="en-US" sz="1700" b="1" dirty="0" smtClean="0">
                <a:solidFill>
                  <a:srgbClr val="FF0000"/>
                </a:solidFill>
                <a:latin typeface="Times New Roman" panose="02020603050405020304" pitchFamily="18" charset="0"/>
                <a:ea typeface="黑体" pitchFamily="2" charset="-122"/>
                <a:cs typeface="Times New Roman" panose="02020603050405020304" pitchFamily="18" charset="0"/>
              </a:rPr>
              <a:t>贮存形式</a:t>
            </a:r>
            <a:endParaRPr lang="en-US" altLang="zh-CN" sz="1700" b="1" dirty="0" smtClean="0">
              <a:solidFill>
                <a:srgbClr val="FF0000"/>
              </a:solidFill>
              <a:latin typeface="Times New Roman" panose="02020603050405020304" pitchFamily="18" charset="0"/>
              <a:ea typeface="黑体" pitchFamily="2" charset="-122"/>
              <a:cs typeface="Times New Roman" panose="02020603050405020304" pitchFamily="18" charset="0"/>
            </a:endParaRPr>
          </a:p>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仓库（暂存间）贮存</a:t>
            </a:r>
            <a:endParaRPr lang="zh-CN" altLang="en-US" sz="1600" b="1" dirty="0">
              <a:solidFill>
                <a:srgbClr val="FF000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五、实验室危化品贮存管理┃</a:t>
            </a:r>
            <a:r>
              <a:rPr lang="en-US" altLang="zh-CN" sz="2000" b="1" dirty="0" smtClean="0">
                <a:solidFill>
                  <a:srgbClr val="FF0000"/>
                </a:solidFill>
                <a:latin typeface="楷体" panose="02010609060101010101" pitchFamily="49" charset="-122"/>
                <a:ea typeface="楷体" panose="02010609060101010101" pitchFamily="49" charset="-122"/>
              </a:rPr>
              <a:t> 1.</a:t>
            </a:r>
            <a:r>
              <a:rPr lang="zh-CN" altLang="en-US" sz="2000" b="1" dirty="0" smtClean="0">
                <a:solidFill>
                  <a:srgbClr val="FF0000"/>
                </a:solidFill>
                <a:latin typeface="楷体" panose="02010609060101010101" pitchFamily="49" charset="-122"/>
                <a:ea typeface="楷体" panose="02010609060101010101" pitchFamily="49" charset="-122"/>
              </a:rPr>
              <a:t>危化品贮存</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24"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456" y="1844824"/>
            <a:ext cx="10153128" cy="46634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2949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5400599" cy="5544616"/>
          </a:xfrm>
        </p:spPr>
        <p:txBody>
          <a:bodyPr>
            <a:normAutofit/>
          </a:bodyPr>
          <a:lstStyle/>
          <a:p>
            <a:pPr>
              <a:lnSpc>
                <a:spcPct val="140000"/>
              </a:lnSpc>
              <a:spcBef>
                <a:spcPts val="0"/>
              </a:spcBef>
              <a:buFont typeface="Wingdings" panose="05000000000000000000" pitchFamily="2" charset="2"/>
              <a:buChar char="p"/>
            </a:pPr>
            <a:r>
              <a:rPr lang="zh-CN" altLang="en-US" sz="1600" b="1" dirty="0">
                <a:solidFill>
                  <a:srgbClr val="002060"/>
                </a:solidFill>
                <a:latin typeface="黑体" panose="02010609060101010101" pitchFamily="49" charset="-122"/>
                <a:ea typeface="黑体" panose="02010609060101010101" pitchFamily="49" charset="-122"/>
              </a:rPr>
              <a:t>危化品</a:t>
            </a:r>
            <a:r>
              <a:rPr lang="zh-CN" altLang="en-US" sz="1700" b="1" dirty="0" smtClean="0">
                <a:solidFill>
                  <a:srgbClr val="FF0000"/>
                </a:solidFill>
                <a:latin typeface="Times New Roman" panose="02020603050405020304" pitchFamily="18" charset="0"/>
                <a:ea typeface="黑体" pitchFamily="2" charset="-122"/>
                <a:cs typeface="Times New Roman" panose="02020603050405020304" pitchFamily="18" charset="0"/>
              </a:rPr>
              <a:t>贮存禁忌</a:t>
            </a:r>
            <a:endParaRPr lang="en-US" altLang="zh-CN" sz="1700" b="1" dirty="0" smtClean="0">
              <a:solidFill>
                <a:srgbClr val="FF0000"/>
              </a:solidFill>
              <a:latin typeface="Times New Roman" panose="02020603050405020304" pitchFamily="18" charset="0"/>
              <a:ea typeface="黑体" pitchFamily="2" charset="-122"/>
              <a:cs typeface="Times New Roman" panose="02020603050405020304" pitchFamily="18" charset="0"/>
            </a:endParaRPr>
          </a:p>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常见禁忌</a:t>
            </a:r>
            <a:endParaRPr lang="en-US" altLang="zh-CN" sz="1600" b="1" dirty="0" smtClean="0">
              <a:solidFill>
                <a:srgbClr val="FF0000"/>
              </a:solidFill>
              <a:latin typeface="仿宋" panose="02010609060101010101" pitchFamily="49" charset="-122"/>
              <a:ea typeface="仿宋" panose="02010609060101010101" pitchFamily="49" charset="-122"/>
            </a:endParaRPr>
          </a:p>
          <a:p>
            <a:pPr indent="0">
              <a:lnSpc>
                <a:spcPct val="170000"/>
              </a:lnSpc>
              <a:spcBef>
                <a:spcPts val="0"/>
              </a:spcBef>
              <a:buNone/>
            </a:pPr>
            <a:r>
              <a:rPr lang="en-US" altLang="zh-CN"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1</a:t>
            </a:r>
            <a:r>
              <a:rPr lang="en-US" altLang="zh-CN"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氧化剂</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与</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还原剂及有机物</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等不能混放。</a:t>
            </a:r>
          </a:p>
          <a:p>
            <a:pPr indent="0">
              <a:lnSpc>
                <a:spcPct val="130000"/>
              </a:lnSpc>
              <a:spcBef>
                <a:spcPts val="600"/>
              </a:spcBef>
              <a:buNone/>
            </a:pPr>
            <a:r>
              <a:rPr lang="en-US" altLang="zh-CN"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2.</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强酸</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尤其是硫酸，切忌与</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强氧化剂的盐类</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（如</a:t>
            </a:r>
            <a:r>
              <a:rPr lang="zh-CN" altLang="en-US"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高锰 </a:t>
            </a:r>
            <a:endParaRPr lang="en-US" altLang="zh-CN"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endParaRPr>
          </a:p>
          <a:p>
            <a:pPr indent="0">
              <a:lnSpc>
                <a:spcPct val="130000"/>
              </a:lnSpc>
              <a:spcBef>
                <a:spcPts val="0"/>
              </a:spcBef>
              <a:buNone/>
            </a:pPr>
            <a:r>
              <a:rPr lang="en-US" altLang="zh-CN"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 </a:t>
            </a:r>
            <a:r>
              <a:rPr lang="en-US" altLang="zh-CN"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 </a:t>
            </a:r>
            <a:r>
              <a:rPr lang="zh-CN" altLang="en-US"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酸</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钾、氯酸钾等）混放</a:t>
            </a:r>
            <a:r>
              <a:rPr lang="zh-CN" altLang="en-US"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a:t>
            </a:r>
            <a:endParaRPr lang="en-US" altLang="zh-CN"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endParaRPr>
          </a:p>
          <a:p>
            <a:pPr indent="0">
              <a:lnSpc>
                <a:spcPct val="130000"/>
              </a:lnSpc>
              <a:spcBef>
                <a:spcPts val="0"/>
              </a:spcBef>
              <a:buNone/>
            </a:pPr>
            <a:r>
              <a:rPr lang="zh-CN" altLang="en-US" sz="16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  遇</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酸产生有害气体的盐类</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（如氰化钾、硫化钠、</a:t>
            </a:r>
            <a:r>
              <a:rPr lang="zh-CN" altLang="en-US"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亚</a:t>
            </a:r>
            <a:endParaRPr lang="en-US" altLang="zh-CN"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endParaRPr>
          </a:p>
          <a:p>
            <a:pPr indent="0">
              <a:lnSpc>
                <a:spcPct val="130000"/>
              </a:lnSpc>
              <a:spcBef>
                <a:spcPts val="0"/>
              </a:spcBef>
              <a:buNone/>
            </a:pPr>
            <a:r>
              <a:rPr lang="en-US" altLang="zh-CN"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 </a:t>
            </a:r>
            <a:r>
              <a:rPr lang="en-US" altLang="zh-CN"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 </a:t>
            </a:r>
            <a:r>
              <a:rPr lang="zh-CN" altLang="en-US"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硝酸钠</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、氯化钠、亚硫酸钠等）不能与酸混放。</a:t>
            </a:r>
          </a:p>
          <a:p>
            <a:pPr indent="0">
              <a:lnSpc>
                <a:spcPct val="130000"/>
              </a:lnSpc>
              <a:spcBef>
                <a:spcPts val="600"/>
              </a:spcBef>
              <a:buNone/>
            </a:pPr>
            <a:r>
              <a:rPr lang="en-US" altLang="zh-CN"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3.</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易</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产生有毒气体</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或</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烟雾的试剂</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，必须存放在</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具有</a:t>
            </a:r>
            <a:r>
              <a:rPr lang="zh-CN" altLang="en-US" sz="16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通</a:t>
            </a:r>
            <a:endParaRPr lang="en-US" altLang="zh-CN" sz="16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endParaRPr>
          </a:p>
          <a:p>
            <a:pPr indent="0">
              <a:lnSpc>
                <a:spcPct val="130000"/>
              </a:lnSpc>
              <a:spcBef>
                <a:spcPts val="0"/>
              </a:spcBef>
              <a:buNone/>
            </a:pPr>
            <a:r>
              <a:rPr lang="en-US" altLang="zh-CN"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 </a:t>
            </a:r>
            <a:r>
              <a:rPr lang="en-US" altLang="zh-CN" sz="16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 </a:t>
            </a:r>
            <a:r>
              <a:rPr lang="zh-CN" altLang="en-US" sz="16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风</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设施</a:t>
            </a:r>
            <a:r>
              <a:rPr lang="zh-CN" altLang="en-US"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的</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试剂</a:t>
            </a:r>
            <a:r>
              <a:rPr lang="zh-CN" altLang="en-US"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柜中。</a:t>
            </a:r>
            <a:endPar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endParaRPr>
          </a:p>
          <a:p>
            <a:pPr indent="0">
              <a:lnSpc>
                <a:spcPct val="130000"/>
              </a:lnSpc>
              <a:spcBef>
                <a:spcPts val="600"/>
              </a:spcBef>
              <a:buNone/>
            </a:pPr>
            <a:r>
              <a:rPr lang="en-US" altLang="zh-CN"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4.</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易水解</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的药品（如醋酸酐、乙酰氯、二氯化砜等</a:t>
            </a:r>
            <a:r>
              <a:rPr lang="zh-CN" altLang="en-US"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a:t>
            </a:r>
            <a:endParaRPr lang="en-US" altLang="zh-CN"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endParaRPr>
          </a:p>
          <a:p>
            <a:pPr indent="0">
              <a:lnSpc>
                <a:spcPct val="130000"/>
              </a:lnSpc>
              <a:spcBef>
                <a:spcPts val="0"/>
              </a:spcBef>
              <a:buNone/>
            </a:pPr>
            <a:r>
              <a:rPr lang="en-US" altLang="zh-CN"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 </a:t>
            </a:r>
            <a:r>
              <a:rPr lang="en-US" altLang="zh-CN"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 </a:t>
            </a:r>
            <a:r>
              <a:rPr lang="zh-CN" altLang="en-US" sz="16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忌</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水、酸</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和</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碱</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a:t>
            </a:r>
          </a:p>
          <a:p>
            <a:pPr indent="0">
              <a:lnSpc>
                <a:spcPct val="170000"/>
              </a:lnSpc>
              <a:spcBef>
                <a:spcPts val="0"/>
              </a:spcBef>
              <a:buNone/>
            </a:pPr>
            <a:r>
              <a:rPr lang="en-US" altLang="zh-CN"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5.</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卤素（氟、氯、溴、碘）</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忌与</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氨、酸</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和</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有机物</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混放。</a:t>
            </a:r>
          </a:p>
          <a:p>
            <a:pPr indent="0">
              <a:lnSpc>
                <a:spcPct val="170000"/>
              </a:lnSpc>
              <a:spcBef>
                <a:spcPts val="0"/>
              </a:spcBef>
              <a:buNone/>
            </a:pPr>
            <a:r>
              <a:rPr lang="en-US" altLang="zh-CN"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6.</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氨</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忌与</a:t>
            </a:r>
            <a:r>
              <a:rPr lang="zh-CN" altLang="en-US" sz="1600" b="1" dirty="0">
                <a:solidFill>
                  <a:srgbClr val="FF0000"/>
                </a:solidFill>
                <a:latin typeface="仿宋" panose="02010609060101010101" pitchFamily="49" charset="-122"/>
                <a:ea typeface="仿宋" panose="02010609060101010101" pitchFamily="49" charset="-122"/>
                <a:sym typeface="宋体" panose="02010600030101010101" pitchFamily="2" charset="-122"/>
              </a:rPr>
              <a:t>卤素、汞、次氯酸、酸类</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混放。</a:t>
            </a:r>
          </a:p>
          <a:p>
            <a:pPr indent="0">
              <a:lnSpc>
                <a:spcPct val="170000"/>
              </a:lnSpc>
              <a:spcBef>
                <a:spcPts val="0"/>
              </a:spcBef>
              <a:buNone/>
            </a:pPr>
            <a:r>
              <a:rPr lang="en-US" altLang="zh-CN" sz="16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7.</a:t>
            </a:r>
            <a:r>
              <a:rPr lang="zh-CN" altLang="en-US" sz="1600" b="1" dirty="0">
                <a:solidFill>
                  <a:srgbClr val="002060"/>
                </a:solidFill>
                <a:latin typeface="仿宋" panose="02010609060101010101" pitchFamily="49" charset="-122"/>
                <a:ea typeface="仿宋" panose="02010609060101010101" pitchFamily="49" charset="-122"/>
                <a:sym typeface="宋体" panose="02010600030101010101" pitchFamily="2" charset="-122"/>
              </a:rPr>
              <a:t>许多有机物忌与氧化剂、硫酸、硝酸和卤素混放。</a:t>
            </a: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五、实验室危化品贮存管理┃</a:t>
            </a:r>
            <a:r>
              <a:rPr lang="en-US" altLang="zh-CN" sz="2000" b="1" dirty="0" smtClean="0">
                <a:solidFill>
                  <a:srgbClr val="FF0000"/>
                </a:solidFill>
                <a:latin typeface="楷体" panose="02010609060101010101" pitchFamily="49" charset="-122"/>
                <a:ea typeface="楷体" panose="02010609060101010101" pitchFamily="49" charset="-122"/>
              </a:rPr>
              <a:t> 1.</a:t>
            </a:r>
            <a:r>
              <a:rPr lang="zh-CN" altLang="en-US" sz="2000" b="1" dirty="0" smtClean="0">
                <a:solidFill>
                  <a:srgbClr val="FF0000"/>
                </a:solidFill>
                <a:latin typeface="楷体" panose="02010609060101010101" pitchFamily="49" charset="-122"/>
                <a:ea typeface="楷体" panose="02010609060101010101" pitchFamily="49" charset="-122"/>
              </a:rPr>
              <a:t>危化品贮存</a:t>
            </a:r>
            <a:endParaRPr lang="zh-CN" altLang="en-US" sz="2000" b="1" dirty="0">
              <a:solidFill>
                <a:srgbClr val="002060"/>
              </a:solidFill>
              <a:latin typeface="黑体" panose="02010609060101010101" pitchFamily="49" charset="-122"/>
              <a:ea typeface="黑体" panose="02010609060101010101" pitchFamily="49" charset="-122"/>
            </a:endParaRPr>
          </a:p>
        </p:txBody>
      </p:sp>
      <p:sp>
        <p:nvSpPr>
          <p:cNvPr id="2" name="矩形 1"/>
          <p:cNvSpPr/>
          <p:nvPr/>
        </p:nvSpPr>
        <p:spPr>
          <a:xfrm>
            <a:off x="6600056" y="1268760"/>
            <a:ext cx="5296643" cy="367024"/>
          </a:xfrm>
          <a:prstGeom prst="rect">
            <a:avLst/>
          </a:prstGeom>
        </p:spPr>
        <p:txBody>
          <a:bodyPr wrap="none">
            <a:spAutoFit/>
          </a:bodyPr>
          <a:lstStyle/>
          <a:p>
            <a:pPr marL="342900" indent="-342900">
              <a:lnSpc>
                <a:spcPct val="130000"/>
              </a:lnSpc>
              <a:buFont typeface="Wingdings" panose="05000000000000000000" pitchFamily="2" charset="2"/>
              <a:buChar char="Ø"/>
            </a:pPr>
            <a:r>
              <a:rPr lang="zh-CN" altLang="zh-CN" sz="1600" b="1" dirty="0">
                <a:solidFill>
                  <a:srgbClr val="FF0000"/>
                </a:solidFill>
                <a:latin typeface="仿宋" panose="02010609060101010101" pitchFamily="49" charset="-122"/>
                <a:ea typeface="仿宋" panose="02010609060101010101" pitchFamily="49" charset="-122"/>
                <a:sym typeface="黑体" panose="02010609060101010101" pitchFamily="49" charset="-122"/>
              </a:rPr>
              <a:t>常用化学危险品贮存禁忌物配存表（</a:t>
            </a:r>
            <a:r>
              <a:rPr lang="en-US" altLang="zh-CN" sz="1600" b="1" dirty="0">
                <a:solidFill>
                  <a:srgbClr val="FF0000"/>
                </a:solidFill>
                <a:latin typeface="仿宋" panose="02010609060101010101" pitchFamily="49" charset="-122"/>
                <a:ea typeface="仿宋" panose="02010609060101010101" pitchFamily="49" charset="-122"/>
                <a:sym typeface="黑体" panose="02010609060101010101" pitchFamily="49" charset="-122"/>
              </a:rPr>
              <a:t>GB15603-1995</a:t>
            </a:r>
            <a:r>
              <a:rPr lang="zh-CN" altLang="zh-CN" sz="1600" b="1" dirty="0">
                <a:solidFill>
                  <a:srgbClr val="FF0000"/>
                </a:solidFill>
                <a:latin typeface="仿宋" panose="02010609060101010101" pitchFamily="49" charset="-122"/>
                <a:ea typeface="仿宋" panose="02010609060101010101" pitchFamily="49" charset="-122"/>
                <a:sym typeface="黑体" panose="02010609060101010101" pitchFamily="49" charset="-122"/>
              </a:rPr>
              <a:t>）</a:t>
            </a:r>
          </a:p>
        </p:txBody>
      </p:sp>
      <p:pic>
        <p:nvPicPr>
          <p:cNvPr id="24" name="图片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0841" y="1844824"/>
            <a:ext cx="5685858" cy="323239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8008" y="1840144"/>
            <a:ext cx="5874315" cy="3798429"/>
          </a:xfrm>
          <a:prstGeom prst="rect">
            <a:avLst/>
          </a:prstGeom>
        </p:spPr>
      </p:pic>
      <p:sp>
        <p:nvSpPr>
          <p:cNvPr id="7" name="内容占位符 2"/>
          <p:cNvSpPr txBox="1">
            <a:spLocks/>
          </p:cNvSpPr>
          <p:nvPr/>
        </p:nvSpPr>
        <p:spPr>
          <a:xfrm>
            <a:off x="6971376" y="5708951"/>
            <a:ext cx="4164788" cy="432048"/>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zh-CN" altLang="en-US" sz="1800" dirty="0" smtClean="0">
                <a:solidFill>
                  <a:srgbClr val="FF0000"/>
                </a:solidFill>
              </a:rPr>
              <a:t>依靠</a:t>
            </a:r>
            <a:r>
              <a:rPr lang="zh-CN" altLang="en-US" sz="1800" dirty="0">
                <a:solidFill>
                  <a:srgbClr val="FF0000"/>
                </a:solidFill>
              </a:rPr>
              <a:t>信息化</a:t>
            </a:r>
            <a:r>
              <a:rPr lang="zh-CN" altLang="en-US" sz="1800" dirty="0" smtClean="0">
                <a:solidFill>
                  <a:srgbClr val="FF0000"/>
                </a:solidFill>
              </a:rPr>
              <a:t>管理和智能化试剂柜解决！</a:t>
            </a:r>
            <a:endParaRPr lang="zh-CN" altLang="zh-CN" sz="1800" dirty="0">
              <a:solidFill>
                <a:srgbClr val="FF0000"/>
              </a:solidFill>
            </a:endParaRPr>
          </a:p>
        </p:txBody>
      </p:sp>
    </p:spTree>
    <p:extLst>
      <p:ext uri="{BB962C8B-B14F-4D97-AF65-F5344CB8AC3E}">
        <p14:creationId xmlns:p14="http://schemas.microsoft.com/office/powerpoint/2010/main" val="206786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3" end="3"/>
                                            </p:txEl>
                                          </p:spTgt>
                                        </p:tgtEl>
                                        <p:attrNameLst>
                                          <p:attrName>style.visibility</p:attrName>
                                        </p:attrNameLst>
                                      </p:cBhvr>
                                      <p:to>
                                        <p:strVal val="visible"/>
                                      </p:to>
                                    </p:set>
                                    <p:animEffect transition="in" filter="wipe(up)">
                                      <p:cBhvr>
                                        <p:cTn id="7" dur="500"/>
                                        <p:tgtEl>
                                          <p:spTgt spid="18">
                                            <p:txEl>
                                              <p:pRg st="3" end="3"/>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xEl>
                                              <p:pRg st="4" end="4"/>
                                            </p:txEl>
                                          </p:spTgt>
                                        </p:tgtEl>
                                        <p:attrNameLst>
                                          <p:attrName>style.visibility</p:attrName>
                                        </p:attrNameLst>
                                      </p:cBhvr>
                                      <p:to>
                                        <p:strVal val="visible"/>
                                      </p:to>
                                    </p:set>
                                    <p:animEffect transition="in" filter="wipe(up)">
                                      <p:cBhvr>
                                        <p:cTn id="11" dur="500"/>
                                        <p:tgtEl>
                                          <p:spTgt spid="18">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8">
                                            <p:txEl>
                                              <p:pRg st="5" end="5"/>
                                            </p:txEl>
                                          </p:spTgt>
                                        </p:tgtEl>
                                        <p:attrNameLst>
                                          <p:attrName>style.visibility</p:attrName>
                                        </p:attrNameLst>
                                      </p:cBhvr>
                                      <p:to>
                                        <p:strVal val="visible"/>
                                      </p:to>
                                    </p:set>
                                    <p:animEffect transition="in" filter="wipe(up)">
                                      <p:cBhvr>
                                        <p:cTn id="16" dur="500"/>
                                        <p:tgtEl>
                                          <p:spTgt spid="18">
                                            <p:txEl>
                                              <p:pRg st="5" end="5"/>
                                            </p:txEl>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8">
                                            <p:txEl>
                                              <p:pRg st="6" end="6"/>
                                            </p:txEl>
                                          </p:spTgt>
                                        </p:tgtEl>
                                        <p:attrNameLst>
                                          <p:attrName>style.visibility</p:attrName>
                                        </p:attrNameLst>
                                      </p:cBhvr>
                                      <p:to>
                                        <p:strVal val="visible"/>
                                      </p:to>
                                    </p:set>
                                    <p:animEffect transition="in" filter="wipe(up)">
                                      <p:cBhvr>
                                        <p:cTn id="20" dur="500"/>
                                        <p:tgtEl>
                                          <p:spTgt spid="18">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8">
                                            <p:txEl>
                                              <p:pRg st="7" end="7"/>
                                            </p:txEl>
                                          </p:spTgt>
                                        </p:tgtEl>
                                        <p:attrNameLst>
                                          <p:attrName>style.visibility</p:attrName>
                                        </p:attrNameLst>
                                      </p:cBhvr>
                                      <p:to>
                                        <p:strVal val="visible"/>
                                      </p:to>
                                    </p:set>
                                    <p:animEffect transition="in" filter="wipe(up)">
                                      <p:cBhvr>
                                        <p:cTn id="25" dur="500"/>
                                        <p:tgtEl>
                                          <p:spTgt spid="18">
                                            <p:txEl>
                                              <p:pRg st="7" end="7"/>
                                            </p:txEl>
                                          </p:spTgt>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8">
                                            <p:txEl>
                                              <p:pRg st="8" end="8"/>
                                            </p:txEl>
                                          </p:spTgt>
                                        </p:tgtEl>
                                        <p:attrNameLst>
                                          <p:attrName>style.visibility</p:attrName>
                                        </p:attrNameLst>
                                      </p:cBhvr>
                                      <p:to>
                                        <p:strVal val="visible"/>
                                      </p:to>
                                    </p:set>
                                    <p:animEffect transition="in" filter="wipe(up)">
                                      <p:cBhvr>
                                        <p:cTn id="29" dur="500"/>
                                        <p:tgtEl>
                                          <p:spTgt spid="18">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8">
                                            <p:txEl>
                                              <p:pRg st="9" end="9"/>
                                            </p:txEl>
                                          </p:spTgt>
                                        </p:tgtEl>
                                        <p:attrNameLst>
                                          <p:attrName>style.visibility</p:attrName>
                                        </p:attrNameLst>
                                      </p:cBhvr>
                                      <p:to>
                                        <p:strVal val="visible"/>
                                      </p:to>
                                    </p:set>
                                    <p:animEffect transition="in" filter="wipe(up)">
                                      <p:cBhvr>
                                        <p:cTn id="34" dur="500"/>
                                        <p:tgtEl>
                                          <p:spTgt spid="18">
                                            <p:txEl>
                                              <p:pRg st="9" end="9"/>
                                            </p:txEl>
                                          </p:spTgt>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18">
                                            <p:txEl>
                                              <p:pRg st="10" end="10"/>
                                            </p:txEl>
                                          </p:spTgt>
                                        </p:tgtEl>
                                        <p:attrNameLst>
                                          <p:attrName>style.visibility</p:attrName>
                                        </p:attrNameLst>
                                      </p:cBhvr>
                                      <p:to>
                                        <p:strVal val="visible"/>
                                      </p:to>
                                    </p:set>
                                    <p:animEffect transition="in" filter="wipe(up)">
                                      <p:cBhvr>
                                        <p:cTn id="38" dur="500"/>
                                        <p:tgtEl>
                                          <p:spTgt spid="18">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8">
                                            <p:txEl>
                                              <p:pRg st="11" end="11"/>
                                            </p:txEl>
                                          </p:spTgt>
                                        </p:tgtEl>
                                        <p:attrNameLst>
                                          <p:attrName>style.visibility</p:attrName>
                                        </p:attrNameLst>
                                      </p:cBhvr>
                                      <p:to>
                                        <p:strVal val="visible"/>
                                      </p:to>
                                    </p:set>
                                    <p:animEffect transition="in" filter="wipe(up)">
                                      <p:cBhvr>
                                        <p:cTn id="43" dur="500"/>
                                        <p:tgtEl>
                                          <p:spTgt spid="18">
                                            <p:txEl>
                                              <p:pRg st="11" end="1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8">
                                            <p:txEl>
                                              <p:pRg st="12" end="12"/>
                                            </p:txEl>
                                          </p:spTgt>
                                        </p:tgtEl>
                                        <p:attrNameLst>
                                          <p:attrName>style.visibility</p:attrName>
                                        </p:attrNameLst>
                                      </p:cBhvr>
                                      <p:to>
                                        <p:strVal val="visible"/>
                                      </p:to>
                                    </p:set>
                                    <p:animEffect transition="in" filter="wipe(up)">
                                      <p:cBhvr>
                                        <p:cTn id="48" dur="500"/>
                                        <p:tgtEl>
                                          <p:spTgt spid="18">
                                            <p:txEl>
                                              <p:pRg st="12" end="12"/>
                                            </p:txEl>
                                          </p:spTgt>
                                        </p:tgtEl>
                                      </p:cBhvr>
                                    </p:animEffect>
                                  </p:childTnLst>
                                </p:cTn>
                              </p:par>
                            </p:childTnLst>
                          </p:cTn>
                        </p:par>
                        <p:par>
                          <p:cTn id="49" fill="hold">
                            <p:stCondLst>
                              <p:cond delay="500"/>
                            </p:stCondLst>
                            <p:childTnLst>
                              <p:par>
                                <p:cTn id="50" presetID="22" presetClass="entr" presetSubtype="1" fill="hold" nodeType="afterEffect">
                                  <p:stCondLst>
                                    <p:cond delay="0"/>
                                  </p:stCondLst>
                                  <p:childTnLst>
                                    <p:set>
                                      <p:cBhvr>
                                        <p:cTn id="51" dur="1" fill="hold">
                                          <p:stCondLst>
                                            <p:cond delay="0"/>
                                          </p:stCondLst>
                                        </p:cTn>
                                        <p:tgtEl>
                                          <p:spTgt spid="18">
                                            <p:txEl>
                                              <p:pRg st="13" end="13"/>
                                            </p:txEl>
                                          </p:spTgt>
                                        </p:tgtEl>
                                        <p:attrNameLst>
                                          <p:attrName>style.visibility</p:attrName>
                                        </p:attrNameLst>
                                      </p:cBhvr>
                                      <p:to>
                                        <p:strVal val="visible"/>
                                      </p:to>
                                    </p:set>
                                    <p:animEffect transition="in" filter="wipe(up)">
                                      <p:cBhvr>
                                        <p:cTn id="52" dur="500"/>
                                        <p:tgtEl>
                                          <p:spTgt spid="18">
                                            <p:txEl>
                                              <p:pRg st="13" end="1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up)">
                                      <p:cBhvr>
                                        <p:cTn id="57" dur="500"/>
                                        <p:tgtEl>
                                          <p:spTgt spid="2"/>
                                        </p:tgtEl>
                                      </p:cBhvr>
                                    </p:animEffect>
                                  </p:childTnLst>
                                </p:cTn>
                              </p:par>
                              <p:par>
                                <p:cTn id="58" presetID="22" presetClass="entr" presetSubtype="1"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up)">
                                      <p:cBhvr>
                                        <p:cTn id="60" dur="500"/>
                                        <p:tgtEl>
                                          <p:spTgt spid="24"/>
                                        </p:tgtEl>
                                      </p:cBhvr>
                                    </p:animEffect>
                                  </p:childTnLst>
                                </p:cTn>
                              </p:par>
                              <p:par>
                                <p:cTn id="61" presetID="22" presetClass="entr" presetSubtype="1" fill="hold" nodeType="with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up)">
                                      <p:cBhvr>
                                        <p:cTn id="63" dur="500"/>
                                        <p:tgtEl>
                                          <p:spTgt spid="5"/>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729191" cy="5544616"/>
          </a:xfrm>
        </p:spPr>
        <p:txBody>
          <a:bodyPr>
            <a:normAutofit/>
          </a:bodyPr>
          <a:lstStyle/>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第二</a:t>
            </a:r>
            <a:r>
              <a:rPr lang="zh-CN" altLang="en-US" sz="1600" b="1" dirty="0">
                <a:solidFill>
                  <a:srgbClr val="FF0000"/>
                </a:solidFill>
                <a:latin typeface="仿宋" panose="02010609060101010101" pitchFamily="49" charset="-122"/>
                <a:ea typeface="仿宋" panose="02010609060101010101" pitchFamily="49" charset="-122"/>
              </a:rPr>
              <a:t>、三类易制毒</a:t>
            </a:r>
            <a:r>
              <a:rPr lang="zh-CN" altLang="en-US" sz="1600" b="1" dirty="0">
                <a:solidFill>
                  <a:srgbClr val="002060"/>
                </a:solidFill>
                <a:latin typeface="仿宋" panose="02010609060101010101" pitchFamily="49" charset="-122"/>
                <a:ea typeface="仿宋" panose="02010609060101010101" pitchFamily="49" charset="-122"/>
              </a:rPr>
              <a:t>”及“</a:t>
            </a:r>
            <a:r>
              <a:rPr lang="zh-CN" altLang="en-US" sz="1600" b="1" dirty="0">
                <a:solidFill>
                  <a:srgbClr val="FF0000"/>
                </a:solidFill>
                <a:latin typeface="仿宋" panose="02010609060101010101" pitchFamily="49" charset="-122"/>
                <a:ea typeface="仿宋" panose="02010609060101010101" pitchFamily="49" charset="-122"/>
              </a:rPr>
              <a:t>易制爆</a:t>
            </a:r>
            <a:r>
              <a:rPr lang="zh-CN" altLang="en-US" sz="1600" b="1" dirty="0">
                <a:solidFill>
                  <a:srgbClr val="002060"/>
                </a:solidFill>
                <a:latin typeface="仿宋" panose="02010609060101010101" pitchFamily="49" charset="-122"/>
                <a:ea typeface="仿宋" panose="02010609060101010101" pitchFamily="49" charset="-122"/>
              </a:rPr>
              <a:t>”化学品分类存放</a:t>
            </a:r>
            <a:r>
              <a:rPr lang="zh-CN" altLang="en-US" sz="1600" b="1" dirty="0" smtClean="0">
                <a:solidFill>
                  <a:srgbClr val="002060"/>
                </a:solidFill>
                <a:latin typeface="仿宋" panose="02010609060101010101" pitchFamily="49" charset="-122"/>
                <a:ea typeface="仿宋" panose="02010609060101010101" pitchFamily="49" charset="-122"/>
              </a:rPr>
              <a:t>建议</a:t>
            </a:r>
            <a:endParaRPr lang="en-US" altLang="zh-CN" sz="16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五、实验室危化品贮存管理┃</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管制类贮存“五分区”</a:t>
            </a:r>
            <a:endParaRPr lang="zh-CN" altLang="en-US" sz="2000" b="1" dirty="0">
              <a:solidFill>
                <a:srgbClr val="002060"/>
              </a:solidFill>
              <a:latin typeface="黑体" panose="02010609060101010101" pitchFamily="49" charset="-122"/>
              <a:ea typeface="黑体" panose="02010609060101010101" pitchFamily="49" charset="-122"/>
            </a:endParaRPr>
          </a:p>
        </p:txBody>
      </p:sp>
      <p:graphicFrame>
        <p:nvGraphicFramePr>
          <p:cNvPr id="5" name="表格 4"/>
          <p:cNvGraphicFramePr>
            <a:graphicFrameLocks noGrp="1"/>
          </p:cNvGraphicFramePr>
          <p:nvPr>
            <p:extLst>
              <p:ext uri="{D42A27DB-BD31-4B8C-83A1-F6EECF244321}">
                <p14:modId xmlns:p14="http://schemas.microsoft.com/office/powerpoint/2010/main" val="474366920"/>
              </p:ext>
            </p:extLst>
          </p:nvPr>
        </p:nvGraphicFramePr>
        <p:xfrm>
          <a:off x="839415" y="1529741"/>
          <a:ext cx="10657184" cy="4896545"/>
        </p:xfrm>
        <a:graphic>
          <a:graphicData uri="http://schemas.openxmlformats.org/drawingml/2006/table">
            <a:tbl>
              <a:tblPr>
                <a:tableStyleId>{5C22544A-7EE6-4342-B048-85BDC9FD1C3A}</a:tableStyleId>
              </a:tblPr>
              <a:tblGrid>
                <a:gridCol w="648073">
                  <a:extLst>
                    <a:ext uri="{9D8B030D-6E8A-4147-A177-3AD203B41FA5}">
                      <a16:colId xmlns="" xmlns:a16="http://schemas.microsoft.com/office/drawing/2014/main" val="1135856419"/>
                    </a:ext>
                  </a:extLst>
                </a:gridCol>
                <a:gridCol w="1440160">
                  <a:extLst>
                    <a:ext uri="{9D8B030D-6E8A-4147-A177-3AD203B41FA5}">
                      <a16:colId xmlns="" xmlns:a16="http://schemas.microsoft.com/office/drawing/2014/main" val="1172925919"/>
                    </a:ext>
                  </a:extLst>
                </a:gridCol>
                <a:gridCol w="6984776">
                  <a:extLst>
                    <a:ext uri="{9D8B030D-6E8A-4147-A177-3AD203B41FA5}">
                      <a16:colId xmlns="" xmlns:a16="http://schemas.microsoft.com/office/drawing/2014/main" val="2771480829"/>
                    </a:ext>
                  </a:extLst>
                </a:gridCol>
                <a:gridCol w="1584175">
                  <a:extLst>
                    <a:ext uri="{9D8B030D-6E8A-4147-A177-3AD203B41FA5}">
                      <a16:colId xmlns="" xmlns:a16="http://schemas.microsoft.com/office/drawing/2014/main" val="2504911075"/>
                    </a:ext>
                  </a:extLst>
                </a:gridCol>
              </a:tblGrid>
              <a:tr h="504057">
                <a:tc>
                  <a:txBody>
                    <a:bodyPr/>
                    <a:lstStyle/>
                    <a:p>
                      <a:pPr algn="ctr">
                        <a:lnSpc>
                          <a:spcPct val="130000"/>
                        </a:lnSpc>
                        <a:spcAft>
                          <a:spcPts val="0"/>
                        </a:spcAft>
                      </a:pPr>
                      <a:r>
                        <a:rPr lang="zh-CN" sz="1600" b="1" kern="100" dirty="0">
                          <a:effectLst/>
                          <a:latin typeface="仿宋" panose="02010609060101010101" pitchFamily="49" charset="-122"/>
                          <a:ea typeface="仿宋" panose="02010609060101010101" pitchFamily="49" charset="-122"/>
                        </a:rPr>
                        <a:t>序号</a:t>
                      </a:r>
                      <a:endParaRPr lang="zh-CN" sz="1600" b="1" kern="100" dirty="0">
                        <a:effectLst/>
                        <a:latin typeface="仿宋" panose="02010609060101010101" pitchFamily="49" charset="-122"/>
                        <a:ea typeface="仿宋" panose="02010609060101010101" pitchFamily="49" charset="-122"/>
                        <a:cs typeface="Times New Roman" panose="02020603050405020304" pitchFamily="18" charset="0"/>
                      </a:endParaRPr>
                    </a:p>
                  </a:txBody>
                  <a:tcPr marL="28923" marR="28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30000"/>
                        </a:lnSpc>
                        <a:spcAft>
                          <a:spcPts val="0"/>
                        </a:spcAft>
                      </a:pPr>
                      <a:r>
                        <a:rPr lang="zh-CN" sz="1600" b="1" kern="100" dirty="0">
                          <a:effectLst/>
                          <a:latin typeface="仿宋" panose="02010609060101010101" pitchFamily="49" charset="-122"/>
                          <a:ea typeface="仿宋" panose="02010609060101010101" pitchFamily="49" charset="-122"/>
                        </a:rPr>
                        <a:t>试剂品种分类</a:t>
                      </a:r>
                      <a:endParaRPr lang="zh-CN" sz="1600" b="1" kern="100" dirty="0">
                        <a:effectLst/>
                        <a:latin typeface="仿宋" panose="02010609060101010101" pitchFamily="49" charset="-122"/>
                        <a:ea typeface="仿宋" panose="02010609060101010101" pitchFamily="49" charset="-122"/>
                        <a:cs typeface="Times New Roman" panose="02020603050405020304" pitchFamily="18" charset="0"/>
                      </a:endParaRPr>
                    </a:p>
                  </a:txBody>
                  <a:tcPr marL="28923" marR="28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30000"/>
                        </a:lnSpc>
                        <a:spcAft>
                          <a:spcPts val="0"/>
                        </a:spcAft>
                      </a:pPr>
                      <a:r>
                        <a:rPr lang="zh-CN" sz="1600" b="1" kern="100" dirty="0">
                          <a:effectLst/>
                          <a:latin typeface="仿宋" panose="02010609060101010101" pitchFamily="49" charset="-122"/>
                          <a:ea typeface="仿宋" panose="02010609060101010101" pitchFamily="49" charset="-122"/>
                        </a:rPr>
                        <a:t>管制品名称与类别（建议一个柜子只存放一个种类）</a:t>
                      </a:r>
                      <a:endParaRPr lang="zh-CN" sz="1600" b="1" kern="100" dirty="0">
                        <a:effectLst/>
                        <a:latin typeface="仿宋" panose="02010609060101010101" pitchFamily="49" charset="-122"/>
                        <a:ea typeface="仿宋" panose="02010609060101010101" pitchFamily="49" charset="-122"/>
                        <a:cs typeface="Times New Roman" panose="02020603050405020304" pitchFamily="18" charset="0"/>
                      </a:endParaRPr>
                    </a:p>
                  </a:txBody>
                  <a:tcPr marL="28923" marR="28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30000"/>
                        </a:lnSpc>
                        <a:spcAft>
                          <a:spcPts val="0"/>
                        </a:spcAft>
                      </a:pPr>
                      <a:r>
                        <a:rPr lang="zh-CN" sz="1600" b="1" kern="100" dirty="0">
                          <a:effectLst/>
                          <a:latin typeface="仿宋" panose="02010609060101010101" pitchFamily="49" charset="-122"/>
                          <a:ea typeface="仿宋" panose="02010609060101010101" pitchFamily="49" charset="-122"/>
                        </a:rPr>
                        <a:t>存放要求</a:t>
                      </a:r>
                      <a:endParaRPr lang="zh-CN" sz="1600" b="1" kern="100" dirty="0">
                        <a:effectLst/>
                        <a:latin typeface="仿宋" panose="02010609060101010101" pitchFamily="49" charset="-122"/>
                        <a:ea typeface="仿宋" panose="02010609060101010101" pitchFamily="49" charset="-122"/>
                        <a:cs typeface="Times New Roman" panose="02020603050405020304" pitchFamily="18" charset="0"/>
                      </a:endParaRPr>
                    </a:p>
                  </a:txBody>
                  <a:tcPr marL="28923" marR="28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965659289"/>
                  </a:ext>
                </a:extLst>
              </a:tr>
              <a:tr h="432048">
                <a:tc rowSpan="2">
                  <a:txBody>
                    <a:bodyPr/>
                    <a:lstStyle/>
                    <a:p>
                      <a:pPr algn="ctr">
                        <a:lnSpc>
                          <a:spcPct val="130000"/>
                        </a:lnSpc>
                        <a:spcAft>
                          <a:spcPts val="0"/>
                        </a:spcAft>
                      </a:pPr>
                      <a:r>
                        <a:rPr lang="en-US" sz="1600" b="1" kern="100" dirty="0">
                          <a:effectLst/>
                          <a:latin typeface="仿宋" panose="02010609060101010101" pitchFamily="49" charset="-122"/>
                          <a:ea typeface="仿宋" panose="02010609060101010101" pitchFamily="49" charset="-122"/>
                        </a:rPr>
                        <a:t>1</a:t>
                      </a:r>
                      <a:endParaRPr lang="zh-CN" sz="1600" b="1" kern="100" dirty="0">
                        <a:effectLst/>
                        <a:latin typeface="仿宋" panose="02010609060101010101" pitchFamily="49" charset="-122"/>
                        <a:ea typeface="仿宋" panose="02010609060101010101" pitchFamily="49" charset="-122"/>
                        <a:cs typeface="Times New Roman" panose="02020603050405020304" pitchFamily="18" charset="0"/>
                      </a:endParaRPr>
                    </a:p>
                  </a:txBody>
                  <a:tcPr marL="28923" marR="28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just">
                        <a:lnSpc>
                          <a:spcPct val="130000"/>
                        </a:lnSpc>
                        <a:spcAft>
                          <a:spcPts val="0"/>
                        </a:spcAft>
                      </a:pPr>
                      <a:r>
                        <a:rPr lang="zh-CN" sz="1600" b="1" kern="100" dirty="0">
                          <a:solidFill>
                            <a:srgbClr val="FF0000"/>
                          </a:solidFill>
                          <a:effectLst/>
                          <a:latin typeface="仿宋" panose="02010609060101010101" pitchFamily="49" charset="-122"/>
                          <a:ea typeface="仿宋" panose="02010609060101010101" pitchFamily="49" charset="-122"/>
                        </a:rPr>
                        <a:t>酸、腐蚀品</a:t>
                      </a:r>
                      <a:endParaRPr lang="zh-CN" sz="1600" b="1" kern="100" dirty="0">
                        <a:solidFill>
                          <a:srgbClr val="FF0000"/>
                        </a:solidFill>
                        <a:effectLst/>
                        <a:latin typeface="仿宋" panose="02010609060101010101" pitchFamily="49" charset="-122"/>
                        <a:ea typeface="仿宋" panose="02010609060101010101" pitchFamily="49" charset="-122"/>
                        <a:cs typeface="Times New Roman" panose="02020603050405020304" pitchFamily="18" charset="0"/>
                      </a:endParaRPr>
                    </a:p>
                  </a:txBody>
                  <a:tcPr marL="28923" marR="28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30000"/>
                        </a:lnSpc>
                        <a:spcAft>
                          <a:spcPts val="0"/>
                        </a:spcAft>
                      </a:pPr>
                      <a:r>
                        <a:rPr lang="en-US" sz="1600" b="1" kern="100" dirty="0" smtClean="0">
                          <a:effectLst/>
                          <a:latin typeface="仿宋" panose="02010609060101010101" pitchFamily="49" charset="-122"/>
                          <a:ea typeface="仿宋" panose="02010609060101010101" pitchFamily="49" charset="-122"/>
                        </a:rPr>
                        <a:t> 1</a:t>
                      </a:r>
                      <a:r>
                        <a:rPr lang="en-US" sz="1600" b="1" kern="100" dirty="0">
                          <a:effectLst/>
                          <a:latin typeface="仿宋" panose="02010609060101010101" pitchFamily="49" charset="-122"/>
                          <a:ea typeface="仿宋" panose="02010609060101010101" pitchFamily="49" charset="-122"/>
                        </a:rPr>
                        <a:t>.</a:t>
                      </a:r>
                      <a:r>
                        <a:rPr lang="zh-CN" sz="1600" b="1" kern="100" dirty="0">
                          <a:solidFill>
                            <a:srgbClr val="FF0000"/>
                          </a:solidFill>
                          <a:effectLst/>
                          <a:latin typeface="仿宋" panose="02010609060101010101" pitchFamily="49" charset="-122"/>
                          <a:ea typeface="仿宋" panose="02010609060101010101" pitchFamily="49" charset="-122"/>
                        </a:rPr>
                        <a:t>易制毒品</a:t>
                      </a:r>
                      <a:r>
                        <a:rPr lang="zh-CN" sz="1600" b="1" kern="100" dirty="0">
                          <a:effectLst/>
                          <a:latin typeface="仿宋" panose="02010609060101010101" pitchFamily="49" charset="-122"/>
                          <a:ea typeface="仿宋" panose="02010609060101010101" pitchFamily="49" charset="-122"/>
                        </a:rPr>
                        <a:t>：</a:t>
                      </a:r>
                      <a:r>
                        <a:rPr lang="zh-CN" sz="1600" b="1" kern="1200" dirty="0">
                          <a:solidFill>
                            <a:srgbClr val="002060"/>
                          </a:solidFill>
                          <a:latin typeface="仿宋" panose="02010609060101010101" pitchFamily="49" charset="-122"/>
                          <a:ea typeface="仿宋" panose="02010609060101010101" pitchFamily="49" charset="-122"/>
                          <a:cs typeface="+mn-cs"/>
                        </a:rPr>
                        <a:t>盐酸、硫酸、苯乙酸、醋酸酐、溴素</a:t>
                      </a:r>
                    </a:p>
                  </a:txBody>
                  <a:tcPr marL="28923" marR="289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rowSpan="2">
                  <a:txBody>
                    <a:bodyPr/>
                    <a:lstStyle/>
                    <a:p>
                      <a:pPr algn="just">
                        <a:lnSpc>
                          <a:spcPct val="130000"/>
                        </a:lnSpc>
                        <a:spcAft>
                          <a:spcPts val="0"/>
                        </a:spcAft>
                      </a:pPr>
                      <a:r>
                        <a:rPr lang="zh-CN" sz="1600" b="1" kern="1200" dirty="0">
                          <a:solidFill>
                            <a:srgbClr val="002060"/>
                          </a:solidFill>
                          <a:latin typeface="仿宋" panose="02010609060101010101" pitchFamily="49" charset="-122"/>
                          <a:ea typeface="仿宋" panose="02010609060101010101" pitchFamily="49" charset="-122"/>
                          <a:cs typeface="+mn-cs"/>
                        </a:rPr>
                        <a:t>有防泄漏托盘</a:t>
                      </a:r>
                      <a:r>
                        <a:rPr lang="zh-CN" sz="1600" b="1" kern="1200" dirty="0" smtClean="0">
                          <a:solidFill>
                            <a:srgbClr val="002060"/>
                          </a:solidFill>
                          <a:latin typeface="仿宋" panose="02010609060101010101" pitchFamily="49" charset="-122"/>
                          <a:ea typeface="仿宋" panose="02010609060101010101" pitchFamily="49" charset="-122"/>
                          <a:cs typeface="+mn-cs"/>
                        </a:rPr>
                        <a:t>，</a:t>
                      </a:r>
                      <a:endParaRPr lang="en-US" altLang="zh-CN" sz="1600" b="1" kern="1200" dirty="0" smtClean="0">
                        <a:solidFill>
                          <a:srgbClr val="002060"/>
                        </a:solidFill>
                        <a:latin typeface="仿宋" panose="02010609060101010101" pitchFamily="49" charset="-122"/>
                        <a:ea typeface="仿宋" panose="02010609060101010101" pitchFamily="49" charset="-122"/>
                        <a:cs typeface="+mn-cs"/>
                      </a:endParaRPr>
                    </a:p>
                    <a:p>
                      <a:pPr algn="just">
                        <a:lnSpc>
                          <a:spcPct val="130000"/>
                        </a:lnSpc>
                        <a:spcAft>
                          <a:spcPts val="0"/>
                        </a:spcAft>
                      </a:pPr>
                      <a:r>
                        <a:rPr lang="zh-CN" sz="1600" b="1" kern="1200" dirty="0" smtClean="0">
                          <a:solidFill>
                            <a:srgbClr val="002060"/>
                          </a:solidFill>
                          <a:latin typeface="仿宋" panose="02010609060101010101" pitchFamily="49" charset="-122"/>
                          <a:ea typeface="仿宋" panose="02010609060101010101" pitchFamily="49" charset="-122"/>
                          <a:cs typeface="+mn-cs"/>
                        </a:rPr>
                        <a:t>有</a:t>
                      </a:r>
                      <a:r>
                        <a:rPr lang="zh-CN" sz="1600" b="1" kern="1200" dirty="0">
                          <a:solidFill>
                            <a:srgbClr val="002060"/>
                          </a:solidFill>
                          <a:latin typeface="仿宋" panose="02010609060101010101" pitchFamily="49" charset="-122"/>
                          <a:ea typeface="仿宋" panose="02010609060101010101" pitchFamily="49" charset="-122"/>
                          <a:cs typeface="+mn-cs"/>
                        </a:rPr>
                        <a:t>通风，耐腐蚀</a:t>
                      </a:r>
                    </a:p>
                  </a:txBody>
                  <a:tcPr marL="28923" marR="289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262405228"/>
                  </a:ext>
                </a:extLst>
              </a:tr>
              <a:tr h="432048">
                <a:tc vMerge="1">
                  <a:txBody>
                    <a:bodyPr/>
                    <a:lstStyle/>
                    <a:p>
                      <a:endParaRPr lang="zh-CN" altLang="en-US"/>
                    </a:p>
                  </a:txBody>
                  <a:tcPr/>
                </a:tc>
                <a:tc vMerge="1">
                  <a:txBody>
                    <a:bodyPr/>
                    <a:lstStyle/>
                    <a:p>
                      <a:endParaRPr lang="zh-CN" altLang="en-US"/>
                    </a:p>
                  </a:txBody>
                  <a:tcPr/>
                </a:tc>
                <a:tc>
                  <a:txBody>
                    <a:bodyPr/>
                    <a:lstStyle/>
                    <a:p>
                      <a:pPr algn="just">
                        <a:lnSpc>
                          <a:spcPct val="130000"/>
                        </a:lnSpc>
                        <a:spcAft>
                          <a:spcPts val="0"/>
                        </a:spcAft>
                      </a:pPr>
                      <a:r>
                        <a:rPr lang="en-US" sz="1600" b="1" kern="100" dirty="0" smtClean="0">
                          <a:effectLst/>
                          <a:latin typeface="仿宋" panose="02010609060101010101" pitchFamily="49" charset="-122"/>
                          <a:ea typeface="仿宋" panose="02010609060101010101" pitchFamily="49" charset="-122"/>
                        </a:rPr>
                        <a:t> 2</a:t>
                      </a:r>
                      <a:r>
                        <a:rPr lang="en-US" sz="1600" b="1" kern="100" dirty="0">
                          <a:effectLst/>
                          <a:latin typeface="仿宋" panose="02010609060101010101" pitchFamily="49" charset="-122"/>
                          <a:ea typeface="仿宋" panose="02010609060101010101" pitchFamily="49" charset="-122"/>
                        </a:rPr>
                        <a:t>.</a:t>
                      </a:r>
                      <a:r>
                        <a:rPr lang="zh-CN" sz="1600" b="1" kern="100" dirty="0">
                          <a:solidFill>
                            <a:srgbClr val="FF0000"/>
                          </a:solidFill>
                          <a:effectLst/>
                          <a:latin typeface="仿宋" panose="02010609060101010101" pitchFamily="49" charset="-122"/>
                          <a:ea typeface="仿宋" panose="02010609060101010101" pitchFamily="49" charset="-122"/>
                        </a:rPr>
                        <a:t>易制爆品</a:t>
                      </a:r>
                      <a:r>
                        <a:rPr lang="zh-CN" sz="1600" b="1" kern="100" dirty="0">
                          <a:effectLst/>
                          <a:latin typeface="仿宋" panose="02010609060101010101" pitchFamily="49" charset="-122"/>
                          <a:ea typeface="仿宋" panose="02010609060101010101" pitchFamily="49" charset="-122"/>
                        </a:rPr>
                        <a:t>：</a:t>
                      </a:r>
                      <a:r>
                        <a:rPr lang="zh-CN" sz="1600" b="1" kern="1200" dirty="0">
                          <a:solidFill>
                            <a:srgbClr val="002060"/>
                          </a:solidFill>
                          <a:latin typeface="仿宋" panose="02010609060101010101" pitchFamily="49" charset="-122"/>
                          <a:ea typeface="仿宋" panose="02010609060101010101" pitchFamily="49" charset="-122"/>
                          <a:cs typeface="+mn-cs"/>
                        </a:rPr>
                        <a:t>硝酸、发烟硝酸、高氯酸、</a:t>
                      </a:r>
                      <a:r>
                        <a:rPr lang="zh-CN" sz="1600" b="1" kern="1200" dirty="0" smtClean="0">
                          <a:solidFill>
                            <a:srgbClr val="002060"/>
                          </a:solidFill>
                          <a:latin typeface="仿宋" panose="02010609060101010101" pitchFamily="49" charset="-122"/>
                          <a:ea typeface="仿宋" panose="02010609060101010101" pitchFamily="49" charset="-122"/>
                          <a:cs typeface="+mn-cs"/>
                        </a:rPr>
                        <a:t>过</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氧</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乙酸</a:t>
                      </a:r>
                      <a:endParaRPr lang="zh-CN" sz="1600" b="1" kern="1200" dirty="0">
                        <a:solidFill>
                          <a:srgbClr val="002060"/>
                        </a:solidFill>
                        <a:latin typeface="仿宋" panose="02010609060101010101" pitchFamily="49" charset="-122"/>
                        <a:ea typeface="仿宋" panose="02010609060101010101" pitchFamily="49" charset="-122"/>
                        <a:cs typeface="+mn-cs"/>
                      </a:endParaRPr>
                    </a:p>
                  </a:txBody>
                  <a:tcPr marL="28923" marR="289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vMerge="1">
                  <a:txBody>
                    <a:bodyPr/>
                    <a:lstStyle/>
                    <a:p>
                      <a:endParaRPr lang="zh-CN" altLang="en-US"/>
                    </a:p>
                  </a:txBody>
                  <a:tcPr/>
                </a:tc>
                <a:extLst>
                  <a:ext uri="{0D108BD9-81ED-4DB2-BD59-A6C34878D82A}">
                    <a16:rowId xmlns="" xmlns:a16="http://schemas.microsoft.com/office/drawing/2014/main" val="3721023832"/>
                  </a:ext>
                </a:extLst>
              </a:tr>
              <a:tr h="168014">
                <a:tc rowSpan="2">
                  <a:txBody>
                    <a:bodyPr/>
                    <a:lstStyle/>
                    <a:p>
                      <a:pPr algn="ctr">
                        <a:lnSpc>
                          <a:spcPct val="130000"/>
                        </a:lnSpc>
                        <a:spcAft>
                          <a:spcPts val="0"/>
                        </a:spcAft>
                      </a:pPr>
                      <a:r>
                        <a:rPr lang="en-US" sz="1600" b="1" kern="100" dirty="0">
                          <a:effectLst/>
                          <a:latin typeface="仿宋" panose="02010609060101010101" pitchFamily="49" charset="-122"/>
                          <a:ea typeface="仿宋" panose="02010609060101010101" pitchFamily="49" charset="-122"/>
                        </a:rPr>
                        <a:t>2</a:t>
                      </a:r>
                      <a:endParaRPr lang="zh-CN" sz="1600" b="1" kern="100" dirty="0">
                        <a:effectLst/>
                        <a:latin typeface="仿宋" panose="02010609060101010101" pitchFamily="49" charset="-122"/>
                        <a:ea typeface="仿宋" panose="02010609060101010101" pitchFamily="49" charset="-122"/>
                        <a:cs typeface="Times New Roman" panose="02020603050405020304" pitchFamily="18" charset="0"/>
                      </a:endParaRPr>
                    </a:p>
                  </a:txBody>
                  <a:tcPr marL="28923" marR="28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just">
                        <a:lnSpc>
                          <a:spcPct val="130000"/>
                        </a:lnSpc>
                        <a:spcAft>
                          <a:spcPts val="0"/>
                        </a:spcAft>
                      </a:pPr>
                      <a:r>
                        <a:rPr lang="zh-CN" sz="1600" b="1" kern="100" dirty="0">
                          <a:solidFill>
                            <a:srgbClr val="FF0000"/>
                          </a:solidFill>
                          <a:effectLst/>
                          <a:latin typeface="仿宋" panose="02010609060101010101" pitchFamily="49" charset="-122"/>
                          <a:ea typeface="仿宋" panose="02010609060101010101" pitchFamily="49" charset="-122"/>
                        </a:rPr>
                        <a:t>固体氧化剂、无机盐</a:t>
                      </a:r>
                      <a:endParaRPr lang="zh-CN" sz="1600" b="1" kern="100" dirty="0">
                        <a:solidFill>
                          <a:srgbClr val="FF0000"/>
                        </a:solidFill>
                        <a:effectLst/>
                        <a:latin typeface="仿宋" panose="02010609060101010101" pitchFamily="49" charset="-122"/>
                        <a:ea typeface="仿宋" panose="02010609060101010101" pitchFamily="49" charset="-122"/>
                        <a:cs typeface="Times New Roman" panose="02020603050405020304" pitchFamily="18" charset="0"/>
                      </a:endParaRPr>
                    </a:p>
                  </a:txBody>
                  <a:tcPr marL="28923" marR="28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30000"/>
                        </a:lnSpc>
                        <a:spcAft>
                          <a:spcPts val="0"/>
                        </a:spcAft>
                      </a:pPr>
                      <a:r>
                        <a:rPr lang="en-US" sz="1600" b="1" kern="100" dirty="0" smtClean="0">
                          <a:effectLst/>
                          <a:latin typeface="仿宋" panose="02010609060101010101" pitchFamily="49" charset="-122"/>
                          <a:ea typeface="仿宋" panose="02010609060101010101" pitchFamily="49" charset="-122"/>
                        </a:rPr>
                        <a:t> 1</a:t>
                      </a:r>
                      <a:r>
                        <a:rPr lang="en-US" sz="1600" b="1" kern="100" dirty="0">
                          <a:effectLst/>
                          <a:latin typeface="仿宋" panose="02010609060101010101" pitchFamily="49" charset="-122"/>
                          <a:ea typeface="仿宋" panose="02010609060101010101" pitchFamily="49" charset="-122"/>
                        </a:rPr>
                        <a:t>.</a:t>
                      </a:r>
                      <a:r>
                        <a:rPr lang="zh-CN" sz="1600" b="1" kern="100" dirty="0">
                          <a:solidFill>
                            <a:srgbClr val="FF0000"/>
                          </a:solidFill>
                          <a:effectLst/>
                          <a:latin typeface="仿宋" panose="02010609060101010101" pitchFamily="49" charset="-122"/>
                          <a:ea typeface="仿宋" panose="02010609060101010101" pitchFamily="49" charset="-122"/>
                        </a:rPr>
                        <a:t>易制毒品</a:t>
                      </a:r>
                      <a:r>
                        <a:rPr lang="zh-CN" sz="1600" b="1" kern="100" dirty="0">
                          <a:effectLst/>
                          <a:latin typeface="仿宋" panose="02010609060101010101" pitchFamily="49" charset="-122"/>
                          <a:ea typeface="仿宋" panose="02010609060101010101" pitchFamily="49" charset="-122"/>
                        </a:rPr>
                        <a:t>：</a:t>
                      </a:r>
                      <a:r>
                        <a:rPr lang="zh-CN" sz="1600" b="1" kern="1200" dirty="0">
                          <a:solidFill>
                            <a:srgbClr val="002060"/>
                          </a:solidFill>
                          <a:latin typeface="仿宋" panose="02010609060101010101" pitchFamily="49" charset="-122"/>
                          <a:ea typeface="仿宋" panose="02010609060101010101" pitchFamily="49" charset="-122"/>
                          <a:cs typeface="+mn-cs"/>
                        </a:rPr>
                        <a:t>高锰酸钾</a:t>
                      </a:r>
                    </a:p>
                  </a:txBody>
                  <a:tcPr marL="28923" marR="289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rowSpan="2">
                  <a:txBody>
                    <a:bodyPr/>
                    <a:lstStyle/>
                    <a:p>
                      <a:pPr algn="just">
                        <a:lnSpc>
                          <a:spcPct val="130000"/>
                        </a:lnSpc>
                        <a:spcAft>
                          <a:spcPts val="0"/>
                        </a:spcAft>
                      </a:pPr>
                      <a:r>
                        <a:rPr lang="en-US" sz="1600" b="1" kern="100" dirty="0">
                          <a:effectLst/>
                          <a:latin typeface="仿宋" panose="02010609060101010101" pitchFamily="49" charset="-122"/>
                          <a:ea typeface="仿宋" panose="02010609060101010101" pitchFamily="49" charset="-122"/>
                        </a:rPr>
                        <a:t> </a:t>
                      </a:r>
                      <a:endParaRPr lang="zh-CN" sz="1600" b="1" kern="100" dirty="0">
                        <a:effectLst/>
                        <a:latin typeface="仿宋" panose="02010609060101010101" pitchFamily="49" charset="-122"/>
                        <a:ea typeface="仿宋" panose="02010609060101010101" pitchFamily="49" charset="-122"/>
                        <a:cs typeface="Times New Roman" panose="02020603050405020304" pitchFamily="18" charset="0"/>
                      </a:endParaRPr>
                    </a:p>
                  </a:txBody>
                  <a:tcPr marL="28923" marR="289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083159106"/>
                  </a:ext>
                </a:extLst>
              </a:tr>
              <a:tr h="3211400">
                <a:tc vMerge="1">
                  <a:txBody>
                    <a:bodyPr/>
                    <a:lstStyle/>
                    <a:p>
                      <a:endParaRPr lang="zh-CN" altLang="en-US"/>
                    </a:p>
                  </a:txBody>
                  <a:tcPr/>
                </a:tc>
                <a:tc vMerge="1">
                  <a:txBody>
                    <a:bodyPr/>
                    <a:lstStyle/>
                    <a:p>
                      <a:endParaRPr lang="zh-CN" altLang="en-US"/>
                    </a:p>
                  </a:txBody>
                  <a:tcPr/>
                </a:tc>
                <a:tc>
                  <a:txBody>
                    <a:bodyPr/>
                    <a:lstStyle/>
                    <a:p>
                      <a:pPr algn="just">
                        <a:lnSpc>
                          <a:spcPct val="130000"/>
                        </a:lnSpc>
                        <a:spcAft>
                          <a:spcPts val="0"/>
                        </a:spcAft>
                      </a:pPr>
                      <a:r>
                        <a:rPr lang="en-US" sz="1600" b="1" kern="100" dirty="0" smtClean="0">
                          <a:effectLst/>
                          <a:latin typeface="仿宋" panose="02010609060101010101" pitchFamily="49" charset="-122"/>
                          <a:ea typeface="仿宋" panose="02010609060101010101" pitchFamily="49" charset="-122"/>
                        </a:rPr>
                        <a:t> 2</a:t>
                      </a:r>
                      <a:r>
                        <a:rPr lang="en-US" sz="1600" b="1" kern="100" dirty="0">
                          <a:effectLst/>
                          <a:latin typeface="仿宋" panose="02010609060101010101" pitchFamily="49" charset="-122"/>
                          <a:ea typeface="仿宋" panose="02010609060101010101" pitchFamily="49" charset="-122"/>
                        </a:rPr>
                        <a:t>.</a:t>
                      </a:r>
                      <a:r>
                        <a:rPr lang="zh-CN" sz="1600" b="1" kern="100" dirty="0">
                          <a:solidFill>
                            <a:srgbClr val="FF0000"/>
                          </a:solidFill>
                          <a:effectLst/>
                          <a:latin typeface="仿宋" panose="02010609060101010101" pitchFamily="49" charset="-122"/>
                          <a:ea typeface="仿宋" panose="02010609060101010101" pitchFamily="49" charset="-122"/>
                        </a:rPr>
                        <a:t>易制爆品</a:t>
                      </a:r>
                      <a:r>
                        <a:rPr lang="zh-CN" sz="1600" b="1" kern="100" dirty="0">
                          <a:effectLst/>
                          <a:latin typeface="仿宋" panose="02010609060101010101" pitchFamily="49" charset="-122"/>
                          <a:ea typeface="仿宋" panose="02010609060101010101" pitchFamily="49" charset="-122"/>
                        </a:rPr>
                        <a:t>：</a:t>
                      </a:r>
                    </a:p>
                    <a:p>
                      <a:pPr marL="342900" lvl="0" indent="-252000" algn="just">
                        <a:lnSpc>
                          <a:spcPct val="130000"/>
                        </a:lnSpc>
                        <a:spcAft>
                          <a:spcPts val="0"/>
                        </a:spcAft>
                        <a:buSzPts val="1000"/>
                        <a:buFont typeface="Symbol" panose="05050102010706020507" pitchFamily="18" charset="2"/>
                        <a:buChar char=""/>
                        <a:tabLst>
                          <a:tab pos="457200" algn="l"/>
                        </a:tabLst>
                      </a:pPr>
                      <a:r>
                        <a:rPr lang="zh-CN" sz="1600" b="1" kern="1200" dirty="0">
                          <a:solidFill>
                            <a:srgbClr val="002060"/>
                          </a:solidFill>
                          <a:latin typeface="仿宋" panose="02010609060101010101" pitchFamily="49" charset="-122"/>
                          <a:ea typeface="仿宋" panose="02010609060101010101" pitchFamily="49" charset="-122"/>
                          <a:cs typeface="+mn-cs"/>
                        </a:rPr>
                        <a:t>硝酸盐类：硝酸钠、硝酸钾、硝酸铯、硝酸镁、硝酸钙、硝酸锶、硝酸钡、硝酸镍、硝酸银、硝酸锌、硝酸铅</a:t>
                      </a:r>
                    </a:p>
                    <a:p>
                      <a:pPr marL="342900" lvl="0" indent="-252000" algn="just">
                        <a:lnSpc>
                          <a:spcPct val="130000"/>
                        </a:lnSpc>
                        <a:spcAft>
                          <a:spcPts val="0"/>
                        </a:spcAft>
                        <a:buSzPts val="1000"/>
                        <a:buFont typeface="Symbol" panose="05050102010706020507" pitchFamily="18" charset="2"/>
                        <a:buChar char=""/>
                        <a:tabLst>
                          <a:tab pos="457200" algn="l"/>
                        </a:tabLst>
                      </a:pPr>
                      <a:r>
                        <a:rPr lang="zh-CN" sz="1600" b="1" kern="1200" dirty="0">
                          <a:solidFill>
                            <a:srgbClr val="002060"/>
                          </a:solidFill>
                          <a:latin typeface="仿宋" panose="02010609060101010101" pitchFamily="49" charset="-122"/>
                          <a:ea typeface="仿宋" panose="02010609060101010101" pitchFamily="49" charset="-122"/>
                          <a:cs typeface="+mn-cs"/>
                        </a:rPr>
                        <a:t>氯酸盐类：氯酸</a:t>
                      </a:r>
                      <a:r>
                        <a:rPr lang="zh-CN" sz="1600" b="1" kern="1200" dirty="0" smtClean="0">
                          <a:solidFill>
                            <a:srgbClr val="002060"/>
                          </a:solidFill>
                          <a:latin typeface="仿宋" panose="02010609060101010101" pitchFamily="49" charset="-122"/>
                          <a:ea typeface="仿宋" panose="02010609060101010101" pitchFamily="49" charset="-122"/>
                          <a:cs typeface="+mn-cs"/>
                        </a:rPr>
                        <a:t>钠</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含溶液</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、氯酸钾</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含溶液</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endParaRPr lang="zh-CN" sz="1600" b="1" kern="1200" dirty="0">
                        <a:solidFill>
                          <a:srgbClr val="002060"/>
                        </a:solidFill>
                        <a:latin typeface="仿宋" panose="02010609060101010101" pitchFamily="49" charset="-122"/>
                        <a:ea typeface="仿宋" panose="02010609060101010101" pitchFamily="49" charset="-122"/>
                        <a:cs typeface="+mn-cs"/>
                      </a:endParaRPr>
                    </a:p>
                    <a:p>
                      <a:pPr marL="342900" lvl="0" indent="-252000" algn="just">
                        <a:lnSpc>
                          <a:spcPct val="130000"/>
                        </a:lnSpc>
                        <a:spcAft>
                          <a:spcPts val="0"/>
                        </a:spcAft>
                        <a:buSzPts val="1000"/>
                        <a:buFont typeface="Symbol" panose="05050102010706020507" pitchFamily="18" charset="2"/>
                        <a:buChar char=""/>
                        <a:tabLst>
                          <a:tab pos="457200" algn="l"/>
                        </a:tabLst>
                      </a:pPr>
                      <a:r>
                        <a:rPr lang="zh-CN" sz="1600" b="1" kern="1200" dirty="0" smtClean="0">
                          <a:solidFill>
                            <a:srgbClr val="002060"/>
                          </a:solidFill>
                          <a:latin typeface="仿宋" panose="02010609060101010101" pitchFamily="49" charset="-122"/>
                          <a:ea typeface="仿宋" panose="02010609060101010101" pitchFamily="49" charset="-122"/>
                          <a:cs typeface="+mn-cs"/>
                        </a:rPr>
                        <a:t>高</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过</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氯酸</a:t>
                      </a:r>
                      <a:r>
                        <a:rPr lang="zh-CN" sz="1600" b="1" kern="1200" dirty="0">
                          <a:solidFill>
                            <a:srgbClr val="002060"/>
                          </a:solidFill>
                          <a:latin typeface="仿宋" panose="02010609060101010101" pitchFamily="49" charset="-122"/>
                          <a:ea typeface="仿宋" panose="02010609060101010101" pitchFamily="49" charset="-122"/>
                          <a:cs typeface="+mn-cs"/>
                        </a:rPr>
                        <a:t>盐类：</a:t>
                      </a:r>
                      <a:r>
                        <a:rPr lang="zh-CN" sz="1600" b="1" kern="1200" dirty="0" smtClean="0">
                          <a:solidFill>
                            <a:srgbClr val="002060"/>
                          </a:solidFill>
                          <a:latin typeface="仿宋" panose="02010609060101010101" pitchFamily="49" charset="-122"/>
                          <a:ea typeface="仿宋" panose="02010609060101010101" pitchFamily="49" charset="-122"/>
                          <a:cs typeface="+mn-cs"/>
                        </a:rPr>
                        <a:t>高</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过</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氯酸</a:t>
                      </a:r>
                      <a:r>
                        <a:rPr lang="zh-CN" sz="1600" b="1" kern="1200" dirty="0">
                          <a:solidFill>
                            <a:srgbClr val="002060"/>
                          </a:solidFill>
                          <a:latin typeface="仿宋" panose="02010609060101010101" pitchFamily="49" charset="-122"/>
                          <a:ea typeface="仿宋" panose="02010609060101010101" pitchFamily="49" charset="-122"/>
                          <a:cs typeface="+mn-cs"/>
                        </a:rPr>
                        <a:t>锂、</a:t>
                      </a:r>
                      <a:r>
                        <a:rPr lang="zh-CN" sz="1600" b="1" kern="1200" dirty="0" smtClean="0">
                          <a:solidFill>
                            <a:srgbClr val="002060"/>
                          </a:solidFill>
                          <a:latin typeface="仿宋" panose="02010609060101010101" pitchFamily="49" charset="-122"/>
                          <a:ea typeface="仿宋" panose="02010609060101010101" pitchFamily="49" charset="-122"/>
                          <a:cs typeface="+mn-cs"/>
                        </a:rPr>
                        <a:t>高</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过</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氯酸</a:t>
                      </a:r>
                      <a:r>
                        <a:rPr lang="zh-CN" sz="1600" b="1" kern="1200" dirty="0">
                          <a:solidFill>
                            <a:srgbClr val="002060"/>
                          </a:solidFill>
                          <a:latin typeface="仿宋" panose="02010609060101010101" pitchFamily="49" charset="-122"/>
                          <a:ea typeface="仿宋" panose="02010609060101010101" pitchFamily="49" charset="-122"/>
                          <a:cs typeface="+mn-cs"/>
                        </a:rPr>
                        <a:t>钠、</a:t>
                      </a:r>
                      <a:r>
                        <a:rPr lang="zh-CN" sz="1600" b="1" kern="1200" dirty="0" smtClean="0">
                          <a:solidFill>
                            <a:srgbClr val="002060"/>
                          </a:solidFill>
                          <a:latin typeface="仿宋" panose="02010609060101010101" pitchFamily="49" charset="-122"/>
                          <a:ea typeface="仿宋" panose="02010609060101010101" pitchFamily="49" charset="-122"/>
                          <a:cs typeface="+mn-cs"/>
                        </a:rPr>
                        <a:t>高</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过</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氯酸钾</a:t>
                      </a:r>
                      <a:endParaRPr lang="zh-CN" sz="1600" b="1" kern="1200" dirty="0">
                        <a:solidFill>
                          <a:srgbClr val="002060"/>
                        </a:solidFill>
                        <a:latin typeface="仿宋" panose="02010609060101010101" pitchFamily="49" charset="-122"/>
                        <a:ea typeface="仿宋" panose="02010609060101010101" pitchFamily="49" charset="-122"/>
                        <a:cs typeface="+mn-cs"/>
                      </a:endParaRPr>
                    </a:p>
                    <a:p>
                      <a:pPr marL="342900" lvl="0" indent="-252000" algn="just">
                        <a:lnSpc>
                          <a:spcPct val="130000"/>
                        </a:lnSpc>
                        <a:spcAft>
                          <a:spcPts val="0"/>
                        </a:spcAft>
                        <a:buSzPts val="1000"/>
                        <a:buFont typeface="Symbol" panose="05050102010706020507" pitchFamily="18" charset="2"/>
                        <a:buChar char=""/>
                        <a:tabLst>
                          <a:tab pos="457200" algn="l"/>
                        </a:tabLst>
                      </a:pPr>
                      <a:r>
                        <a:rPr lang="zh-CN" sz="1600" b="1" kern="1200" dirty="0">
                          <a:solidFill>
                            <a:srgbClr val="002060"/>
                          </a:solidFill>
                          <a:latin typeface="仿宋" panose="02010609060101010101" pitchFamily="49" charset="-122"/>
                          <a:ea typeface="仿宋" panose="02010609060101010101" pitchFamily="49" charset="-122"/>
                          <a:cs typeface="+mn-cs"/>
                        </a:rPr>
                        <a:t>重铬酸盐类：重铬酸锂、重铬酸钠、重铬酸钾、重铬酸铵</a:t>
                      </a:r>
                    </a:p>
                    <a:p>
                      <a:pPr marL="342900" lvl="0" indent="-252000" algn="just">
                        <a:lnSpc>
                          <a:spcPct val="130000"/>
                        </a:lnSpc>
                        <a:spcAft>
                          <a:spcPts val="0"/>
                        </a:spcAft>
                        <a:buSzPts val="1000"/>
                        <a:buFont typeface="Symbol" panose="05050102010706020507" pitchFamily="18" charset="2"/>
                        <a:buChar char=""/>
                        <a:tabLst>
                          <a:tab pos="457200" algn="l"/>
                        </a:tabLst>
                      </a:pPr>
                      <a:r>
                        <a:rPr lang="zh-CN" sz="1600" b="1" kern="1200" dirty="0">
                          <a:solidFill>
                            <a:srgbClr val="002060"/>
                          </a:solidFill>
                          <a:latin typeface="仿宋" panose="02010609060101010101" pitchFamily="49" charset="-122"/>
                          <a:ea typeface="仿宋" panose="02010609060101010101" pitchFamily="49" charset="-122"/>
                          <a:cs typeface="+mn-cs"/>
                        </a:rPr>
                        <a:t>高锰酸盐类：高锰酸钾、高锰酸钠</a:t>
                      </a:r>
                    </a:p>
                    <a:p>
                      <a:pPr marL="342900" lvl="0" indent="-252000" algn="just">
                        <a:lnSpc>
                          <a:spcPct val="130000"/>
                        </a:lnSpc>
                        <a:spcAft>
                          <a:spcPts val="0"/>
                        </a:spcAft>
                        <a:buSzPts val="1000"/>
                        <a:buFont typeface="Symbol" panose="05050102010706020507" pitchFamily="18" charset="2"/>
                        <a:buChar char=""/>
                        <a:tabLst>
                          <a:tab pos="457200" algn="l"/>
                        </a:tabLst>
                      </a:pPr>
                      <a:r>
                        <a:rPr lang="zh-CN" sz="1600" b="1" kern="1200" dirty="0">
                          <a:solidFill>
                            <a:srgbClr val="002060"/>
                          </a:solidFill>
                          <a:latin typeface="仿宋" panose="02010609060101010101" pitchFamily="49" charset="-122"/>
                          <a:ea typeface="仿宋" panose="02010609060101010101" pitchFamily="49" charset="-122"/>
                          <a:cs typeface="+mn-cs"/>
                        </a:rPr>
                        <a:t>无机过氧化物类：过氧化氢溶液、过氧化锂、过氧化钠、过氧化钾、过氧化镁、过氧化钙、过氧化锶、过氧化钡、过氧化锌、超氧化钠、超氧化钾</a:t>
                      </a:r>
                    </a:p>
                    <a:p>
                      <a:pPr marL="342900" lvl="0" indent="-252000" algn="just">
                        <a:lnSpc>
                          <a:spcPct val="130000"/>
                        </a:lnSpc>
                        <a:spcAft>
                          <a:spcPts val="0"/>
                        </a:spcAft>
                        <a:buSzPts val="1000"/>
                        <a:buFont typeface="Symbol" panose="05050102010706020507" pitchFamily="18" charset="2"/>
                        <a:buChar char=""/>
                        <a:tabLst>
                          <a:tab pos="457200" algn="l"/>
                        </a:tabLst>
                      </a:pPr>
                      <a:r>
                        <a:rPr lang="zh-CN" sz="1600" b="1" kern="1200" dirty="0">
                          <a:solidFill>
                            <a:srgbClr val="002060"/>
                          </a:solidFill>
                          <a:latin typeface="仿宋" panose="02010609060101010101" pitchFamily="49" charset="-122"/>
                          <a:ea typeface="仿宋" panose="02010609060101010101" pitchFamily="49" charset="-122"/>
                          <a:cs typeface="+mn-cs"/>
                        </a:rPr>
                        <a:t>有机物类：过氧化二异丙苯、过氧化氢苯甲酰、过氧化脲、硝酸胍</a:t>
                      </a:r>
                    </a:p>
                  </a:txBody>
                  <a:tcPr marL="28923" marR="289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vMerge="1">
                  <a:txBody>
                    <a:bodyPr/>
                    <a:lstStyle/>
                    <a:p>
                      <a:endParaRPr lang="zh-CN" altLang="en-US"/>
                    </a:p>
                  </a:txBody>
                  <a:tcPr/>
                </a:tc>
                <a:extLst>
                  <a:ext uri="{0D108BD9-81ED-4DB2-BD59-A6C34878D82A}">
                    <a16:rowId xmlns="" xmlns:a16="http://schemas.microsoft.com/office/drawing/2014/main" val="1051826677"/>
                  </a:ext>
                </a:extLst>
              </a:tr>
            </a:tbl>
          </a:graphicData>
        </a:graphic>
      </p:graphicFrame>
    </p:spTree>
    <p:extLst>
      <p:ext uri="{BB962C8B-B14F-4D97-AF65-F5344CB8AC3E}">
        <p14:creationId xmlns:p14="http://schemas.microsoft.com/office/powerpoint/2010/main" val="667098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729191" cy="648072"/>
          </a:xfrm>
        </p:spPr>
        <p:txBody>
          <a:bodyPr>
            <a:normAutofit/>
          </a:bodyPr>
          <a:lstStyle/>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剧毒</a:t>
            </a:r>
            <a:r>
              <a:rPr lang="zh-CN" altLang="en-US" sz="1600" b="1" dirty="0" smtClean="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FF0000"/>
                </a:solidFill>
                <a:latin typeface="仿宋" panose="02010609060101010101" pitchFamily="49" charset="-122"/>
                <a:ea typeface="仿宋" panose="02010609060101010101" pitchFamily="49" charset="-122"/>
              </a:rPr>
              <a:t>第二、三类易制毒</a:t>
            </a:r>
            <a:r>
              <a:rPr lang="zh-CN" altLang="en-US" sz="1600" b="1" dirty="0" smtClean="0">
                <a:solidFill>
                  <a:srgbClr val="002060"/>
                </a:solidFill>
                <a:latin typeface="仿宋" panose="02010609060101010101" pitchFamily="49" charset="-122"/>
                <a:ea typeface="仿宋" panose="02010609060101010101" pitchFamily="49" charset="-122"/>
              </a:rPr>
              <a:t>”及“</a:t>
            </a:r>
            <a:r>
              <a:rPr lang="zh-CN" altLang="en-US" sz="1600" b="1" dirty="0" smtClean="0">
                <a:solidFill>
                  <a:srgbClr val="FF0000"/>
                </a:solidFill>
                <a:latin typeface="仿宋" panose="02010609060101010101" pitchFamily="49" charset="-122"/>
                <a:ea typeface="仿宋" panose="02010609060101010101" pitchFamily="49" charset="-122"/>
              </a:rPr>
              <a:t>易制爆</a:t>
            </a:r>
            <a:r>
              <a:rPr lang="zh-CN" altLang="en-US" sz="1600" b="1" dirty="0" smtClean="0">
                <a:solidFill>
                  <a:srgbClr val="002060"/>
                </a:solidFill>
                <a:latin typeface="仿宋" panose="02010609060101010101" pitchFamily="49" charset="-122"/>
                <a:ea typeface="仿宋" panose="02010609060101010101" pitchFamily="49" charset="-122"/>
              </a:rPr>
              <a:t>”化学品分类存放建议</a:t>
            </a:r>
            <a:endParaRPr lang="en-US" altLang="zh-CN" sz="16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五、实验室危化品贮存管理┃</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管制类贮存“五分区”</a:t>
            </a:r>
            <a:endParaRPr lang="zh-CN" altLang="en-US" sz="2000" b="1" dirty="0">
              <a:solidFill>
                <a:srgbClr val="002060"/>
              </a:solidFill>
              <a:latin typeface="黑体" panose="02010609060101010101" pitchFamily="49" charset="-122"/>
              <a:ea typeface="黑体" panose="02010609060101010101" pitchFamily="49" charset="-122"/>
            </a:endParaRPr>
          </a:p>
        </p:txBody>
      </p:sp>
      <p:graphicFrame>
        <p:nvGraphicFramePr>
          <p:cNvPr id="5" name="表格 4"/>
          <p:cNvGraphicFramePr>
            <a:graphicFrameLocks noGrp="1"/>
          </p:cNvGraphicFramePr>
          <p:nvPr>
            <p:extLst>
              <p:ext uri="{D42A27DB-BD31-4B8C-83A1-F6EECF244321}">
                <p14:modId xmlns:p14="http://schemas.microsoft.com/office/powerpoint/2010/main" val="1718889025"/>
              </p:ext>
            </p:extLst>
          </p:nvPr>
        </p:nvGraphicFramePr>
        <p:xfrm>
          <a:off x="839415" y="1027257"/>
          <a:ext cx="10657184" cy="5616621"/>
        </p:xfrm>
        <a:graphic>
          <a:graphicData uri="http://schemas.openxmlformats.org/drawingml/2006/table">
            <a:tbl>
              <a:tblPr>
                <a:tableStyleId>{5C22544A-7EE6-4342-B048-85BDC9FD1C3A}</a:tableStyleId>
              </a:tblPr>
              <a:tblGrid>
                <a:gridCol w="648073">
                  <a:extLst>
                    <a:ext uri="{9D8B030D-6E8A-4147-A177-3AD203B41FA5}">
                      <a16:colId xmlns="" xmlns:a16="http://schemas.microsoft.com/office/drawing/2014/main" val="1135856419"/>
                    </a:ext>
                  </a:extLst>
                </a:gridCol>
                <a:gridCol w="1440160">
                  <a:extLst>
                    <a:ext uri="{9D8B030D-6E8A-4147-A177-3AD203B41FA5}">
                      <a16:colId xmlns="" xmlns:a16="http://schemas.microsoft.com/office/drawing/2014/main" val="1172925919"/>
                    </a:ext>
                  </a:extLst>
                </a:gridCol>
                <a:gridCol w="7488832">
                  <a:extLst>
                    <a:ext uri="{9D8B030D-6E8A-4147-A177-3AD203B41FA5}">
                      <a16:colId xmlns="" xmlns:a16="http://schemas.microsoft.com/office/drawing/2014/main" val="2771480829"/>
                    </a:ext>
                  </a:extLst>
                </a:gridCol>
                <a:gridCol w="1080119">
                  <a:extLst>
                    <a:ext uri="{9D8B030D-6E8A-4147-A177-3AD203B41FA5}">
                      <a16:colId xmlns="" xmlns:a16="http://schemas.microsoft.com/office/drawing/2014/main" val="2504911075"/>
                    </a:ext>
                  </a:extLst>
                </a:gridCol>
              </a:tblGrid>
              <a:tr h="432049">
                <a:tc>
                  <a:txBody>
                    <a:bodyPr/>
                    <a:lstStyle/>
                    <a:p>
                      <a:pPr algn="ctr">
                        <a:lnSpc>
                          <a:spcPct val="130000"/>
                        </a:lnSpc>
                        <a:spcAft>
                          <a:spcPts val="0"/>
                        </a:spcAft>
                      </a:pPr>
                      <a:r>
                        <a:rPr lang="zh-CN" sz="1600" b="1" kern="100" dirty="0">
                          <a:effectLst/>
                          <a:latin typeface="仿宋" panose="02010609060101010101" pitchFamily="49" charset="-122"/>
                          <a:ea typeface="仿宋" panose="02010609060101010101" pitchFamily="49" charset="-122"/>
                        </a:rPr>
                        <a:t>序号</a:t>
                      </a:r>
                      <a:endParaRPr lang="zh-CN" sz="1600" b="1" kern="100" dirty="0">
                        <a:effectLst/>
                        <a:latin typeface="仿宋" panose="02010609060101010101" pitchFamily="49" charset="-122"/>
                        <a:ea typeface="仿宋" panose="02010609060101010101" pitchFamily="49" charset="-122"/>
                        <a:cs typeface="Times New Roman" panose="02020603050405020304" pitchFamily="18" charset="0"/>
                      </a:endParaRPr>
                    </a:p>
                  </a:txBody>
                  <a:tcPr marL="28923" marR="28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lnSpc>
                          <a:spcPct val="130000"/>
                        </a:lnSpc>
                        <a:spcAft>
                          <a:spcPts val="0"/>
                        </a:spcAft>
                      </a:pPr>
                      <a:r>
                        <a:rPr lang="zh-CN" sz="1600" b="1" kern="100" dirty="0">
                          <a:effectLst/>
                          <a:latin typeface="仿宋" panose="02010609060101010101" pitchFamily="49" charset="-122"/>
                          <a:ea typeface="仿宋" panose="02010609060101010101" pitchFamily="49" charset="-122"/>
                        </a:rPr>
                        <a:t>试剂品种分类</a:t>
                      </a:r>
                      <a:endParaRPr lang="zh-CN" sz="1600" b="1" kern="100" dirty="0">
                        <a:effectLst/>
                        <a:latin typeface="仿宋" panose="02010609060101010101" pitchFamily="49" charset="-122"/>
                        <a:ea typeface="仿宋" panose="02010609060101010101" pitchFamily="49" charset="-122"/>
                        <a:cs typeface="Times New Roman" panose="02020603050405020304" pitchFamily="18" charset="0"/>
                      </a:endParaRPr>
                    </a:p>
                  </a:txBody>
                  <a:tcPr marL="28923" marR="28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lnSpc>
                          <a:spcPct val="130000"/>
                        </a:lnSpc>
                        <a:spcAft>
                          <a:spcPts val="0"/>
                        </a:spcAft>
                      </a:pPr>
                      <a:r>
                        <a:rPr lang="zh-CN" sz="1600" b="1" kern="100" dirty="0">
                          <a:effectLst/>
                          <a:latin typeface="仿宋" panose="02010609060101010101" pitchFamily="49" charset="-122"/>
                          <a:ea typeface="仿宋" panose="02010609060101010101" pitchFamily="49" charset="-122"/>
                        </a:rPr>
                        <a:t>管制品名称与类别（建议一个柜子只存放一个种类）</a:t>
                      </a:r>
                      <a:endParaRPr lang="zh-CN" sz="1600" b="1" kern="100" dirty="0">
                        <a:effectLst/>
                        <a:latin typeface="仿宋" panose="02010609060101010101" pitchFamily="49" charset="-122"/>
                        <a:ea typeface="仿宋" panose="02010609060101010101" pitchFamily="49" charset="-122"/>
                        <a:cs typeface="Times New Roman" panose="02020603050405020304" pitchFamily="18" charset="0"/>
                      </a:endParaRPr>
                    </a:p>
                  </a:txBody>
                  <a:tcPr marL="28923" marR="28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lnSpc>
                          <a:spcPct val="130000"/>
                        </a:lnSpc>
                        <a:spcAft>
                          <a:spcPts val="0"/>
                        </a:spcAft>
                      </a:pPr>
                      <a:r>
                        <a:rPr lang="zh-CN" sz="1600" b="1" kern="100" dirty="0">
                          <a:effectLst/>
                          <a:latin typeface="仿宋" panose="02010609060101010101" pitchFamily="49" charset="-122"/>
                          <a:ea typeface="仿宋" panose="02010609060101010101" pitchFamily="49" charset="-122"/>
                        </a:rPr>
                        <a:t>存放要求</a:t>
                      </a:r>
                      <a:endParaRPr lang="zh-CN" sz="1600" b="1" kern="100" dirty="0">
                        <a:effectLst/>
                        <a:latin typeface="仿宋" panose="02010609060101010101" pitchFamily="49" charset="-122"/>
                        <a:ea typeface="仿宋" panose="02010609060101010101" pitchFamily="49" charset="-122"/>
                        <a:cs typeface="Times New Roman" panose="02020603050405020304" pitchFamily="18" charset="0"/>
                      </a:endParaRPr>
                    </a:p>
                  </a:txBody>
                  <a:tcPr marL="28923" marR="28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 xmlns:a16="http://schemas.microsoft.com/office/drawing/2014/main" val="1965659289"/>
                  </a:ext>
                </a:extLst>
              </a:tr>
              <a:tr h="996974">
                <a:tc rowSpan="2">
                  <a:txBody>
                    <a:bodyPr/>
                    <a:lstStyle/>
                    <a:p>
                      <a:pPr marL="0" indent="127635" algn="just" defTabSz="914400" rtl="0" eaLnBrk="1" latinLnBrk="0" hangingPunct="1">
                        <a:lnSpc>
                          <a:spcPct val="130000"/>
                        </a:lnSpc>
                        <a:spcAft>
                          <a:spcPts val="0"/>
                        </a:spcAft>
                      </a:pPr>
                      <a:r>
                        <a:rPr lang="en-US" sz="1600" b="1" kern="100" dirty="0">
                          <a:solidFill>
                            <a:schemeClr val="dk1"/>
                          </a:solidFill>
                          <a:effectLst/>
                          <a:latin typeface="仿宋" panose="02010609060101010101" pitchFamily="49" charset="-122"/>
                          <a:ea typeface="仿宋" panose="02010609060101010101" pitchFamily="49" charset="-122"/>
                          <a:cs typeface="+mn-cs"/>
                        </a:rPr>
                        <a:t>3</a:t>
                      </a:r>
                      <a:endParaRPr lang="zh-CN" sz="1600" b="1" kern="100" dirty="0">
                        <a:solidFill>
                          <a:schemeClr val="dk1"/>
                        </a:solidFill>
                        <a:effectLst/>
                        <a:latin typeface="仿宋" panose="02010609060101010101" pitchFamily="49" charset="-122"/>
                        <a:ea typeface="仿宋" panose="02010609060101010101" pitchFamily="49" charset="-122"/>
                        <a:cs typeface="+mn-cs"/>
                      </a:endParaRPr>
                    </a:p>
                  </a:txBody>
                  <a:tcPr marL="28923" marR="28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algn="just" defTabSz="914400" rtl="0" eaLnBrk="1" latinLnBrk="0" hangingPunct="1">
                        <a:lnSpc>
                          <a:spcPct val="130000"/>
                        </a:lnSpc>
                        <a:spcAft>
                          <a:spcPts val="0"/>
                        </a:spcAft>
                      </a:pPr>
                      <a:r>
                        <a:rPr lang="zh-CN" sz="1600" b="1" kern="100" dirty="0">
                          <a:solidFill>
                            <a:srgbClr val="FF0000"/>
                          </a:solidFill>
                          <a:effectLst/>
                          <a:latin typeface="仿宋" panose="02010609060101010101" pitchFamily="49" charset="-122"/>
                          <a:ea typeface="仿宋" panose="02010609060101010101" pitchFamily="49" charset="-122"/>
                          <a:cs typeface="+mn-cs"/>
                        </a:rPr>
                        <a:t>有机试剂、还原剂</a:t>
                      </a:r>
                    </a:p>
                  </a:txBody>
                  <a:tcPr marL="28923" marR="28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just" defTabSz="914400" rtl="0" eaLnBrk="1" latinLnBrk="0" hangingPunct="1">
                        <a:lnSpc>
                          <a:spcPct val="130000"/>
                        </a:lnSpc>
                        <a:spcAft>
                          <a:spcPts val="0"/>
                        </a:spcAft>
                      </a:pPr>
                      <a:r>
                        <a:rPr lang="en-US" sz="1600" b="1" kern="100" dirty="0" smtClean="0">
                          <a:solidFill>
                            <a:schemeClr val="dk1"/>
                          </a:solidFill>
                          <a:effectLst/>
                          <a:latin typeface="仿宋" panose="02010609060101010101" pitchFamily="49" charset="-122"/>
                          <a:ea typeface="仿宋" panose="02010609060101010101" pitchFamily="49" charset="-122"/>
                          <a:cs typeface="+mn-cs"/>
                        </a:rPr>
                        <a:t> 1</a:t>
                      </a:r>
                      <a:r>
                        <a:rPr lang="en-US" sz="1600" b="1" kern="100" dirty="0">
                          <a:solidFill>
                            <a:schemeClr val="dk1"/>
                          </a:solidFill>
                          <a:effectLst/>
                          <a:latin typeface="仿宋" panose="02010609060101010101" pitchFamily="49" charset="-122"/>
                          <a:ea typeface="仿宋" panose="02010609060101010101" pitchFamily="49" charset="-122"/>
                          <a:cs typeface="+mn-cs"/>
                        </a:rPr>
                        <a:t>.</a:t>
                      </a:r>
                      <a:r>
                        <a:rPr lang="zh-CN" sz="1600" b="1" kern="100" dirty="0">
                          <a:solidFill>
                            <a:srgbClr val="FF0000"/>
                          </a:solidFill>
                          <a:effectLst/>
                          <a:latin typeface="仿宋" panose="02010609060101010101" pitchFamily="49" charset="-122"/>
                          <a:ea typeface="仿宋" panose="02010609060101010101" pitchFamily="49" charset="-122"/>
                          <a:cs typeface="+mn-cs"/>
                        </a:rPr>
                        <a:t>易制毒品</a:t>
                      </a:r>
                      <a:r>
                        <a:rPr lang="zh-CN" sz="1600" b="1" kern="100" dirty="0">
                          <a:solidFill>
                            <a:schemeClr val="dk1"/>
                          </a:solidFill>
                          <a:effectLst/>
                          <a:latin typeface="仿宋" panose="02010609060101010101" pitchFamily="49" charset="-122"/>
                          <a:ea typeface="仿宋" panose="02010609060101010101" pitchFamily="49" charset="-122"/>
                          <a:cs typeface="+mn-cs"/>
                        </a:rPr>
                        <a:t>：</a:t>
                      </a:r>
                    </a:p>
                    <a:p>
                      <a:pPr marL="342900" lvl="0" indent="-252000" algn="just" defTabSz="914400" rtl="0" eaLnBrk="1" latinLnBrk="0" hangingPunct="1">
                        <a:lnSpc>
                          <a:spcPct val="130000"/>
                        </a:lnSpc>
                        <a:spcAft>
                          <a:spcPts val="0"/>
                        </a:spcAft>
                        <a:buSzPts val="1000"/>
                        <a:buFont typeface="Symbol" panose="05050102010706020507" pitchFamily="18" charset="2"/>
                        <a:buChar char=""/>
                        <a:tabLst>
                          <a:tab pos="457200" algn="l"/>
                        </a:tabLst>
                      </a:pPr>
                      <a:r>
                        <a:rPr lang="zh-CN" sz="1600" b="1" kern="1200" dirty="0">
                          <a:solidFill>
                            <a:srgbClr val="002060"/>
                          </a:solidFill>
                          <a:latin typeface="仿宋" panose="02010609060101010101" pitchFamily="49" charset="-122"/>
                          <a:ea typeface="仿宋" panose="02010609060101010101" pitchFamily="49" charset="-122"/>
                          <a:cs typeface="+mn-cs"/>
                        </a:rPr>
                        <a:t>第二类：三氯甲烷、乙醚、哌啶、乙基苯基酮及前述所列物质</a:t>
                      </a:r>
                      <a:r>
                        <a:rPr lang="zh-CN" sz="1600" b="1" kern="1200" dirty="0" smtClean="0">
                          <a:solidFill>
                            <a:srgbClr val="002060"/>
                          </a:solidFill>
                          <a:latin typeface="仿宋" panose="02010609060101010101" pitchFamily="49" charset="-122"/>
                          <a:ea typeface="仿宋" panose="02010609060101010101" pitchFamily="49" charset="-122"/>
                          <a:cs typeface="+mn-cs"/>
                        </a:rPr>
                        <a:t>可能的</a:t>
                      </a:r>
                      <a:r>
                        <a:rPr lang="zh-CN" sz="1600" b="1" kern="1200" dirty="0">
                          <a:solidFill>
                            <a:srgbClr val="002060"/>
                          </a:solidFill>
                          <a:latin typeface="仿宋" panose="02010609060101010101" pitchFamily="49" charset="-122"/>
                          <a:ea typeface="仿宋" panose="02010609060101010101" pitchFamily="49" charset="-122"/>
                          <a:cs typeface="+mn-cs"/>
                        </a:rPr>
                        <a:t>盐类</a:t>
                      </a:r>
                    </a:p>
                    <a:p>
                      <a:pPr marL="342900" lvl="0" indent="-252000" algn="just" defTabSz="914400" rtl="0" eaLnBrk="1" latinLnBrk="0" hangingPunct="1">
                        <a:lnSpc>
                          <a:spcPct val="130000"/>
                        </a:lnSpc>
                        <a:spcAft>
                          <a:spcPts val="0"/>
                        </a:spcAft>
                        <a:buSzPts val="1000"/>
                        <a:buFont typeface="Symbol" panose="05050102010706020507" pitchFamily="18" charset="2"/>
                        <a:buChar char=""/>
                        <a:tabLst>
                          <a:tab pos="457200" algn="l"/>
                        </a:tabLst>
                      </a:pPr>
                      <a:r>
                        <a:rPr lang="zh-CN" sz="1600" b="1" kern="1200" dirty="0">
                          <a:solidFill>
                            <a:srgbClr val="002060"/>
                          </a:solidFill>
                          <a:latin typeface="仿宋" panose="02010609060101010101" pitchFamily="49" charset="-122"/>
                          <a:ea typeface="仿宋" panose="02010609060101010101" pitchFamily="49" charset="-122"/>
                          <a:cs typeface="+mn-cs"/>
                        </a:rPr>
                        <a:t>第三类：甲苯、丙酮、甲基乙基酮</a:t>
                      </a:r>
                    </a:p>
                  </a:txBody>
                  <a:tcPr marL="28923" marR="289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rowSpan="2">
                  <a:txBody>
                    <a:bodyPr/>
                    <a:lstStyle/>
                    <a:p>
                      <a:pPr marL="0" algn="just" defTabSz="914400" rtl="0" eaLnBrk="1" latinLnBrk="0" hangingPunct="1">
                        <a:lnSpc>
                          <a:spcPct val="130000"/>
                        </a:lnSpc>
                        <a:spcAft>
                          <a:spcPts val="0"/>
                        </a:spcAft>
                      </a:pPr>
                      <a:r>
                        <a:rPr lang="zh-CN" sz="1600" b="1" kern="1200" dirty="0">
                          <a:solidFill>
                            <a:srgbClr val="002060"/>
                          </a:solidFill>
                          <a:latin typeface="仿宋" panose="02010609060101010101" pitchFamily="49" charset="-122"/>
                          <a:ea typeface="仿宋" panose="02010609060101010101" pitchFamily="49" charset="-122"/>
                          <a:cs typeface="+mn-cs"/>
                        </a:rPr>
                        <a:t>有通风</a:t>
                      </a:r>
                    </a:p>
                  </a:txBody>
                  <a:tcPr marL="28923" marR="28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625568858"/>
                  </a:ext>
                </a:extLst>
              </a:tr>
              <a:tr h="1900384">
                <a:tc vMerge="1">
                  <a:txBody>
                    <a:bodyPr/>
                    <a:lstStyle/>
                    <a:p>
                      <a:endParaRPr lang="zh-CN" altLang="en-US"/>
                    </a:p>
                  </a:txBody>
                  <a:tcPr/>
                </a:tc>
                <a:tc vMerge="1">
                  <a:txBody>
                    <a:bodyPr/>
                    <a:lstStyle/>
                    <a:p>
                      <a:endParaRPr lang="zh-CN" altLang="en-US"/>
                    </a:p>
                  </a:txBody>
                  <a:tcPr/>
                </a:tc>
                <a:tc>
                  <a:txBody>
                    <a:bodyPr/>
                    <a:lstStyle/>
                    <a:p>
                      <a:pPr marL="0" algn="just" defTabSz="914400" rtl="0" eaLnBrk="1" latinLnBrk="0" hangingPunct="1">
                        <a:lnSpc>
                          <a:spcPct val="130000"/>
                        </a:lnSpc>
                        <a:spcAft>
                          <a:spcPts val="0"/>
                        </a:spcAft>
                      </a:pPr>
                      <a:r>
                        <a:rPr lang="en-US" sz="1600" b="1" kern="100" dirty="0" smtClean="0">
                          <a:solidFill>
                            <a:schemeClr val="dk1"/>
                          </a:solidFill>
                          <a:effectLst/>
                          <a:latin typeface="仿宋" panose="02010609060101010101" pitchFamily="49" charset="-122"/>
                          <a:ea typeface="仿宋" panose="02010609060101010101" pitchFamily="49" charset="-122"/>
                          <a:cs typeface="+mn-cs"/>
                        </a:rPr>
                        <a:t> 2</a:t>
                      </a:r>
                      <a:r>
                        <a:rPr lang="en-US" sz="1600" b="1" kern="100" dirty="0">
                          <a:solidFill>
                            <a:schemeClr val="dk1"/>
                          </a:solidFill>
                          <a:effectLst/>
                          <a:latin typeface="仿宋" panose="02010609060101010101" pitchFamily="49" charset="-122"/>
                          <a:ea typeface="仿宋" panose="02010609060101010101" pitchFamily="49" charset="-122"/>
                          <a:cs typeface="+mn-cs"/>
                        </a:rPr>
                        <a:t>.</a:t>
                      </a:r>
                      <a:r>
                        <a:rPr lang="zh-CN" sz="1600" b="1" kern="100" dirty="0">
                          <a:solidFill>
                            <a:srgbClr val="FF0000"/>
                          </a:solidFill>
                          <a:effectLst/>
                          <a:latin typeface="仿宋" panose="02010609060101010101" pitchFamily="49" charset="-122"/>
                          <a:ea typeface="仿宋" panose="02010609060101010101" pitchFamily="49" charset="-122"/>
                          <a:cs typeface="+mn-cs"/>
                        </a:rPr>
                        <a:t>易制爆品</a:t>
                      </a:r>
                      <a:r>
                        <a:rPr lang="zh-CN" sz="1600" b="1" kern="100" dirty="0">
                          <a:solidFill>
                            <a:schemeClr val="dk1"/>
                          </a:solidFill>
                          <a:effectLst/>
                          <a:latin typeface="仿宋" panose="02010609060101010101" pitchFamily="49" charset="-122"/>
                          <a:ea typeface="仿宋" panose="02010609060101010101" pitchFamily="49" charset="-122"/>
                          <a:cs typeface="+mn-cs"/>
                        </a:rPr>
                        <a:t>：</a:t>
                      </a:r>
                      <a:r>
                        <a:rPr lang="en-US" sz="1600" b="1" kern="100" dirty="0">
                          <a:solidFill>
                            <a:schemeClr val="dk1"/>
                          </a:solidFill>
                          <a:effectLst/>
                          <a:latin typeface="仿宋" panose="02010609060101010101" pitchFamily="49" charset="-122"/>
                          <a:ea typeface="仿宋" panose="02010609060101010101" pitchFamily="49" charset="-122"/>
                          <a:cs typeface="+mn-cs"/>
                        </a:rPr>
                        <a:t> </a:t>
                      </a:r>
                      <a:endParaRPr lang="zh-CN" sz="1600" b="1" kern="100" dirty="0">
                        <a:solidFill>
                          <a:schemeClr val="dk1"/>
                        </a:solidFill>
                        <a:effectLst/>
                        <a:latin typeface="仿宋" panose="02010609060101010101" pitchFamily="49" charset="-122"/>
                        <a:ea typeface="仿宋" panose="02010609060101010101" pitchFamily="49" charset="-122"/>
                        <a:cs typeface="+mn-cs"/>
                      </a:endParaRPr>
                    </a:p>
                    <a:p>
                      <a:pPr marL="342900" lvl="0" indent="-252000" algn="just" defTabSz="914400" rtl="0" eaLnBrk="1" latinLnBrk="0" hangingPunct="1">
                        <a:lnSpc>
                          <a:spcPct val="130000"/>
                        </a:lnSpc>
                        <a:spcAft>
                          <a:spcPts val="0"/>
                        </a:spcAft>
                        <a:buSzPts val="1000"/>
                        <a:buFont typeface="Symbol" panose="05050102010706020507" pitchFamily="18" charset="2"/>
                        <a:buChar char=""/>
                        <a:tabLst>
                          <a:tab pos="457200" algn="l"/>
                        </a:tabLst>
                      </a:pPr>
                      <a:r>
                        <a:rPr lang="zh-CN" sz="1600" b="1" kern="1200" dirty="0">
                          <a:solidFill>
                            <a:srgbClr val="002060"/>
                          </a:solidFill>
                          <a:latin typeface="仿宋" panose="02010609060101010101" pitchFamily="49" charset="-122"/>
                          <a:ea typeface="仿宋" panose="02010609060101010101" pitchFamily="49" charset="-122"/>
                          <a:cs typeface="+mn-cs"/>
                        </a:rPr>
                        <a:t>有机液体类：硝基甲烷、硝基乙烷、</a:t>
                      </a:r>
                      <a:r>
                        <a:rPr lang="en-US" sz="1600" b="1" kern="1200" dirty="0">
                          <a:solidFill>
                            <a:srgbClr val="002060"/>
                          </a:solidFill>
                          <a:latin typeface="仿宋" panose="02010609060101010101" pitchFamily="49" charset="-122"/>
                          <a:ea typeface="仿宋" panose="02010609060101010101" pitchFamily="49" charset="-122"/>
                          <a:cs typeface="+mn-cs"/>
                        </a:rPr>
                        <a:t>1,2-</a:t>
                      </a:r>
                      <a:r>
                        <a:rPr lang="zh-CN" sz="1600" b="1" kern="1200" dirty="0">
                          <a:solidFill>
                            <a:srgbClr val="002060"/>
                          </a:solidFill>
                          <a:latin typeface="仿宋" panose="02010609060101010101" pitchFamily="49" charset="-122"/>
                          <a:ea typeface="仿宋" panose="02010609060101010101" pitchFamily="49" charset="-122"/>
                          <a:cs typeface="+mn-cs"/>
                        </a:rPr>
                        <a:t>乙二胺、一甲胺溶液、水合肼</a:t>
                      </a:r>
                    </a:p>
                    <a:p>
                      <a:pPr marL="342900" lvl="0" indent="-252000" algn="just" defTabSz="914400" rtl="0" eaLnBrk="1" latinLnBrk="0" hangingPunct="1">
                        <a:lnSpc>
                          <a:spcPct val="130000"/>
                        </a:lnSpc>
                        <a:spcAft>
                          <a:spcPts val="0"/>
                        </a:spcAft>
                        <a:buSzPts val="1000"/>
                        <a:buFont typeface="Symbol" panose="05050102010706020507" pitchFamily="18" charset="2"/>
                        <a:buChar char=""/>
                        <a:tabLst>
                          <a:tab pos="457200" algn="l"/>
                        </a:tabLst>
                      </a:pPr>
                      <a:r>
                        <a:rPr lang="zh-CN" sz="1600" b="1" kern="1200" dirty="0">
                          <a:solidFill>
                            <a:srgbClr val="002060"/>
                          </a:solidFill>
                          <a:latin typeface="仿宋" panose="02010609060101010101" pitchFamily="49" charset="-122"/>
                          <a:ea typeface="仿宋" panose="02010609060101010101" pitchFamily="49" charset="-122"/>
                          <a:cs typeface="+mn-cs"/>
                        </a:rPr>
                        <a:t>有机固体类：六亚（次）甲基四胺、</a:t>
                      </a:r>
                      <a:r>
                        <a:rPr lang="en-US" sz="1600" b="1" kern="1200" dirty="0">
                          <a:solidFill>
                            <a:srgbClr val="002060"/>
                          </a:solidFill>
                          <a:latin typeface="仿宋" panose="02010609060101010101" pitchFamily="49" charset="-122"/>
                          <a:ea typeface="仿宋" panose="02010609060101010101" pitchFamily="49" charset="-122"/>
                          <a:cs typeface="+mn-cs"/>
                        </a:rPr>
                        <a:t>2,4-</a:t>
                      </a:r>
                      <a:r>
                        <a:rPr lang="zh-CN" sz="1600" b="1" kern="1200" dirty="0">
                          <a:solidFill>
                            <a:srgbClr val="002060"/>
                          </a:solidFill>
                          <a:latin typeface="仿宋" panose="02010609060101010101" pitchFamily="49" charset="-122"/>
                          <a:ea typeface="仿宋" panose="02010609060101010101" pitchFamily="49" charset="-122"/>
                          <a:cs typeface="+mn-cs"/>
                        </a:rPr>
                        <a:t>二硝基甲苯、</a:t>
                      </a:r>
                      <a:r>
                        <a:rPr lang="en-US" sz="1600" b="1" kern="1200" dirty="0">
                          <a:solidFill>
                            <a:srgbClr val="002060"/>
                          </a:solidFill>
                          <a:latin typeface="仿宋" panose="02010609060101010101" pitchFamily="49" charset="-122"/>
                          <a:ea typeface="仿宋" panose="02010609060101010101" pitchFamily="49" charset="-122"/>
                          <a:cs typeface="+mn-cs"/>
                        </a:rPr>
                        <a:t>2,6-</a:t>
                      </a:r>
                      <a:r>
                        <a:rPr lang="zh-CN" sz="1600" b="1" kern="1200" dirty="0">
                          <a:solidFill>
                            <a:srgbClr val="002060"/>
                          </a:solidFill>
                          <a:latin typeface="仿宋" panose="02010609060101010101" pitchFamily="49" charset="-122"/>
                          <a:ea typeface="仿宋" panose="02010609060101010101" pitchFamily="49" charset="-122"/>
                          <a:cs typeface="+mn-cs"/>
                        </a:rPr>
                        <a:t>二硝基甲苯、</a:t>
                      </a:r>
                      <a:r>
                        <a:rPr lang="en-US" sz="1600" b="1" kern="1200" dirty="0">
                          <a:solidFill>
                            <a:srgbClr val="002060"/>
                          </a:solidFill>
                          <a:latin typeface="仿宋" panose="02010609060101010101" pitchFamily="49" charset="-122"/>
                          <a:ea typeface="仿宋" panose="02010609060101010101" pitchFamily="49" charset="-122"/>
                          <a:cs typeface="+mn-cs"/>
                        </a:rPr>
                        <a:t>1,5-</a:t>
                      </a:r>
                      <a:r>
                        <a:rPr lang="zh-CN" sz="1600" b="1" kern="1200" dirty="0">
                          <a:solidFill>
                            <a:srgbClr val="002060"/>
                          </a:solidFill>
                          <a:latin typeface="仿宋" panose="02010609060101010101" pitchFamily="49" charset="-122"/>
                          <a:ea typeface="仿宋" panose="02010609060101010101" pitchFamily="49" charset="-122"/>
                          <a:cs typeface="+mn-cs"/>
                        </a:rPr>
                        <a:t>二硝基萘、</a:t>
                      </a:r>
                      <a:r>
                        <a:rPr lang="en-US" sz="1600" b="1" kern="1200" dirty="0">
                          <a:solidFill>
                            <a:srgbClr val="002060"/>
                          </a:solidFill>
                          <a:latin typeface="仿宋" panose="02010609060101010101" pitchFamily="49" charset="-122"/>
                          <a:ea typeface="仿宋" panose="02010609060101010101" pitchFamily="49" charset="-122"/>
                          <a:cs typeface="+mn-cs"/>
                        </a:rPr>
                        <a:t>1,8 -</a:t>
                      </a:r>
                      <a:r>
                        <a:rPr lang="zh-CN" sz="1600" b="1" kern="1200" dirty="0">
                          <a:solidFill>
                            <a:srgbClr val="002060"/>
                          </a:solidFill>
                          <a:latin typeface="仿宋" panose="02010609060101010101" pitchFamily="49" charset="-122"/>
                          <a:ea typeface="仿宋" panose="02010609060101010101" pitchFamily="49" charset="-122"/>
                          <a:cs typeface="+mn-cs"/>
                        </a:rPr>
                        <a:t>二硝基萘、</a:t>
                      </a:r>
                      <a:r>
                        <a:rPr lang="en-US" sz="1600" b="1" kern="1200" dirty="0">
                          <a:solidFill>
                            <a:srgbClr val="002060"/>
                          </a:solidFill>
                          <a:latin typeface="仿宋" panose="02010609060101010101" pitchFamily="49" charset="-122"/>
                          <a:ea typeface="仿宋" panose="02010609060101010101" pitchFamily="49" charset="-122"/>
                          <a:cs typeface="+mn-cs"/>
                        </a:rPr>
                        <a:t>2,4-</a:t>
                      </a:r>
                      <a:r>
                        <a:rPr lang="zh-CN" sz="1600" b="1" kern="1200" dirty="0">
                          <a:solidFill>
                            <a:srgbClr val="002060"/>
                          </a:solidFill>
                          <a:latin typeface="仿宋" panose="02010609060101010101" pitchFamily="49" charset="-122"/>
                          <a:ea typeface="仿宋" panose="02010609060101010101" pitchFamily="49" charset="-122"/>
                          <a:cs typeface="+mn-cs"/>
                        </a:rPr>
                        <a:t>二硝基</a:t>
                      </a:r>
                      <a:r>
                        <a:rPr lang="zh-CN" sz="1600" b="1" kern="1200" dirty="0" smtClean="0">
                          <a:solidFill>
                            <a:srgbClr val="002060"/>
                          </a:solidFill>
                          <a:latin typeface="仿宋" panose="02010609060101010101" pitchFamily="49" charset="-122"/>
                          <a:ea typeface="仿宋" panose="02010609060101010101" pitchFamily="49" charset="-122"/>
                          <a:cs typeface="+mn-cs"/>
                        </a:rPr>
                        <a:t>苯酚</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含水</a:t>
                      </a:r>
                      <a:r>
                        <a:rPr lang="zh-CN" sz="1600" b="1" kern="1200" dirty="0">
                          <a:solidFill>
                            <a:srgbClr val="002060"/>
                          </a:solidFill>
                          <a:latin typeface="仿宋" panose="02010609060101010101" pitchFamily="49" charset="-122"/>
                          <a:ea typeface="仿宋" panose="02010609060101010101" pitchFamily="49" charset="-122"/>
                          <a:cs typeface="+mn-cs"/>
                        </a:rPr>
                        <a:t>≥</a:t>
                      </a:r>
                      <a:r>
                        <a:rPr lang="en-US" sz="1600" b="1" kern="1200" dirty="0">
                          <a:solidFill>
                            <a:srgbClr val="002060"/>
                          </a:solidFill>
                          <a:latin typeface="仿宋" panose="02010609060101010101" pitchFamily="49" charset="-122"/>
                          <a:ea typeface="仿宋" panose="02010609060101010101" pitchFamily="49" charset="-122"/>
                          <a:cs typeface="+mn-cs"/>
                        </a:rPr>
                        <a:t>15</a:t>
                      </a:r>
                      <a:r>
                        <a:rPr lang="en-US" sz="1600" b="1" kern="1200" dirty="0" smtClean="0">
                          <a:solidFill>
                            <a:srgbClr val="002060"/>
                          </a:solidFill>
                          <a:latin typeface="仿宋" panose="02010609060101010101" pitchFamily="49" charset="-122"/>
                          <a:ea typeface="仿宋" panose="02010609060101010101" pitchFamily="49" charset="-122"/>
                          <a:cs typeface="+mn-cs"/>
                        </a:rPr>
                        <a:t>%</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a:t>
                      </a:r>
                      <a:r>
                        <a:rPr lang="en-US" sz="1600" b="1" kern="1200" dirty="0">
                          <a:solidFill>
                            <a:srgbClr val="002060"/>
                          </a:solidFill>
                          <a:latin typeface="仿宋" panose="02010609060101010101" pitchFamily="49" charset="-122"/>
                          <a:ea typeface="仿宋" panose="02010609060101010101" pitchFamily="49" charset="-122"/>
                          <a:cs typeface="+mn-cs"/>
                        </a:rPr>
                        <a:t>2,5-</a:t>
                      </a:r>
                      <a:r>
                        <a:rPr lang="zh-CN" sz="1600" b="1" kern="1200" dirty="0">
                          <a:solidFill>
                            <a:srgbClr val="002060"/>
                          </a:solidFill>
                          <a:latin typeface="仿宋" panose="02010609060101010101" pitchFamily="49" charset="-122"/>
                          <a:ea typeface="仿宋" panose="02010609060101010101" pitchFamily="49" charset="-122"/>
                          <a:cs typeface="+mn-cs"/>
                        </a:rPr>
                        <a:t>二硝基</a:t>
                      </a:r>
                      <a:r>
                        <a:rPr lang="zh-CN" sz="1600" b="1" kern="1200" dirty="0" smtClean="0">
                          <a:solidFill>
                            <a:srgbClr val="002060"/>
                          </a:solidFill>
                          <a:latin typeface="仿宋" panose="02010609060101010101" pitchFamily="49" charset="-122"/>
                          <a:ea typeface="仿宋" panose="02010609060101010101" pitchFamily="49" charset="-122"/>
                          <a:cs typeface="+mn-cs"/>
                        </a:rPr>
                        <a:t>苯酚</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含水</a:t>
                      </a:r>
                      <a:r>
                        <a:rPr lang="zh-CN" sz="1600" b="1" kern="1200" dirty="0">
                          <a:solidFill>
                            <a:srgbClr val="002060"/>
                          </a:solidFill>
                          <a:latin typeface="仿宋" panose="02010609060101010101" pitchFamily="49" charset="-122"/>
                          <a:ea typeface="仿宋" panose="02010609060101010101" pitchFamily="49" charset="-122"/>
                          <a:cs typeface="+mn-cs"/>
                        </a:rPr>
                        <a:t>≥</a:t>
                      </a:r>
                      <a:r>
                        <a:rPr lang="en-US" sz="1600" b="1" kern="1200" dirty="0">
                          <a:solidFill>
                            <a:srgbClr val="002060"/>
                          </a:solidFill>
                          <a:latin typeface="仿宋" panose="02010609060101010101" pitchFamily="49" charset="-122"/>
                          <a:ea typeface="仿宋" panose="02010609060101010101" pitchFamily="49" charset="-122"/>
                          <a:cs typeface="+mn-cs"/>
                        </a:rPr>
                        <a:t>15</a:t>
                      </a:r>
                      <a:r>
                        <a:rPr lang="en-US" sz="1600" b="1" kern="1200" dirty="0" smtClean="0">
                          <a:solidFill>
                            <a:srgbClr val="002060"/>
                          </a:solidFill>
                          <a:latin typeface="仿宋" panose="02010609060101010101" pitchFamily="49" charset="-122"/>
                          <a:ea typeface="仿宋" panose="02010609060101010101" pitchFamily="49" charset="-122"/>
                          <a:cs typeface="+mn-cs"/>
                        </a:rPr>
                        <a:t>%</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a:t>
                      </a:r>
                      <a:r>
                        <a:rPr lang="en-US" sz="1600" b="1" kern="1200" dirty="0">
                          <a:solidFill>
                            <a:srgbClr val="002060"/>
                          </a:solidFill>
                          <a:latin typeface="仿宋" panose="02010609060101010101" pitchFamily="49" charset="-122"/>
                          <a:ea typeface="仿宋" panose="02010609060101010101" pitchFamily="49" charset="-122"/>
                          <a:cs typeface="+mn-cs"/>
                        </a:rPr>
                        <a:t>2,6 -</a:t>
                      </a:r>
                      <a:r>
                        <a:rPr lang="zh-CN" sz="1600" b="1" kern="1200" dirty="0">
                          <a:solidFill>
                            <a:srgbClr val="002060"/>
                          </a:solidFill>
                          <a:latin typeface="仿宋" panose="02010609060101010101" pitchFamily="49" charset="-122"/>
                          <a:ea typeface="仿宋" panose="02010609060101010101" pitchFamily="49" charset="-122"/>
                          <a:cs typeface="+mn-cs"/>
                        </a:rPr>
                        <a:t>二硝基</a:t>
                      </a:r>
                      <a:r>
                        <a:rPr lang="zh-CN" sz="1600" b="1" kern="1200" dirty="0" smtClean="0">
                          <a:solidFill>
                            <a:srgbClr val="002060"/>
                          </a:solidFill>
                          <a:latin typeface="仿宋" panose="02010609060101010101" pitchFamily="49" charset="-122"/>
                          <a:ea typeface="仿宋" panose="02010609060101010101" pitchFamily="49" charset="-122"/>
                          <a:cs typeface="+mn-cs"/>
                        </a:rPr>
                        <a:t>苯酚</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含水</a:t>
                      </a:r>
                      <a:r>
                        <a:rPr lang="zh-CN" sz="1600" b="1" kern="1200" dirty="0">
                          <a:solidFill>
                            <a:srgbClr val="002060"/>
                          </a:solidFill>
                          <a:latin typeface="仿宋" panose="02010609060101010101" pitchFamily="49" charset="-122"/>
                          <a:ea typeface="仿宋" panose="02010609060101010101" pitchFamily="49" charset="-122"/>
                          <a:cs typeface="+mn-cs"/>
                        </a:rPr>
                        <a:t>≥</a:t>
                      </a:r>
                      <a:r>
                        <a:rPr lang="en-US" sz="1600" b="1" kern="1200" dirty="0">
                          <a:solidFill>
                            <a:srgbClr val="002060"/>
                          </a:solidFill>
                          <a:latin typeface="仿宋" panose="02010609060101010101" pitchFamily="49" charset="-122"/>
                          <a:ea typeface="仿宋" panose="02010609060101010101" pitchFamily="49" charset="-122"/>
                          <a:cs typeface="+mn-cs"/>
                        </a:rPr>
                        <a:t>15</a:t>
                      </a:r>
                      <a:r>
                        <a:rPr lang="en-US" sz="1600" b="1" kern="1200" dirty="0" smtClean="0">
                          <a:solidFill>
                            <a:srgbClr val="002060"/>
                          </a:solidFill>
                          <a:latin typeface="仿宋" panose="02010609060101010101" pitchFamily="49" charset="-122"/>
                          <a:ea typeface="仿宋" panose="02010609060101010101" pitchFamily="49" charset="-122"/>
                          <a:cs typeface="+mn-cs"/>
                        </a:rPr>
                        <a:t>%</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、季戊四醇</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四</a:t>
                      </a:r>
                      <a:r>
                        <a:rPr lang="zh-CN" sz="1600" b="1" kern="1200" dirty="0">
                          <a:solidFill>
                            <a:srgbClr val="002060"/>
                          </a:solidFill>
                          <a:latin typeface="仿宋" panose="02010609060101010101" pitchFamily="49" charset="-122"/>
                          <a:ea typeface="仿宋" panose="02010609060101010101" pitchFamily="49" charset="-122"/>
                          <a:cs typeface="+mn-cs"/>
                        </a:rPr>
                        <a:t>羟甲基</a:t>
                      </a:r>
                      <a:r>
                        <a:rPr lang="zh-CN" sz="1600" b="1" kern="1200" dirty="0" smtClean="0">
                          <a:solidFill>
                            <a:srgbClr val="002060"/>
                          </a:solidFill>
                          <a:latin typeface="仿宋" panose="02010609060101010101" pitchFamily="49" charset="-122"/>
                          <a:ea typeface="仿宋" panose="02010609060101010101" pitchFamily="49" charset="-122"/>
                          <a:cs typeface="+mn-cs"/>
                        </a:rPr>
                        <a:t>甲烷</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、硫磺</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升华</a:t>
                      </a:r>
                      <a:r>
                        <a:rPr lang="zh-CN" sz="1600" b="1" kern="1200" dirty="0">
                          <a:solidFill>
                            <a:srgbClr val="002060"/>
                          </a:solidFill>
                          <a:latin typeface="仿宋" panose="02010609060101010101" pitchFamily="49" charset="-122"/>
                          <a:ea typeface="仿宋" panose="02010609060101010101" pitchFamily="49" charset="-122"/>
                          <a:cs typeface="+mn-cs"/>
                        </a:rPr>
                        <a:t>硫、硫</a:t>
                      </a:r>
                      <a:r>
                        <a:rPr lang="zh-CN" sz="1600" b="1" kern="1200" dirty="0" smtClean="0">
                          <a:solidFill>
                            <a:srgbClr val="002060"/>
                          </a:solidFill>
                          <a:latin typeface="仿宋" panose="02010609060101010101" pitchFamily="49" charset="-122"/>
                          <a:ea typeface="仿宋" panose="02010609060101010101" pitchFamily="49" charset="-122"/>
                          <a:cs typeface="+mn-cs"/>
                        </a:rPr>
                        <a:t>粉</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endParaRPr lang="zh-CN" sz="1600" b="1" kern="1200" dirty="0">
                        <a:solidFill>
                          <a:srgbClr val="002060"/>
                        </a:solidFill>
                        <a:latin typeface="仿宋" panose="02010609060101010101" pitchFamily="49" charset="-122"/>
                        <a:ea typeface="仿宋" panose="02010609060101010101" pitchFamily="49" charset="-122"/>
                        <a:cs typeface="+mn-cs"/>
                      </a:endParaRPr>
                    </a:p>
                  </a:txBody>
                  <a:tcPr marL="28923" marR="289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vMerge="1">
                  <a:txBody>
                    <a:bodyPr/>
                    <a:lstStyle/>
                    <a:p>
                      <a:endParaRPr lang="zh-CN" altLang="en-US"/>
                    </a:p>
                  </a:txBody>
                  <a:tcPr/>
                </a:tc>
                <a:extLst>
                  <a:ext uri="{0D108BD9-81ED-4DB2-BD59-A6C34878D82A}">
                    <a16:rowId xmlns="" xmlns:a16="http://schemas.microsoft.com/office/drawing/2014/main" val="1136730067"/>
                  </a:ext>
                </a:extLst>
              </a:tr>
              <a:tr h="996974">
                <a:tc>
                  <a:txBody>
                    <a:bodyPr/>
                    <a:lstStyle/>
                    <a:p>
                      <a:pPr marL="0" algn="ctr" defTabSz="914400" rtl="0" eaLnBrk="1" latinLnBrk="0" hangingPunct="1">
                        <a:lnSpc>
                          <a:spcPct val="130000"/>
                        </a:lnSpc>
                        <a:spcAft>
                          <a:spcPts val="0"/>
                        </a:spcAft>
                      </a:pPr>
                      <a:r>
                        <a:rPr lang="en-US" sz="1600" b="1" kern="100" dirty="0">
                          <a:solidFill>
                            <a:schemeClr val="dk1"/>
                          </a:solidFill>
                          <a:effectLst/>
                          <a:latin typeface="仿宋" panose="02010609060101010101" pitchFamily="49" charset="-122"/>
                          <a:ea typeface="仿宋" panose="02010609060101010101" pitchFamily="49" charset="-122"/>
                          <a:cs typeface="+mn-cs"/>
                        </a:rPr>
                        <a:t>4</a:t>
                      </a:r>
                      <a:endParaRPr lang="zh-CN" sz="1600" b="1" kern="100" dirty="0">
                        <a:solidFill>
                          <a:schemeClr val="dk1"/>
                        </a:solidFill>
                        <a:effectLst/>
                        <a:latin typeface="仿宋" panose="02010609060101010101" pitchFamily="49" charset="-122"/>
                        <a:ea typeface="仿宋" panose="02010609060101010101" pitchFamily="49" charset="-122"/>
                        <a:cs typeface="+mn-cs"/>
                      </a:endParaRPr>
                    </a:p>
                  </a:txBody>
                  <a:tcPr marL="28923" marR="28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just" defTabSz="914400" rtl="0" eaLnBrk="1" latinLnBrk="0" hangingPunct="1">
                        <a:lnSpc>
                          <a:spcPct val="130000"/>
                        </a:lnSpc>
                        <a:spcAft>
                          <a:spcPts val="0"/>
                        </a:spcAft>
                      </a:pPr>
                      <a:r>
                        <a:rPr lang="zh-CN" sz="1600" b="1" kern="100" dirty="0">
                          <a:solidFill>
                            <a:srgbClr val="FF0000"/>
                          </a:solidFill>
                          <a:effectLst/>
                          <a:latin typeface="仿宋" panose="02010609060101010101" pitchFamily="49" charset="-122"/>
                          <a:ea typeface="仿宋" panose="02010609060101010101" pitchFamily="49" charset="-122"/>
                          <a:cs typeface="+mn-cs"/>
                        </a:rPr>
                        <a:t>活泼金属等</a:t>
                      </a:r>
                    </a:p>
                  </a:txBody>
                  <a:tcPr marL="28923" marR="28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just" defTabSz="914400" rtl="0" eaLnBrk="1" latinLnBrk="0" hangingPunct="1">
                        <a:lnSpc>
                          <a:spcPct val="130000"/>
                        </a:lnSpc>
                        <a:spcAft>
                          <a:spcPts val="0"/>
                        </a:spcAft>
                      </a:pPr>
                      <a:r>
                        <a:rPr lang="en-US" sz="1600" b="1" kern="100" dirty="0" smtClean="0">
                          <a:solidFill>
                            <a:schemeClr val="dk1"/>
                          </a:solidFill>
                          <a:effectLst/>
                          <a:latin typeface="仿宋" panose="02010609060101010101" pitchFamily="49" charset="-122"/>
                          <a:ea typeface="仿宋" panose="02010609060101010101" pitchFamily="49" charset="-122"/>
                          <a:cs typeface="+mn-cs"/>
                        </a:rPr>
                        <a:t> 1</a:t>
                      </a:r>
                      <a:r>
                        <a:rPr lang="en-US" sz="1600" b="1" kern="100" dirty="0">
                          <a:solidFill>
                            <a:schemeClr val="dk1"/>
                          </a:solidFill>
                          <a:effectLst/>
                          <a:latin typeface="仿宋" panose="02010609060101010101" pitchFamily="49" charset="-122"/>
                          <a:ea typeface="仿宋" panose="02010609060101010101" pitchFamily="49" charset="-122"/>
                          <a:cs typeface="+mn-cs"/>
                        </a:rPr>
                        <a:t>.</a:t>
                      </a:r>
                      <a:r>
                        <a:rPr lang="zh-CN" sz="1600" b="1" kern="100" dirty="0">
                          <a:solidFill>
                            <a:srgbClr val="FF0000"/>
                          </a:solidFill>
                          <a:effectLst/>
                          <a:latin typeface="仿宋" panose="02010609060101010101" pitchFamily="49" charset="-122"/>
                          <a:ea typeface="仿宋" panose="02010609060101010101" pitchFamily="49" charset="-122"/>
                          <a:cs typeface="+mn-cs"/>
                        </a:rPr>
                        <a:t>易制爆</a:t>
                      </a:r>
                      <a:r>
                        <a:rPr lang="zh-CN" sz="1600" b="1" kern="100" dirty="0" smtClean="0">
                          <a:solidFill>
                            <a:srgbClr val="FF0000"/>
                          </a:solidFill>
                          <a:effectLst/>
                          <a:latin typeface="仿宋" panose="02010609060101010101" pitchFamily="49" charset="-122"/>
                          <a:ea typeface="仿宋" panose="02010609060101010101" pitchFamily="49" charset="-122"/>
                          <a:cs typeface="+mn-cs"/>
                        </a:rPr>
                        <a:t>品</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遇</a:t>
                      </a:r>
                      <a:r>
                        <a:rPr lang="zh-CN" sz="1600" b="1" kern="1200" dirty="0">
                          <a:solidFill>
                            <a:srgbClr val="002060"/>
                          </a:solidFill>
                          <a:latin typeface="仿宋" panose="02010609060101010101" pitchFamily="49" charset="-122"/>
                          <a:ea typeface="仿宋" panose="02010609060101010101" pitchFamily="49" charset="-122"/>
                          <a:cs typeface="+mn-cs"/>
                        </a:rPr>
                        <a:t>水爆炸或燃烧、</a:t>
                      </a:r>
                      <a:r>
                        <a:rPr lang="zh-CN" sz="1600" b="1" kern="1200" dirty="0" smtClean="0">
                          <a:solidFill>
                            <a:srgbClr val="002060"/>
                          </a:solidFill>
                          <a:latin typeface="仿宋" panose="02010609060101010101" pitchFamily="49" charset="-122"/>
                          <a:ea typeface="仿宋" panose="02010609060101010101" pitchFamily="49" charset="-122"/>
                          <a:cs typeface="+mn-cs"/>
                        </a:rPr>
                        <a:t>易燃固体</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endParaRPr lang="zh-CN" sz="1600" b="1" kern="1200" dirty="0">
                        <a:solidFill>
                          <a:srgbClr val="002060"/>
                        </a:solidFill>
                        <a:latin typeface="仿宋" panose="02010609060101010101" pitchFamily="49" charset="-122"/>
                        <a:ea typeface="仿宋" panose="02010609060101010101" pitchFamily="49" charset="-122"/>
                        <a:cs typeface="+mn-cs"/>
                      </a:endParaRPr>
                    </a:p>
                    <a:p>
                      <a:pPr marL="342900" lvl="0" indent="-252000" algn="just" defTabSz="914400" rtl="0" eaLnBrk="1" latinLnBrk="0" hangingPunct="1">
                        <a:lnSpc>
                          <a:spcPct val="130000"/>
                        </a:lnSpc>
                        <a:spcAft>
                          <a:spcPts val="0"/>
                        </a:spcAft>
                        <a:buSzPts val="1000"/>
                        <a:buFont typeface="Symbol" panose="05050102010706020507" pitchFamily="18" charset="2"/>
                        <a:buChar char=""/>
                        <a:tabLst>
                          <a:tab pos="457200" algn="l"/>
                        </a:tabLst>
                      </a:pPr>
                      <a:r>
                        <a:rPr lang="zh-CN" sz="1600" b="1" kern="1200" dirty="0">
                          <a:solidFill>
                            <a:srgbClr val="002060"/>
                          </a:solidFill>
                          <a:latin typeface="仿宋" panose="02010609060101010101" pitchFamily="49" charset="-122"/>
                          <a:ea typeface="仿宋" panose="02010609060101010101" pitchFamily="49" charset="-122"/>
                          <a:cs typeface="+mn-cs"/>
                        </a:rPr>
                        <a:t>锂、钠、钾、镁、镁铝粉、铝粉、硅铝、硅铝粉、锌灰、锌粉、锌尘、锆、锆粉、硼氢化锂、硼氢化钠、硼氢化钾</a:t>
                      </a:r>
                    </a:p>
                  </a:txBody>
                  <a:tcPr marL="28923" marR="289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just" defTabSz="914400" rtl="0" eaLnBrk="1" latinLnBrk="0" hangingPunct="1">
                        <a:lnSpc>
                          <a:spcPct val="130000"/>
                        </a:lnSpc>
                        <a:spcAft>
                          <a:spcPts val="0"/>
                        </a:spcAft>
                      </a:pPr>
                      <a:r>
                        <a:rPr lang="zh-CN" sz="1600" b="1" kern="1200" dirty="0">
                          <a:solidFill>
                            <a:srgbClr val="002060"/>
                          </a:solidFill>
                          <a:latin typeface="仿宋" panose="02010609060101010101" pitchFamily="49" charset="-122"/>
                          <a:ea typeface="仿宋" panose="02010609060101010101" pitchFamily="49" charset="-122"/>
                          <a:cs typeface="+mn-cs"/>
                        </a:rPr>
                        <a:t>隔水隔热</a:t>
                      </a:r>
                    </a:p>
                    <a:p>
                      <a:pPr marL="0" algn="just" defTabSz="914400" rtl="0" eaLnBrk="1" latinLnBrk="0" hangingPunct="1">
                        <a:lnSpc>
                          <a:spcPct val="130000"/>
                        </a:lnSpc>
                        <a:spcAft>
                          <a:spcPts val="0"/>
                        </a:spcAft>
                      </a:pPr>
                      <a:r>
                        <a:rPr lang="zh-CN" sz="1600" b="1" kern="1200" dirty="0">
                          <a:solidFill>
                            <a:srgbClr val="002060"/>
                          </a:solidFill>
                          <a:latin typeface="仿宋" panose="02010609060101010101" pitchFamily="49" charset="-122"/>
                          <a:ea typeface="仿宋" panose="02010609060101010101" pitchFamily="49" charset="-122"/>
                          <a:cs typeface="+mn-cs"/>
                        </a:rPr>
                        <a:t>隔氧</a:t>
                      </a:r>
                    </a:p>
                  </a:txBody>
                  <a:tcPr marL="28923" marR="28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054928304"/>
                  </a:ext>
                </a:extLst>
              </a:tr>
              <a:tr h="483545">
                <a:tc rowSpan="2">
                  <a:txBody>
                    <a:bodyPr/>
                    <a:lstStyle/>
                    <a:p>
                      <a:pPr marL="0" algn="ctr" defTabSz="914400" rtl="0" eaLnBrk="1" latinLnBrk="0" hangingPunct="1">
                        <a:lnSpc>
                          <a:spcPct val="130000"/>
                        </a:lnSpc>
                        <a:spcAft>
                          <a:spcPts val="0"/>
                        </a:spcAft>
                      </a:pPr>
                      <a:r>
                        <a:rPr lang="en-US" sz="1600" b="1" kern="100" dirty="0">
                          <a:solidFill>
                            <a:schemeClr val="dk1"/>
                          </a:solidFill>
                          <a:effectLst/>
                          <a:latin typeface="仿宋" panose="02010609060101010101" pitchFamily="49" charset="-122"/>
                          <a:ea typeface="仿宋" panose="02010609060101010101" pitchFamily="49" charset="-122"/>
                          <a:cs typeface="+mn-cs"/>
                        </a:rPr>
                        <a:t>5</a:t>
                      </a:r>
                      <a:endParaRPr lang="zh-CN" sz="1600" b="1" kern="100" dirty="0">
                        <a:solidFill>
                          <a:schemeClr val="dk1"/>
                        </a:solidFill>
                        <a:effectLst/>
                        <a:latin typeface="仿宋" panose="02010609060101010101" pitchFamily="49" charset="-122"/>
                        <a:ea typeface="仿宋" panose="02010609060101010101" pitchFamily="49" charset="-122"/>
                        <a:cs typeface="+mn-cs"/>
                      </a:endParaRPr>
                    </a:p>
                  </a:txBody>
                  <a:tcPr marL="28923" marR="28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algn="just" defTabSz="914400" rtl="0" eaLnBrk="1" latinLnBrk="0" hangingPunct="1">
                        <a:lnSpc>
                          <a:spcPct val="130000"/>
                        </a:lnSpc>
                        <a:spcAft>
                          <a:spcPts val="0"/>
                        </a:spcAft>
                      </a:pPr>
                      <a:r>
                        <a:rPr lang="zh-CN" sz="1600" b="1" kern="100" dirty="0">
                          <a:solidFill>
                            <a:srgbClr val="FF0000"/>
                          </a:solidFill>
                          <a:effectLst/>
                          <a:latin typeface="仿宋" panose="02010609060101010101" pitchFamily="49" charset="-122"/>
                          <a:ea typeface="仿宋" panose="02010609060101010101" pitchFamily="49" charset="-122"/>
                          <a:cs typeface="+mn-cs"/>
                        </a:rPr>
                        <a:t>爆炸品</a:t>
                      </a:r>
                    </a:p>
                  </a:txBody>
                  <a:tcPr marL="28923" marR="2892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just" defTabSz="914400" rtl="0" eaLnBrk="1" latinLnBrk="0" hangingPunct="1">
                        <a:lnSpc>
                          <a:spcPct val="130000"/>
                        </a:lnSpc>
                        <a:spcAft>
                          <a:spcPts val="0"/>
                        </a:spcAft>
                      </a:pPr>
                      <a:r>
                        <a:rPr lang="en-US" sz="1600" b="1" kern="100" dirty="0" smtClean="0">
                          <a:solidFill>
                            <a:schemeClr val="dk1"/>
                          </a:solidFill>
                          <a:effectLst/>
                          <a:latin typeface="仿宋" panose="02010609060101010101" pitchFamily="49" charset="-122"/>
                          <a:ea typeface="仿宋" panose="02010609060101010101" pitchFamily="49" charset="-122"/>
                          <a:cs typeface="+mn-cs"/>
                        </a:rPr>
                        <a:t> 1</a:t>
                      </a:r>
                      <a:r>
                        <a:rPr lang="en-US" sz="1600" b="1" kern="100" dirty="0">
                          <a:solidFill>
                            <a:schemeClr val="dk1"/>
                          </a:solidFill>
                          <a:effectLst/>
                          <a:latin typeface="仿宋" panose="02010609060101010101" pitchFamily="49" charset="-122"/>
                          <a:ea typeface="仿宋" panose="02010609060101010101" pitchFamily="49" charset="-122"/>
                          <a:cs typeface="+mn-cs"/>
                        </a:rPr>
                        <a:t>.</a:t>
                      </a:r>
                      <a:r>
                        <a:rPr lang="zh-CN" sz="1600" b="1" kern="100" dirty="0">
                          <a:solidFill>
                            <a:srgbClr val="FF0000"/>
                          </a:solidFill>
                          <a:effectLst/>
                          <a:latin typeface="仿宋" panose="02010609060101010101" pitchFamily="49" charset="-122"/>
                          <a:ea typeface="仿宋" panose="02010609060101010101" pitchFamily="49" charset="-122"/>
                          <a:cs typeface="+mn-cs"/>
                        </a:rPr>
                        <a:t>爆炸品</a:t>
                      </a:r>
                      <a:r>
                        <a:rPr lang="zh-CN" sz="1600" b="1" kern="100" dirty="0" smtClean="0">
                          <a:solidFill>
                            <a:schemeClr val="dk1"/>
                          </a:solidFill>
                          <a:effectLst/>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硝酸铵</a:t>
                      </a:r>
                      <a:r>
                        <a:rPr lang="zh-CN" sz="1600" b="1" kern="1200" dirty="0">
                          <a:solidFill>
                            <a:srgbClr val="002060"/>
                          </a:solidFill>
                          <a:latin typeface="仿宋" panose="02010609060101010101" pitchFamily="49" charset="-122"/>
                          <a:ea typeface="仿宋" panose="02010609060101010101" pitchFamily="49" charset="-122"/>
                          <a:cs typeface="+mn-cs"/>
                        </a:rPr>
                        <a:t>、</a:t>
                      </a:r>
                      <a:r>
                        <a:rPr lang="en-US" sz="1600" b="1" kern="1200" dirty="0">
                          <a:solidFill>
                            <a:srgbClr val="002060"/>
                          </a:solidFill>
                          <a:latin typeface="仿宋" panose="02010609060101010101" pitchFamily="49" charset="-122"/>
                          <a:ea typeface="仿宋" panose="02010609060101010101" pitchFamily="49" charset="-122"/>
                          <a:cs typeface="+mn-cs"/>
                        </a:rPr>
                        <a:t>2,4,6-</a:t>
                      </a:r>
                      <a:r>
                        <a:rPr lang="zh-CN" sz="1600" b="1" kern="1200" dirty="0">
                          <a:solidFill>
                            <a:srgbClr val="002060"/>
                          </a:solidFill>
                          <a:latin typeface="仿宋" panose="02010609060101010101" pitchFamily="49" charset="-122"/>
                          <a:ea typeface="仿宋" panose="02010609060101010101" pitchFamily="49" charset="-122"/>
                          <a:cs typeface="+mn-cs"/>
                        </a:rPr>
                        <a:t>三硝基甲苯</a:t>
                      </a:r>
                      <a:r>
                        <a:rPr lang="en-US" sz="1600" b="1" kern="1200" dirty="0">
                          <a:solidFill>
                            <a:srgbClr val="002060"/>
                          </a:solidFill>
                          <a:latin typeface="仿宋" panose="02010609060101010101" pitchFamily="49" charset="-122"/>
                          <a:ea typeface="仿宋" panose="02010609060101010101" pitchFamily="49" charset="-122"/>
                          <a:cs typeface="+mn-cs"/>
                        </a:rPr>
                        <a:t>(TNT)</a:t>
                      </a:r>
                      <a:r>
                        <a:rPr lang="zh-CN" sz="1600" b="1" kern="1200" dirty="0">
                          <a:solidFill>
                            <a:srgbClr val="002060"/>
                          </a:solidFill>
                          <a:latin typeface="仿宋" panose="02010609060101010101" pitchFamily="49" charset="-122"/>
                          <a:ea typeface="仿宋" panose="02010609060101010101" pitchFamily="49" charset="-122"/>
                          <a:cs typeface="+mn-cs"/>
                        </a:rPr>
                        <a:t>、</a:t>
                      </a:r>
                      <a:r>
                        <a:rPr lang="en-US" sz="1600" b="1" kern="1200" dirty="0">
                          <a:solidFill>
                            <a:srgbClr val="002060"/>
                          </a:solidFill>
                          <a:latin typeface="仿宋" panose="02010609060101010101" pitchFamily="49" charset="-122"/>
                          <a:ea typeface="仿宋" panose="02010609060101010101" pitchFamily="49" charset="-122"/>
                          <a:cs typeface="+mn-cs"/>
                        </a:rPr>
                        <a:t>2,4,6-</a:t>
                      </a:r>
                      <a:r>
                        <a:rPr lang="zh-CN" sz="1600" b="1" kern="1200" dirty="0">
                          <a:solidFill>
                            <a:srgbClr val="002060"/>
                          </a:solidFill>
                          <a:latin typeface="仿宋" panose="02010609060101010101" pitchFamily="49" charset="-122"/>
                          <a:ea typeface="仿宋" panose="02010609060101010101" pitchFamily="49" charset="-122"/>
                          <a:cs typeface="+mn-cs"/>
                        </a:rPr>
                        <a:t>三硝基</a:t>
                      </a:r>
                      <a:r>
                        <a:rPr lang="zh-CN" sz="1600" b="1" kern="1200" dirty="0" smtClean="0">
                          <a:solidFill>
                            <a:srgbClr val="002060"/>
                          </a:solidFill>
                          <a:latin typeface="仿宋" panose="02010609060101010101" pitchFamily="49" charset="-122"/>
                          <a:ea typeface="仿宋" panose="02010609060101010101" pitchFamily="49" charset="-122"/>
                          <a:cs typeface="+mn-cs"/>
                        </a:rPr>
                        <a:t>苯酚</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苦味酸</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a:solidFill>
                            <a:srgbClr val="002060"/>
                          </a:solidFill>
                          <a:latin typeface="仿宋" panose="02010609060101010101" pitchFamily="49" charset="-122"/>
                          <a:ea typeface="仿宋" panose="02010609060101010101" pitchFamily="49" charset="-122"/>
                          <a:cs typeface="+mn-cs"/>
                        </a:rPr>
                        <a:t>季戊四醇四硝酸酯</a:t>
                      </a:r>
                    </a:p>
                  </a:txBody>
                  <a:tcPr marL="28923" marR="289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rowSpan="2">
                  <a:txBody>
                    <a:bodyPr/>
                    <a:lstStyle/>
                    <a:p>
                      <a:pPr algn="just">
                        <a:lnSpc>
                          <a:spcPts val="1300"/>
                        </a:lnSpc>
                        <a:spcAft>
                          <a:spcPts val="0"/>
                        </a:spcAft>
                      </a:pPr>
                      <a:r>
                        <a:rPr lang="en-US" sz="400" kern="100" dirty="0">
                          <a:effectLst/>
                        </a:rPr>
                        <a:t> </a:t>
                      </a:r>
                      <a:endParaRPr lang="zh-CN" sz="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28923" marR="289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228069314"/>
                  </a:ext>
                </a:extLst>
              </a:tr>
              <a:tr h="654688">
                <a:tc vMerge="1">
                  <a:txBody>
                    <a:bodyPr/>
                    <a:lstStyle/>
                    <a:p>
                      <a:endParaRPr lang="zh-CN" altLang="en-US"/>
                    </a:p>
                  </a:txBody>
                  <a:tcPr/>
                </a:tc>
                <a:tc vMerge="1">
                  <a:txBody>
                    <a:bodyPr/>
                    <a:lstStyle/>
                    <a:p>
                      <a:endParaRPr lang="zh-CN" altLang="en-US"/>
                    </a:p>
                  </a:txBody>
                  <a:tcPr/>
                </a:tc>
                <a:tc>
                  <a:txBody>
                    <a:bodyPr/>
                    <a:lstStyle/>
                    <a:p>
                      <a:pPr marL="0" algn="just" defTabSz="914400" rtl="0" eaLnBrk="1" latinLnBrk="0" hangingPunct="1">
                        <a:lnSpc>
                          <a:spcPct val="130000"/>
                        </a:lnSpc>
                        <a:spcAft>
                          <a:spcPts val="0"/>
                        </a:spcAft>
                      </a:pPr>
                      <a:r>
                        <a:rPr lang="en-US" sz="1600" b="1" kern="100" dirty="0" smtClean="0">
                          <a:solidFill>
                            <a:schemeClr val="dk1"/>
                          </a:solidFill>
                          <a:effectLst/>
                          <a:latin typeface="仿宋" panose="02010609060101010101" pitchFamily="49" charset="-122"/>
                          <a:ea typeface="仿宋" panose="02010609060101010101" pitchFamily="49" charset="-122"/>
                          <a:cs typeface="+mn-cs"/>
                        </a:rPr>
                        <a:t> 2</a:t>
                      </a:r>
                      <a:r>
                        <a:rPr lang="en-US" sz="1600" b="1" kern="100" dirty="0">
                          <a:solidFill>
                            <a:schemeClr val="dk1"/>
                          </a:solidFill>
                          <a:effectLst/>
                          <a:latin typeface="仿宋" panose="02010609060101010101" pitchFamily="49" charset="-122"/>
                          <a:ea typeface="仿宋" panose="02010609060101010101" pitchFamily="49" charset="-122"/>
                          <a:cs typeface="+mn-cs"/>
                        </a:rPr>
                        <a:t>.</a:t>
                      </a:r>
                      <a:r>
                        <a:rPr lang="zh-CN" sz="1600" b="1" kern="100" dirty="0">
                          <a:solidFill>
                            <a:srgbClr val="FF0000"/>
                          </a:solidFill>
                          <a:effectLst/>
                          <a:latin typeface="仿宋" panose="02010609060101010101" pitchFamily="49" charset="-122"/>
                          <a:ea typeface="仿宋" panose="02010609060101010101" pitchFamily="49" charset="-122"/>
                          <a:cs typeface="+mn-cs"/>
                        </a:rPr>
                        <a:t>易制爆品名录中的爆炸品</a:t>
                      </a:r>
                      <a:r>
                        <a:rPr lang="zh-CN" sz="1600" b="1" kern="100" dirty="0">
                          <a:solidFill>
                            <a:schemeClr val="dk1"/>
                          </a:solidFill>
                          <a:effectLst/>
                          <a:latin typeface="仿宋" panose="02010609060101010101" pitchFamily="49" charset="-122"/>
                          <a:ea typeface="仿宋" panose="02010609060101010101" pitchFamily="49" charset="-122"/>
                          <a:cs typeface="+mn-cs"/>
                        </a:rPr>
                        <a:t>：</a:t>
                      </a:r>
                      <a:r>
                        <a:rPr lang="zh-CN" sz="1600" b="1" kern="1200" dirty="0">
                          <a:solidFill>
                            <a:srgbClr val="002060"/>
                          </a:solidFill>
                          <a:latin typeface="仿宋" panose="02010609060101010101" pitchFamily="49" charset="-122"/>
                          <a:ea typeface="仿宋" panose="02010609060101010101" pitchFamily="49" charset="-122"/>
                          <a:cs typeface="+mn-cs"/>
                        </a:rPr>
                        <a:t>氯酸铵、</a:t>
                      </a:r>
                      <a:r>
                        <a:rPr lang="zh-CN" sz="1600" b="1" kern="1200" dirty="0" smtClean="0">
                          <a:solidFill>
                            <a:srgbClr val="002060"/>
                          </a:solidFill>
                          <a:latin typeface="仿宋" panose="02010609060101010101" pitchFamily="49" charset="-122"/>
                          <a:ea typeface="仿宋" panose="02010609060101010101" pitchFamily="49" charset="-122"/>
                          <a:cs typeface="+mn-cs"/>
                        </a:rPr>
                        <a:t>高</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过</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氯酸</a:t>
                      </a:r>
                      <a:r>
                        <a:rPr lang="zh-CN" sz="1600" b="1" kern="1200" dirty="0">
                          <a:solidFill>
                            <a:srgbClr val="002060"/>
                          </a:solidFill>
                          <a:latin typeface="仿宋" panose="02010609060101010101" pitchFamily="49" charset="-122"/>
                          <a:ea typeface="仿宋" panose="02010609060101010101" pitchFamily="49" charset="-122"/>
                          <a:cs typeface="+mn-cs"/>
                        </a:rPr>
                        <a:t>铵、二硝基</a:t>
                      </a:r>
                      <a:r>
                        <a:rPr lang="zh-CN" sz="1600" b="1" kern="1200" dirty="0" smtClean="0">
                          <a:solidFill>
                            <a:srgbClr val="002060"/>
                          </a:solidFill>
                          <a:latin typeface="仿宋" panose="02010609060101010101" pitchFamily="49" charset="-122"/>
                          <a:ea typeface="仿宋" panose="02010609060101010101" pitchFamily="49" charset="-122"/>
                          <a:cs typeface="+mn-cs"/>
                        </a:rPr>
                        <a:t>苯酚</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溶液</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a:t>
                      </a:r>
                      <a:r>
                        <a:rPr lang="en-US" sz="1600" b="1" kern="1200" dirty="0">
                          <a:solidFill>
                            <a:srgbClr val="002060"/>
                          </a:solidFill>
                          <a:latin typeface="仿宋" panose="02010609060101010101" pitchFamily="49" charset="-122"/>
                          <a:ea typeface="仿宋" panose="02010609060101010101" pitchFamily="49" charset="-122"/>
                          <a:cs typeface="+mn-cs"/>
                        </a:rPr>
                        <a:t>2,4-</a:t>
                      </a:r>
                      <a:r>
                        <a:rPr lang="zh-CN" sz="1600" b="1" kern="1200" dirty="0">
                          <a:solidFill>
                            <a:srgbClr val="002060"/>
                          </a:solidFill>
                          <a:latin typeface="仿宋" panose="02010609060101010101" pitchFamily="49" charset="-122"/>
                          <a:ea typeface="仿宋" panose="02010609060101010101" pitchFamily="49" charset="-122"/>
                          <a:cs typeface="+mn-cs"/>
                        </a:rPr>
                        <a:t>二硝基苯酚钠、硝化</a:t>
                      </a:r>
                      <a:r>
                        <a:rPr lang="zh-CN" sz="1600" b="1" kern="1200" dirty="0" smtClean="0">
                          <a:solidFill>
                            <a:srgbClr val="002060"/>
                          </a:solidFill>
                          <a:latin typeface="仿宋" panose="02010609060101010101" pitchFamily="49" charset="-122"/>
                          <a:ea typeface="仿宋" panose="02010609060101010101" pitchFamily="49" charset="-122"/>
                          <a:cs typeface="+mn-cs"/>
                        </a:rPr>
                        <a:t>纤维素</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硝化棉</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a:t>
                      </a:r>
                      <a:r>
                        <a:rPr lang="en-US" sz="1600" b="1" kern="1200" dirty="0">
                          <a:solidFill>
                            <a:srgbClr val="002060"/>
                          </a:solidFill>
                          <a:latin typeface="仿宋" panose="02010609060101010101" pitchFamily="49" charset="-122"/>
                          <a:ea typeface="仿宋" panose="02010609060101010101" pitchFamily="49" charset="-122"/>
                          <a:cs typeface="+mn-cs"/>
                        </a:rPr>
                        <a:t>4,6-</a:t>
                      </a:r>
                      <a:r>
                        <a:rPr lang="zh-CN" sz="1600" b="1" kern="1200" dirty="0">
                          <a:solidFill>
                            <a:srgbClr val="002060"/>
                          </a:solidFill>
                          <a:latin typeface="仿宋" panose="02010609060101010101" pitchFamily="49" charset="-122"/>
                          <a:ea typeface="仿宋" panose="02010609060101010101" pitchFamily="49" charset="-122"/>
                          <a:cs typeface="+mn-cs"/>
                        </a:rPr>
                        <a:t>二硝基</a:t>
                      </a:r>
                      <a:r>
                        <a:rPr lang="en-US" sz="1600" b="1" kern="1200" dirty="0">
                          <a:solidFill>
                            <a:srgbClr val="002060"/>
                          </a:solidFill>
                          <a:latin typeface="仿宋" panose="02010609060101010101" pitchFamily="49" charset="-122"/>
                          <a:ea typeface="仿宋" panose="02010609060101010101" pitchFamily="49" charset="-122"/>
                          <a:cs typeface="+mn-cs"/>
                        </a:rPr>
                        <a:t>-2-</a:t>
                      </a:r>
                      <a:r>
                        <a:rPr lang="zh-CN" sz="1600" b="1" kern="1200" dirty="0">
                          <a:solidFill>
                            <a:srgbClr val="002060"/>
                          </a:solidFill>
                          <a:latin typeface="仿宋" panose="02010609060101010101" pitchFamily="49" charset="-122"/>
                          <a:ea typeface="仿宋" panose="02010609060101010101" pitchFamily="49" charset="-122"/>
                          <a:cs typeface="+mn-cs"/>
                        </a:rPr>
                        <a:t>氨基苯酚</a:t>
                      </a:r>
                      <a:r>
                        <a:rPr lang="zh-CN" sz="1600" b="1" kern="1200" dirty="0" smtClean="0">
                          <a:solidFill>
                            <a:srgbClr val="002060"/>
                          </a:solidFill>
                          <a:latin typeface="仿宋" panose="02010609060101010101" pitchFamily="49" charset="-122"/>
                          <a:ea typeface="仿宋" panose="02010609060101010101" pitchFamily="49" charset="-122"/>
                          <a:cs typeface="+mn-cs"/>
                        </a:rPr>
                        <a:t>钠</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r>
                        <a:rPr lang="zh-CN" sz="1600" b="1" kern="1200" dirty="0" smtClean="0">
                          <a:solidFill>
                            <a:srgbClr val="002060"/>
                          </a:solidFill>
                          <a:latin typeface="仿宋" panose="02010609060101010101" pitchFamily="49" charset="-122"/>
                          <a:ea typeface="仿宋" panose="02010609060101010101" pitchFamily="49" charset="-122"/>
                          <a:cs typeface="+mn-cs"/>
                        </a:rPr>
                        <a:t>苦</a:t>
                      </a:r>
                      <a:r>
                        <a:rPr lang="zh-CN" sz="1600" b="1" kern="1200" dirty="0">
                          <a:solidFill>
                            <a:srgbClr val="002060"/>
                          </a:solidFill>
                          <a:latin typeface="仿宋" panose="02010609060101010101" pitchFamily="49" charset="-122"/>
                          <a:ea typeface="仿宋" panose="02010609060101010101" pitchFamily="49" charset="-122"/>
                          <a:cs typeface="+mn-cs"/>
                        </a:rPr>
                        <a:t>氨酸</a:t>
                      </a:r>
                      <a:r>
                        <a:rPr lang="zh-CN" sz="1600" b="1" kern="1200" dirty="0" smtClean="0">
                          <a:solidFill>
                            <a:srgbClr val="002060"/>
                          </a:solidFill>
                          <a:latin typeface="仿宋" panose="02010609060101010101" pitchFamily="49" charset="-122"/>
                          <a:ea typeface="仿宋" panose="02010609060101010101" pitchFamily="49" charset="-122"/>
                          <a:cs typeface="+mn-cs"/>
                        </a:rPr>
                        <a:t>钠</a:t>
                      </a:r>
                      <a:r>
                        <a:rPr lang="en-US" altLang="zh-CN" sz="1600" b="1" kern="1200" dirty="0" smtClean="0">
                          <a:solidFill>
                            <a:srgbClr val="002060"/>
                          </a:solidFill>
                          <a:latin typeface="仿宋" panose="02010609060101010101" pitchFamily="49" charset="-122"/>
                          <a:ea typeface="仿宋" panose="02010609060101010101" pitchFamily="49" charset="-122"/>
                          <a:cs typeface="+mn-cs"/>
                        </a:rPr>
                        <a:t>)</a:t>
                      </a:r>
                      <a:endParaRPr lang="zh-CN" sz="1600" b="1" kern="1200" dirty="0">
                        <a:solidFill>
                          <a:srgbClr val="002060"/>
                        </a:solidFill>
                        <a:latin typeface="仿宋" panose="02010609060101010101" pitchFamily="49" charset="-122"/>
                        <a:ea typeface="仿宋" panose="02010609060101010101" pitchFamily="49" charset="-122"/>
                        <a:cs typeface="+mn-cs"/>
                      </a:endParaRPr>
                    </a:p>
                  </a:txBody>
                  <a:tcPr marL="28923" marR="289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vMerge="1">
                  <a:txBody>
                    <a:bodyPr/>
                    <a:lstStyle/>
                    <a:p>
                      <a:endParaRPr lang="zh-CN" altLang="en-US"/>
                    </a:p>
                  </a:txBody>
                  <a:tcPr/>
                </a:tc>
                <a:extLst>
                  <a:ext uri="{0D108BD9-81ED-4DB2-BD59-A6C34878D82A}">
                    <a16:rowId xmlns="" xmlns:a16="http://schemas.microsoft.com/office/drawing/2014/main" val="286634960"/>
                  </a:ext>
                </a:extLst>
              </a:tr>
            </a:tbl>
          </a:graphicData>
        </a:graphic>
      </p:graphicFrame>
    </p:spTree>
    <p:extLst>
      <p:ext uri="{BB962C8B-B14F-4D97-AF65-F5344CB8AC3E}">
        <p14:creationId xmlns:p14="http://schemas.microsoft.com/office/powerpoint/2010/main" val="29076147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5400599" cy="5544616"/>
          </a:xfrm>
        </p:spPr>
        <p:txBody>
          <a:bodyPr>
            <a:normAutofit/>
          </a:bodyPr>
          <a:lstStyle/>
          <a:p>
            <a:pPr>
              <a:lnSpc>
                <a:spcPct val="140000"/>
              </a:lnSpc>
              <a:spcBef>
                <a:spcPts val="0"/>
              </a:spcBef>
              <a:buFont typeface="Wingdings" panose="05000000000000000000" pitchFamily="2" charset="2"/>
              <a:buChar char="p"/>
            </a:pPr>
            <a:r>
              <a:rPr lang="zh-CN" altLang="en-US" sz="1600" b="1" dirty="0" smtClean="0">
                <a:solidFill>
                  <a:srgbClr val="002060"/>
                </a:solidFill>
                <a:latin typeface="黑体" panose="02010609060101010101" pitchFamily="49" charset="-122"/>
                <a:ea typeface="黑体" panose="02010609060101010101" pitchFamily="49" charset="-122"/>
              </a:rPr>
              <a:t>实验室危化品</a:t>
            </a:r>
            <a:r>
              <a:rPr lang="zh-CN" altLang="en-US" sz="1700" b="1" dirty="0" smtClean="0">
                <a:solidFill>
                  <a:srgbClr val="FF0000"/>
                </a:solidFill>
                <a:latin typeface="Times New Roman" panose="02020603050405020304" pitchFamily="18" charset="0"/>
                <a:ea typeface="黑体" pitchFamily="2" charset="-122"/>
                <a:cs typeface="Times New Roman" panose="02020603050405020304" pitchFamily="18" charset="0"/>
              </a:rPr>
              <a:t>贮存改造</a:t>
            </a:r>
            <a:endParaRPr lang="en-US" altLang="zh-CN" sz="1700" b="1" dirty="0" smtClean="0">
              <a:solidFill>
                <a:srgbClr val="FF0000"/>
              </a:solidFill>
              <a:latin typeface="Times New Roman" panose="02020603050405020304" pitchFamily="18" charset="0"/>
              <a:ea typeface="黑体" pitchFamily="2" charset="-122"/>
              <a:cs typeface="Times New Roman" panose="02020603050405020304" pitchFamily="18" charset="0"/>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五、实验室危化品贮存管理┃</a:t>
            </a:r>
            <a:r>
              <a:rPr lang="en-US" altLang="zh-CN" sz="2000" b="1" dirty="0" smtClean="0">
                <a:solidFill>
                  <a:srgbClr val="FF0000"/>
                </a:solidFill>
                <a:latin typeface="楷体" panose="02010609060101010101" pitchFamily="49" charset="-122"/>
                <a:ea typeface="楷体" panose="02010609060101010101" pitchFamily="49" charset="-122"/>
              </a:rPr>
              <a:t> 3.</a:t>
            </a:r>
            <a:r>
              <a:rPr lang="zh-CN" altLang="en-US" sz="2000" b="1" dirty="0" smtClean="0">
                <a:solidFill>
                  <a:srgbClr val="FF0000"/>
                </a:solidFill>
                <a:latin typeface="楷体" panose="02010609060101010101" pitchFamily="49" charset="-122"/>
                <a:ea typeface="楷体" panose="02010609060101010101" pitchFamily="49" charset="-122"/>
              </a:rPr>
              <a:t>危化品贮存</a:t>
            </a:r>
            <a:r>
              <a:rPr lang="zh-CN" altLang="en-US" sz="2000" b="1" dirty="0">
                <a:solidFill>
                  <a:srgbClr val="FF0000"/>
                </a:solidFill>
                <a:latin typeface="楷体" panose="02010609060101010101" pitchFamily="49" charset="-122"/>
                <a:ea typeface="楷体" panose="02010609060101010101" pitchFamily="49" charset="-122"/>
              </a:rPr>
              <a:t>案例</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13" name="图片 12" descr="C:\Users\细胞中心\AppData\Local\Temp\WeChat Files\e08225787d13a21bd59f549d6c75143.jpg"/>
          <p:cNvPicPr>
            <a:picLocks noChangeAspect="1"/>
          </p:cNvPicPr>
          <p:nvPr/>
        </p:nvPicPr>
        <p:blipFill rotWithShape="1">
          <a:blip r:embed="rId2" cstate="print">
            <a:extLst>
              <a:ext uri="{28A0092B-C50C-407E-A947-70E740481C1C}">
                <a14:useLocalDpi xmlns:a14="http://schemas.microsoft.com/office/drawing/2010/main" val="0"/>
              </a:ext>
            </a:extLst>
          </a:blip>
          <a:srcRect t="30050"/>
          <a:stretch/>
        </p:blipFill>
        <p:spPr bwMode="auto">
          <a:xfrm>
            <a:off x="4303921" y="4511677"/>
            <a:ext cx="3592279" cy="2085675"/>
          </a:xfrm>
          <a:prstGeom prst="rect">
            <a:avLst/>
          </a:prstGeom>
          <a:ln>
            <a:noFill/>
          </a:ln>
          <a:effectLst>
            <a:outerShdw blurRad="190500" algn="tl" rotWithShape="0">
              <a:srgbClr val="000000">
                <a:alpha val="70000"/>
              </a:srgbClr>
            </a:outerShdw>
          </a:effectLst>
        </p:spPr>
      </p:pic>
      <p:sp>
        <p:nvSpPr>
          <p:cNvPr id="14" name="内容占位符 2"/>
          <p:cNvSpPr txBox="1">
            <a:spLocks/>
          </p:cNvSpPr>
          <p:nvPr/>
        </p:nvSpPr>
        <p:spPr>
          <a:xfrm>
            <a:off x="2538230" y="4506098"/>
            <a:ext cx="1545920" cy="11638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1600" b="1" dirty="0"/>
              <a:t>原貌</a:t>
            </a:r>
            <a:endParaRPr lang="en-US" altLang="zh-CN" sz="1600" b="1" dirty="0"/>
          </a:p>
          <a:p>
            <a:pPr marL="0" indent="0" algn="ctr">
              <a:lnSpc>
                <a:spcPct val="100000"/>
              </a:lnSpc>
              <a:buNone/>
            </a:pPr>
            <a:r>
              <a:rPr lang="en-US" altLang="zh-CN" sz="1600" b="1" dirty="0"/>
              <a:t>VS</a:t>
            </a:r>
          </a:p>
          <a:p>
            <a:pPr marL="0" indent="0" algn="r">
              <a:lnSpc>
                <a:spcPct val="100000"/>
              </a:lnSpc>
              <a:buNone/>
            </a:pPr>
            <a:r>
              <a:rPr lang="zh-CN" altLang="en-US" sz="1600" b="1" dirty="0"/>
              <a:t>现状</a:t>
            </a:r>
            <a:endParaRPr lang="zh-CN" altLang="zh-CN" sz="1600" dirty="0">
              <a:latin typeface="+mn-ea"/>
            </a:endParaRPr>
          </a:p>
        </p:txBody>
      </p:sp>
      <p:pic>
        <p:nvPicPr>
          <p:cNvPr id="15" name="图片 14" descr="C:\Users\细胞中心\AppData\Local\Temp\WeChat Files\fcddceffc9df8ec07d88269ec07d91c.jpg"/>
          <p:cNvPicPr>
            <a:picLocks noChangeAspect="1"/>
          </p:cNvPicPr>
          <p:nvPr/>
        </p:nvPicPr>
        <p:blipFill rotWithShape="1">
          <a:blip r:embed="rId3" cstate="print">
            <a:extLst>
              <a:ext uri="{28A0092B-C50C-407E-A947-70E740481C1C}">
                <a14:useLocalDpi xmlns:a14="http://schemas.microsoft.com/office/drawing/2010/main" val="0"/>
              </a:ext>
            </a:extLst>
          </a:blip>
          <a:srcRect r="12350"/>
          <a:stretch/>
        </p:blipFill>
        <p:spPr bwMode="auto">
          <a:xfrm>
            <a:off x="839416" y="1660539"/>
            <a:ext cx="3701287" cy="2664296"/>
          </a:xfrm>
          <a:prstGeom prst="rect">
            <a:avLst/>
          </a:prstGeom>
          <a:ln>
            <a:noFill/>
          </a:ln>
          <a:effectLst>
            <a:outerShdw blurRad="190500" algn="tl" rotWithShape="0">
              <a:srgbClr val="000000">
                <a:alpha val="70000"/>
              </a:srgbClr>
            </a:outerShdw>
          </a:effectLst>
        </p:spPr>
      </p:pic>
      <p:sp>
        <p:nvSpPr>
          <p:cNvPr id="16" name="内容占位符 2"/>
          <p:cNvSpPr txBox="1">
            <a:spLocks/>
          </p:cNvSpPr>
          <p:nvPr/>
        </p:nvSpPr>
        <p:spPr>
          <a:xfrm>
            <a:off x="7106261" y="6330853"/>
            <a:ext cx="780586" cy="266499"/>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1100" dirty="0">
                <a:solidFill>
                  <a:srgbClr val="FF0000"/>
                </a:solidFill>
              </a:rPr>
              <a:t>试剂存放</a:t>
            </a:r>
            <a:endParaRPr lang="zh-CN" altLang="zh-CN" sz="1100" dirty="0">
              <a:solidFill>
                <a:srgbClr val="FF0000"/>
              </a:solidFill>
            </a:endParaRPr>
          </a:p>
        </p:txBody>
      </p:sp>
      <p:grpSp>
        <p:nvGrpSpPr>
          <p:cNvPr id="4" name="组合 3"/>
          <p:cNvGrpSpPr/>
          <p:nvPr/>
        </p:nvGrpSpPr>
        <p:grpSpPr>
          <a:xfrm>
            <a:off x="5159896" y="1660539"/>
            <a:ext cx="3620679" cy="2458501"/>
            <a:chOff x="5159896" y="1660539"/>
            <a:chExt cx="3620679" cy="2458501"/>
          </a:xfrm>
        </p:grpSpPr>
        <p:pic>
          <p:nvPicPr>
            <p:cNvPr id="17" name="图片 1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0858" y="1660539"/>
              <a:ext cx="2458756" cy="1848554"/>
            </a:xfrm>
            <a:prstGeom prst="rect">
              <a:avLst/>
            </a:prstGeom>
            <a:ln>
              <a:noFill/>
            </a:ln>
            <a:effectLst>
              <a:outerShdw blurRad="190500" algn="tl" rotWithShape="0">
                <a:srgbClr val="000000">
                  <a:alpha val="70000"/>
                </a:srgbClr>
              </a:outerShdw>
            </a:effectLst>
          </p:spPr>
        </p:pic>
        <p:sp>
          <p:nvSpPr>
            <p:cNvPr id="20" name="内容占位符 2"/>
            <p:cNvSpPr txBox="1">
              <a:spLocks/>
            </p:cNvSpPr>
            <p:nvPr/>
          </p:nvSpPr>
          <p:spPr>
            <a:xfrm>
              <a:off x="5159896" y="3631940"/>
              <a:ext cx="3620679" cy="487100"/>
            </a:xfrm>
            <a:prstGeom prst="rect">
              <a:avLst/>
            </a:prstGeom>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10000"/>
                </a:lnSpc>
              </a:pPr>
              <a:r>
                <a:rPr lang="zh-CN" altLang="en-US" sz="1400" dirty="0">
                  <a:solidFill>
                    <a:srgbClr val="002060"/>
                  </a:solidFill>
                  <a:latin typeface="仿宋" panose="02010609060101010101" pitchFamily="49" charset="-122"/>
                  <a:ea typeface="仿宋" panose="02010609060101010101" pitchFamily="49" charset="-122"/>
                </a:rPr>
                <a:t>机械学院</a:t>
              </a:r>
              <a:r>
                <a:rPr lang="zh-CN" altLang="en-US" sz="1400" dirty="0" smtClean="0">
                  <a:solidFill>
                    <a:srgbClr val="002060"/>
                  </a:solidFill>
                  <a:latin typeface="仿宋" panose="02010609060101010101" pitchFamily="49" charset="-122"/>
                  <a:ea typeface="仿宋" panose="02010609060101010101" pitchFamily="49" charset="-122"/>
                </a:rPr>
                <a:t>建</a:t>
              </a:r>
              <a:r>
                <a:rPr lang="zh-CN" altLang="en-US" sz="1400" dirty="0" smtClean="0">
                  <a:solidFill>
                    <a:srgbClr val="FF0000"/>
                  </a:solidFill>
                  <a:latin typeface="仿宋" panose="02010609060101010101" pitchFamily="49" charset="-122"/>
                  <a:ea typeface="仿宋" panose="02010609060101010101" pitchFamily="49" charset="-122"/>
                </a:rPr>
                <a:t>管制</a:t>
              </a:r>
              <a:r>
                <a:rPr lang="zh-CN" altLang="en-US" sz="1400" dirty="0">
                  <a:solidFill>
                    <a:srgbClr val="FF0000"/>
                  </a:solidFill>
                  <a:latin typeface="仿宋" panose="02010609060101010101" pitchFamily="49" charset="-122"/>
                  <a:ea typeface="仿宋" panose="02010609060101010101" pitchFamily="49" charset="-122"/>
                </a:rPr>
                <a:t>类危化品</a:t>
              </a:r>
              <a:r>
                <a:rPr lang="zh-CN" altLang="en-US" sz="1400" dirty="0">
                  <a:solidFill>
                    <a:srgbClr val="002060"/>
                  </a:solidFill>
                  <a:latin typeface="仿宋" panose="02010609060101010101" pitchFamily="49" charset="-122"/>
                  <a:ea typeface="仿宋" panose="02010609060101010101" pitchFamily="49" charset="-122"/>
                </a:rPr>
                <a:t>暂存间，采用</a:t>
              </a:r>
              <a:r>
                <a:rPr lang="zh-CN" altLang="en-US" sz="1400" dirty="0">
                  <a:solidFill>
                    <a:srgbClr val="FF0000"/>
                  </a:solidFill>
                  <a:latin typeface="仿宋" panose="02010609060101010101" pitchFamily="49" charset="-122"/>
                  <a:ea typeface="仿宋" panose="02010609060101010101" pitchFamily="49" charset="-122"/>
                </a:rPr>
                <a:t>智能化集中管理</a:t>
              </a:r>
              <a:r>
                <a:rPr lang="zh-CN" altLang="en-US" sz="1400" dirty="0">
                  <a:solidFill>
                    <a:srgbClr val="002060"/>
                  </a:solidFill>
                  <a:latin typeface="仿宋" panose="02010609060101010101" pitchFamily="49" charset="-122"/>
                  <a:ea typeface="仿宋" panose="02010609060101010101" pitchFamily="49" charset="-122"/>
                </a:rPr>
                <a:t>，刷脸开柜，台账电子化</a:t>
              </a:r>
              <a:endParaRPr lang="zh-CN" altLang="zh-CN" sz="1400" dirty="0">
                <a:solidFill>
                  <a:srgbClr val="002060"/>
                </a:solidFill>
                <a:latin typeface="仿宋" panose="02010609060101010101" pitchFamily="49" charset="-122"/>
                <a:ea typeface="仿宋" panose="02010609060101010101" pitchFamily="49" charset="-122"/>
              </a:endParaRPr>
            </a:p>
          </p:txBody>
        </p:sp>
      </p:grpSp>
      <p:sp>
        <p:nvSpPr>
          <p:cNvPr id="21" name="内容占位符 2"/>
          <p:cNvSpPr txBox="1">
            <a:spLocks/>
          </p:cNvSpPr>
          <p:nvPr/>
        </p:nvSpPr>
        <p:spPr>
          <a:xfrm>
            <a:off x="758056" y="5885326"/>
            <a:ext cx="3033688" cy="487100"/>
          </a:xfrm>
          <a:prstGeom prst="rect">
            <a:avLst/>
          </a:prstGeom>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10000"/>
              </a:lnSpc>
            </a:pPr>
            <a:r>
              <a:rPr lang="zh-CN" altLang="en-US" sz="1400" dirty="0" smtClean="0">
                <a:solidFill>
                  <a:srgbClr val="002060"/>
                </a:solidFill>
                <a:latin typeface="仿宋" panose="02010609060101010101" pitchFamily="49" charset="-122"/>
                <a:ea typeface="仿宋" panose="02010609060101010101" pitchFamily="49" charset="-122"/>
              </a:rPr>
              <a:t>基础医学院建</a:t>
            </a:r>
            <a:r>
              <a:rPr lang="zh-CN" altLang="en-US" sz="1400" dirty="0">
                <a:solidFill>
                  <a:srgbClr val="002060"/>
                </a:solidFill>
                <a:latin typeface="仿宋" panose="02010609060101010101" pitchFamily="49" charset="-122"/>
                <a:ea typeface="仿宋" panose="02010609060101010101" pitchFamily="49" charset="-122"/>
              </a:rPr>
              <a:t>实验室</a:t>
            </a:r>
            <a:r>
              <a:rPr lang="zh-CN" altLang="en-US" sz="1400" dirty="0" smtClean="0">
                <a:solidFill>
                  <a:srgbClr val="FF0000"/>
                </a:solidFill>
                <a:latin typeface="仿宋" panose="02010609060101010101" pitchFamily="49" charset="-122"/>
                <a:ea typeface="仿宋" panose="02010609060101010101" pitchFamily="49" charset="-122"/>
              </a:rPr>
              <a:t>危化品试剂柜</a:t>
            </a:r>
            <a:r>
              <a:rPr lang="zh-CN" altLang="en-US" sz="1400" dirty="0" smtClean="0">
                <a:solidFill>
                  <a:srgbClr val="002060"/>
                </a:solidFill>
                <a:latin typeface="仿宋" panose="02010609060101010101" pitchFamily="49" charset="-122"/>
                <a:ea typeface="仿宋" panose="02010609060101010101" pitchFamily="49" charset="-122"/>
              </a:rPr>
              <a:t>，</a:t>
            </a:r>
            <a:endParaRPr lang="en-US" altLang="zh-CN" sz="1400" dirty="0" smtClean="0">
              <a:solidFill>
                <a:srgbClr val="002060"/>
              </a:solidFill>
              <a:latin typeface="仿宋" panose="02010609060101010101" pitchFamily="49" charset="-122"/>
              <a:ea typeface="仿宋" panose="02010609060101010101" pitchFamily="49" charset="-122"/>
            </a:endParaRPr>
          </a:p>
          <a:p>
            <a:pPr>
              <a:lnSpc>
                <a:spcPct val="110000"/>
              </a:lnSpc>
            </a:pPr>
            <a:r>
              <a:rPr lang="zh-CN" altLang="en-US" sz="1400" dirty="0" smtClean="0">
                <a:solidFill>
                  <a:srgbClr val="002060"/>
                </a:solidFill>
                <a:latin typeface="仿宋" panose="02010609060101010101" pitchFamily="49" charset="-122"/>
                <a:ea typeface="仿宋" panose="02010609060101010101" pitchFamily="49" charset="-122"/>
              </a:rPr>
              <a:t>替换</a:t>
            </a:r>
            <a:r>
              <a:rPr lang="zh-CN" altLang="en-US" sz="1400" dirty="0" smtClean="0">
                <a:solidFill>
                  <a:srgbClr val="FF0000"/>
                </a:solidFill>
                <a:latin typeface="仿宋" panose="02010609060101010101" pitchFamily="49" charset="-122"/>
                <a:ea typeface="仿宋" panose="02010609060101010101" pitchFamily="49" charset="-122"/>
              </a:rPr>
              <a:t>试剂台架</a:t>
            </a:r>
            <a:endParaRPr lang="zh-CN" altLang="zh-CN" sz="1400" dirty="0">
              <a:solidFill>
                <a:srgbClr val="002060"/>
              </a:solidFill>
              <a:latin typeface="仿宋" panose="02010609060101010101" pitchFamily="49" charset="-122"/>
              <a:ea typeface="仿宋" panose="02010609060101010101" pitchFamily="49" charset="-122"/>
            </a:endParaRPr>
          </a:p>
        </p:txBody>
      </p:sp>
      <p:grpSp>
        <p:nvGrpSpPr>
          <p:cNvPr id="5" name="组合 4"/>
          <p:cNvGrpSpPr/>
          <p:nvPr/>
        </p:nvGrpSpPr>
        <p:grpSpPr>
          <a:xfrm>
            <a:off x="9264352" y="1173439"/>
            <a:ext cx="2155157" cy="5351905"/>
            <a:chOff x="9552384" y="1173439"/>
            <a:chExt cx="2155157" cy="5351905"/>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b="13536"/>
            <a:stretch/>
          </p:blipFill>
          <p:spPr>
            <a:xfrm>
              <a:off x="9823447" y="3198443"/>
              <a:ext cx="1731479" cy="3326901"/>
            </a:xfrm>
            <a:prstGeom prst="rect">
              <a:avLst/>
            </a:prstGeom>
            <a:ln>
              <a:noFill/>
            </a:ln>
            <a:effectLst>
              <a:outerShdw blurRad="190500" algn="tl" rotWithShape="0">
                <a:srgbClr val="000000">
                  <a:alpha val="70000"/>
                </a:srgbClr>
              </a:outerShdw>
            </a:effectLst>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24604" r="5703"/>
            <a:stretch/>
          </p:blipFill>
          <p:spPr>
            <a:xfrm>
              <a:off x="9552384" y="1802774"/>
              <a:ext cx="2155157" cy="1391565"/>
            </a:xfrm>
            <a:prstGeom prst="rect">
              <a:avLst/>
            </a:prstGeom>
            <a:ln>
              <a:noFill/>
            </a:ln>
            <a:effectLst>
              <a:outerShdw blurRad="190500" algn="tl" rotWithShape="0">
                <a:srgbClr val="000000">
                  <a:alpha val="70000"/>
                </a:srgbClr>
              </a:outerShdw>
            </a:effectLst>
          </p:spPr>
        </p:pic>
        <p:sp>
          <p:nvSpPr>
            <p:cNvPr id="22" name="内容占位符 2"/>
            <p:cNvSpPr txBox="1">
              <a:spLocks/>
            </p:cNvSpPr>
            <p:nvPr/>
          </p:nvSpPr>
          <p:spPr>
            <a:xfrm>
              <a:off x="9990816" y="1173439"/>
              <a:ext cx="1278292" cy="487100"/>
            </a:xfrm>
            <a:prstGeom prst="rect">
              <a:avLst/>
            </a:prstGeom>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10000"/>
                </a:lnSpc>
              </a:pPr>
              <a:r>
                <a:rPr lang="zh-CN" altLang="en-US" sz="1400" dirty="0" smtClean="0">
                  <a:solidFill>
                    <a:srgbClr val="002060"/>
                  </a:solidFill>
                  <a:latin typeface="仿宋" panose="02010609060101010101" pitchFamily="49" charset="-122"/>
                  <a:ea typeface="仿宋" panose="02010609060101010101" pitchFamily="49" charset="-122"/>
                </a:rPr>
                <a:t>强磁场中心</a:t>
              </a:r>
              <a:endParaRPr lang="en-US" altLang="zh-CN" sz="1400" dirty="0" smtClean="0">
                <a:solidFill>
                  <a:srgbClr val="002060"/>
                </a:solidFill>
                <a:latin typeface="仿宋" panose="02010609060101010101" pitchFamily="49" charset="-122"/>
                <a:ea typeface="仿宋" panose="02010609060101010101" pitchFamily="49" charset="-122"/>
              </a:endParaRPr>
            </a:p>
            <a:p>
              <a:pPr>
                <a:lnSpc>
                  <a:spcPct val="110000"/>
                </a:lnSpc>
              </a:pPr>
              <a:r>
                <a:rPr lang="zh-CN" altLang="en-US" sz="1400" dirty="0" smtClean="0">
                  <a:solidFill>
                    <a:srgbClr val="FF0000"/>
                  </a:solidFill>
                  <a:latin typeface="仿宋" panose="02010609060101010101" pitchFamily="49" charset="-122"/>
                  <a:ea typeface="仿宋" panose="02010609060101010101" pitchFamily="49" charset="-122"/>
                </a:rPr>
                <a:t>智能柜</a:t>
              </a:r>
              <a:endParaRPr lang="zh-CN" altLang="zh-CN" sz="1400" dirty="0">
                <a:solidFill>
                  <a:srgbClr val="002060"/>
                </a:solidFill>
                <a:latin typeface="仿宋" panose="02010609060101010101" pitchFamily="49" charset="-122"/>
                <a:ea typeface="仿宋" panose="02010609060101010101" pitchFamily="49" charset="-122"/>
              </a:endParaRPr>
            </a:p>
          </p:txBody>
        </p:sp>
      </p:grpSp>
    </p:spTree>
    <p:extLst>
      <p:ext uri="{BB962C8B-B14F-4D97-AF65-F5344CB8AC3E}">
        <p14:creationId xmlns:p14="http://schemas.microsoft.com/office/powerpoint/2010/main" val="226979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836712"/>
            <a:ext cx="5400599" cy="5544616"/>
          </a:xfrm>
        </p:spPr>
        <p:txBody>
          <a:bodyPr>
            <a:normAutofit/>
          </a:bodyPr>
          <a:lstStyle/>
          <a:p>
            <a:pPr>
              <a:lnSpc>
                <a:spcPct val="140000"/>
              </a:lnSpc>
              <a:spcBef>
                <a:spcPts val="0"/>
              </a:spcBef>
              <a:buFont typeface="Wingdings" panose="05000000000000000000" pitchFamily="2" charset="2"/>
              <a:buChar char="p"/>
            </a:pPr>
            <a:r>
              <a:rPr lang="zh-CN" altLang="en-US" sz="1600" b="1" dirty="0" smtClean="0">
                <a:solidFill>
                  <a:srgbClr val="002060"/>
                </a:solidFill>
                <a:latin typeface="黑体" panose="02010609060101010101" pitchFamily="49" charset="-122"/>
                <a:ea typeface="黑体" panose="02010609060101010101" pitchFamily="49" charset="-122"/>
              </a:rPr>
              <a:t>危化品</a:t>
            </a:r>
            <a:r>
              <a:rPr lang="zh-CN" altLang="en-US" sz="1700" b="1" dirty="0" smtClean="0">
                <a:solidFill>
                  <a:srgbClr val="FF0000"/>
                </a:solidFill>
                <a:latin typeface="Times New Roman" panose="02020603050405020304" pitchFamily="18" charset="0"/>
                <a:ea typeface="黑体" pitchFamily="2" charset="-122"/>
                <a:cs typeface="Times New Roman" panose="02020603050405020304" pitchFamily="18" charset="0"/>
              </a:rPr>
              <a:t>贮存间</a:t>
            </a:r>
            <a:endParaRPr lang="en-US" altLang="zh-CN" sz="1700" b="1" dirty="0" smtClean="0">
              <a:solidFill>
                <a:srgbClr val="FF0000"/>
              </a:solidFill>
              <a:latin typeface="Times New Roman" panose="02020603050405020304" pitchFamily="18" charset="0"/>
              <a:ea typeface="黑体" pitchFamily="2" charset="-122"/>
              <a:cs typeface="Times New Roman" panose="02020603050405020304" pitchFamily="18" charset="0"/>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五、实验室危化品贮存管理┃</a:t>
            </a:r>
            <a:r>
              <a:rPr lang="en-US" altLang="zh-CN" sz="2000" b="1" dirty="0" smtClean="0">
                <a:solidFill>
                  <a:srgbClr val="FF0000"/>
                </a:solidFill>
                <a:latin typeface="楷体" panose="02010609060101010101" pitchFamily="49" charset="-122"/>
                <a:ea typeface="楷体" panose="02010609060101010101" pitchFamily="49" charset="-122"/>
              </a:rPr>
              <a:t> 3.</a:t>
            </a:r>
            <a:r>
              <a:rPr lang="zh-CN" altLang="en-US" sz="2000" b="1" dirty="0" smtClean="0">
                <a:solidFill>
                  <a:srgbClr val="FF0000"/>
                </a:solidFill>
                <a:latin typeface="楷体" panose="02010609060101010101" pitchFamily="49" charset="-122"/>
                <a:ea typeface="楷体" panose="02010609060101010101" pitchFamily="49" charset="-122"/>
              </a:rPr>
              <a:t>危化品贮存案例</a:t>
            </a:r>
            <a:endParaRPr lang="zh-CN" altLang="en-US" sz="2000" b="1" dirty="0">
              <a:solidFill>
                <a:srgbClr val="002060"/>
              </a:solidFill>
              <a:latin typeface="黑体" panose="02010609060101010101" pitchFamily="49" charset="-122"/>
              <a:ea typeface="黑体" panose="02010609060101010101" pitchFamily="49" charset="-122"/>
            </a:endParaRPr>
          </a:p>
        </p:txBody>
      </p:sp>
      <p:sp>
        <p:nvSpPr>
          <p:cNvPr id="24" name="内容占位符 2"/>
          <p:cNvSpPr txBox="1">
            <a:spLocks/>
          </p:cNvSpPr>
          <p:nvPr/>
        </p:nvSpPr>
        <p:spPr>
          <a:xfrm>
            <a:off x="1175721" y="6350534"/>
            <a:ext cx="2398361" cy="31652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zh-CN" altLang="en-US" sz="1600" b="1" dirty="0"/>
              <a:t>公卫</a:t>
            </a:r>
            <a:r>
              <a:rPr lang="zh-CN" altLang="en-US" sz="1600" b="1" dirty="0" smtClean="0"/>
              <a:t>学院</a:t>
            </a:r>
            <a:r>
              <a:rPr lang="zh-CN" altLang="en-US" sz="1600" b="1" dirty="0" smtClean="0">
                <a:solidFill>
                  <a:srgbClr val="FF0000"/>
                </a:solidFill>
              </a:rPr>
              <a:t>危化品</a:t>
            </a:r>
            <a:r>
              <a:rPr lang="zh-CN" altLang="en-US" sz="1600" b="1" dirty="0">
                <a:solidFill>
                  <a:srgbClr val="FF0000"/>
                </a:solidFill>
              </a:rPr>
              <a:t>暂</a:t>
            </a:r>
            <a:r>
              <a:rPr lang="zh-CN" altLang="en-US" sz="1600" b="1" dirty="0" smtClean="0">
                <a:solidFill>
                  <a:srgbClr val="FF0000"/>
                </a:solidFill>
              </a:rPr>
              <a:t>存间</a:t>
            </a:r>
            <a:endParaRPr lang="zh-CN" altLang="zh-CN" sz="1400" dirty="0">
              <a:solidFill>
                <a:srgbClr val="FF0000"/>
              </a:solidFill>
              <a:latin typeface="+mn-ea"/>
            </a:endParaRPr>
          </a:p>
        </p:txBody>
      </p:sp>
      <p:pic>
        <p:nvPicPr>
          <p:cNvPr id="25" name="图片 24"/>
          <p:cNvPicPr>
            <a:picLocks noChangeAspect="1"/>
          </p:cNvPicPr>
          <p:nvPr/>
        </p:nvPicPr>
        <p:blipFill rotWithShape="1">
          <a:blip r:embed="rId2" cstate="print">
            <a:extLst>
              <a:ext uri="{28A0092B-C50C-407E-A947-70E740481C1C}">
                <a14:useLocalDpi xmlns:a14="http://schemas.microsoft.com/office/drawing/2010/main" val="0"/>
              </a:ext>
            </a:extLst>
          </a:blip>
          <a:srcRect l="7696" r="5480"/>
          <a:stretch/>
        </p:blipFill>
        <p:spPr>
          <a:xfrm>
            <a:off x="1108656" y="3981697"/>
            <a:ext cx="2532492" cy="2187628"/>
          </a:xfrm>
          <a:prstGeom prst="rect">
            <a:avLst/>
          </a:prstGeom>
          <a:ln>
            <a:noFill/>
          </a:ln>
          <a:effectLst>
            <a:outerShdw blurRad="190500" algn="tl" rotWithShape="0">
              <a:srgbClr val="000000">
                <a:alpha val="70000"/>
              </a:srgbClr>
            </a:outerShdw>
          </a:effectLst>
        </p:spPr>
      </p:pic>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l="5241" r="9414"/>
          <a:stretch/>
        </p:blipFill>
        <p:spPr>
          <a:xfrm>
            <a:off x="4648832" y="3981697"/>
            <a:ext cx="2455280" cy="2206060"/>
          </a:xfrm>
          <a:prstGeom prst="rect">
            <a:avLst/>
          </a:prstGeom>
          <a:ln>
            <a:noFill/>
          </a:ln>
          <a:effectLst>
            <a:outerShdw blurRad="190500" algn="tl" rotWithShape="0">
              <a:srgbClr val="000000">
                <a:alpha val="70000"/>
              </a:srgbClr>
            </a:outerShdw>
          </a:effectLst>
        </p:spPr>
      </p:pic>
      <p:sp>
        <p:nvSpPr>
          <p:cNvPr id="28" name="内容占位符 2"/>
          <p:cNvSpPr txBox="1">
            <a:spLocks/>
          </p:cNvSpPr>
          <p:nvPr/>
        </p:nvSpPr>
        <p:spPr>
          <a:xfrm>
            <a:off x="8351111" y="6287012"/>
            <a:ext cx="2425409" cy="31652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zh-CN" altLang="en-US" sz="1400" b="1" dirty="0"/>
              <a:t>能源</a:t>
            </a:r>
            <a:r>
              <a:rPr lang="zh-CN" altLang="en-US" sz="1400" b="1" dirty="0" smtClean="0"/>
              <a:t>学院</a:t>
            </a:r>
            <a:r>
              <a:rPr lang="zh-CN" altLang="en-US" sz="1400" b="1" dirty="0">
                <a:solidFill>
                  <a:srgbClr val="FF0000"/>
                </a:solidFill>
              </a:rPr>
              <a:t>分布式集中供气设施</a:t>
            </a:r>
            <a:endParaRPr lang="zh-CN" altLang="zh-CN" sz="1400" dirty="0">
              <a:solidFill>
                <a:srgbClr val="FF0000"/>
              </a:solidFill>
              <a:latin typeface="+mn-ea"/>
            </a:endParaRPr>
          </a:p>
        </p:txBody>
      </p:sp>
      <p:sp>
        <p:nvSpPr>
          <p:cNvPr id="29" name="内容占位符 2"/>
          <p:cNvSpPr txBox="1">
            <a:spLocks/>
          </p:cNvSpPr>
          <p:nvPr/>
        </p:nvSpPr>
        <p:spPr>
          <a:xfrm>
            <a:off x="4731634" y="6352837"/>
            <a:ext cx="2289675" cy="31652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zh-CN" altLang="en-US" sz="1600" b="1" dirty="0" smtClean="0"/>
              <a:t>药学院</a:t>
            </a:r>
            <a:r>
              <a:rPr lang="zh-CN" altLang="en-US" sz="1600" b="1" dirty="0">
                <a:solidFill>
                  <a:srgbClr val="FF0000"/>
                </a:solidFill>
              </a:rPr>
              <a:t>危化品暂</a:t>
            </a:r>
            <a:r>
              <a:rPr lang="zh-CN" altLang="en-US" sz="1600" b="1" dirty="0" smtClean="0">
                <a:solidFill>
                  <a:srgbClr val="FF0000"/>
                </a:solidFill>
              </a:rPr>
              <a:t>存间</a:t>
            </a:r>
            <a:endParaRPr lang="zh-CN" altLang="zh-CN" sz="1400" dirty="0">
              <a:solidFill>
                <a:srgbClr val="FF0000"/>
              </a:solidFill>
              <a:latin typeface="+mn-ea"/>
            </a:endParaRPr>
          </a:p>
        </p:txBody>
      </p:sp>
      <p:sp>
        <p:nvSpPr>
          <p:cNvPr id="30" name="TextBox 4"/>
          <p:cNvSpPr txBox="1"/>
          <p:nvPr/>
        </p:nvSpPr>
        <p:spPr>
          <a:xfrm>
            <a:off x="1412015" y="3490440"/>
            <a:ext cx="2170825" cy="307777"/>
          </a:xfrm>
          <a:prstGeom prst="rect">
            <a:avLst/>
          </a:prstGeom>
          <a:noFill/>
        </p:spPr>
        <p:txBody>
          <a:bodyPr wrap="square" rtlCol="0">
            <a:spAutoFit/>
          </a:bodyPr>
          <a:lstStyle/>
          <a:p>
            <a:pPr>
              <a:buClr>
                <a:srgbClr val="C00000"/>
              </a:buClr>
            </a:pPr>
            <a:r>
              <a:rPr lang="zh-CN" altLang="en-US" sz="1400" b="1" dirty="0" smtClean="0">
                <a:solidFill>
                  <a:srgbClr val="002060"/>
                </a:solidFill>
                <a:latin typeface="+mn-ea"/>
              </a:rPr>
              <a:t>生命学院</a:t>
            </a:r>
            <a:r>
              <a:rPr lang="zh-CN" altLang="en-US" sz="1400" b="1" dirty="0" smtClean="0">
                <a:solidFill>
                  <a:srgbClr val="FF0000"/>
                </a:solidFill>
                <a:latin typeface="+mn-ea"/>
              </a:rPr>
              <a:t>化学品暂存间</a:t>
            </a:r>
            <a:endParaRPr lang="zh-CN" altLang="en-US" sz="1400" b="1" dirty="0">
              <a:solidFill>
                <a:srgbClr val="FF0000"/>
              </a:solidFill>
              <a:latin typeface="+mn-ea"/>
            </a:endParaRPr>
          </a:p>
        </p:txBody>
      </p:sp>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189" y="1264119"/>
            <a:ext cx="2911891" cy="2183918"/>
          </a:xfrm>
          <a:prstGeom prst="rect">
            <a:avLst/>
          </a:prstGeom>
          <a:ln>
            <a:noFill/>
          </a:ln>
          <a:effectLst>
            <a:softEdge rad="112500"/>
          </a:effectLst>
        </p:spPr>
      </p:pic>
      <p:pic>
        <p:nvPicPr>
          <p:cNvPr id="3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157"/>
          <a:stretch/>
        </p:blipFill>
        <p:spPr bwMode="auto">
          <a:xfrm>
            <a:off x="7792915" y="3981697"/>
            <a:ext cx="3415653" cy="21876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5" name="Picture 2"/>
          <p:cNvPicPr>
            <a:picLocks noChangeAspect="1" noChangeArrowheads="1"/>
          </p:cNvPicPr>
          <p:nvPr/>
        </p:nvPicPr>
        <p:blipFill>
          <a:blip r:embed="rId6" cstate="print"/>
          <a:srcRect/>
          <a:stretch>
            <a:fillRect/>
          </a:stretch>
        </p:blipFill>
        <p:spPr bwMode="auto">
          <a:xfrm>
            <a:off x="4404783" y="1264119"/>
            <a:ext cx="2771337" cy="2060738"/>
          </a:xfrm>
          <a:prstGeom prst="rect">
            <a:avLst/>
          </a:prstGeom>
          <a:noFill/>
          <a:ln w="9525">
            <a:noFill/>
            <a:miter lim="800000"/>
            <a:headEnd/>
            <a:tailEnd/>
          </a:ln>
        </p:spPr>
      </p:pic>
      <p:sp>
        <p:nvSpPr>
          <p:cNvPr id="36" name="TextBox 9"/>
          <p:cNvSpPr txBox="1"/>
          <p:nvPr/>
        </p:nvSpPr>
        <p:spPr>
          <a:xfrm>
            <a:off x="4470508" y="3437492"/>
            <a:ext cx="2631295" cy="307777"/>
          </a:xfrm>
          <a:prstGeom prst="rect">
            <a:avLst/>
          </a:prstGeom>
          <a:noFill/>
        </p:spPr>
        <p:txBody>
          <a:bodyPr wrap="square" rtlCol="0">
            <a:spAutoFit/>
          </a:bodyPr>
          <a:lstStyle>
            <a:defPPr>
              <a:defRPr lang="zh-CN"/>
            </a:defPPr>
            <a:lvl1pPr>
              <a:buClr>
                <a:srgbClr val="C00000"/>
              </a:buClr>
              <a:defRPr sz="1400" b="1">
                <a:solidFill>
                  <a:srgbClr val="002060"/>
                </a:solidFill>
                <a:latin typeface="+mn-ea"/>
              </a:defRPr>
            </a:lvl1pPr>
          </a:lstStyle>
          <a:p>
            <a:r>
              <a:rPr lang="zh-CN" altLang="en-US" dirty="0"/>
              <a:t>生命学院教学</a:t>
            </a:r>
            <a:r>
              <a:rPr lang="zh-CN" altLang="en-US" dirty="0">
                <a:solidFill>
                  <a:srgbClr val="FF0000"/>
                </a:solidFill>
              </a:rPr>
              <a:t>实验中心药品房</a:t>
            </a:r>
          </a:p>
        </p:txBody>
      </p:sp>
      <p:pic>
        <p:nvPicPr>
          <p:cNvPr id="3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17345" y="1264119"/>
            <a:ext cx="2731183" cy="2060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6"/>
          <p:cNvSpPr txBox="1"/>
          <p:nvPr/>
        </p:nvSpPr>
        <p:spPr>
          <a:xfrm>
            <a:off x="7760077" y="3448778"/>
            <a:ext cx="3520499" cy="307777"/>
          </a:xfrm>
          <a:prstGeom prst="rect">
            <a:avLst/>
          </a:prstGeom>
          <a:noFill/>
        </p:spPr>
        <p:txBody>
          <a:bodyPr wrap="square" rtlCol="0">
            <a:spAutoFit/>
          </a:bodyPr>
          <a:lstStyle>
            <a:defPPr>
              <a:defRPr lang="zh-CN"/>
            </a:defPPr>
            <a:lvl1pPr algn="ctr">
              <a:buClr>
                <a:srgbClr val="C00000"/>
              </a:buClr>
              <a:defRPr sz="1400" b="1">
                <a:solidFill>
                  <a:srgbClr val="002060"/>
                </a:solidFill>
                <a:latin typeface="+mn-ea"/>
              </a:defRPr>
            </a:lvl1pPr>
          </a:lstStyle>
          <a:p>
            <a:r>
              <a:rPr lang="zh-CN" altLang="en-US" dirty="0"/>
              <a:t>武汉光电国家研究中心</a:t>
            </a:r>
            <a:r>
              <a:rPr lang="zh-CN" altLang="en-US" dirty="0" smtClean="0">
                <a:solidFill>
                  <a:srgbClr val="FF0000"/>
                </a:solidFill>
              </a:rPr>
              <a:t>危化品</a:t>
            </a:r>
            <a:r>
              <a:rPr lang="zh-CN" altLang="en-US" dirty="0">
                <a:solidFill>
                  <a:srgbClr val="FF0000"/>
                </a:solidFill>
              </a:rPr>
              <a:t>暂存间</a:t>
            </a:r>
          </a:p>
        </p:txBody>
      </p:sp>
    </p:spTree>
    <p:extLst>
      <p:ext uri="{BB962C8B-B14F-4D97-AF65-F5344CB8AC3E}">
        <p14:creationId xmlns:p14="http://schemas.microsoft.com/office/powerpoint/2010/main" val="1485693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880145"/>
            <a:ext cx="5688631" cy="5429175"/>
          </a:xfrm>
        </p:spPr>
        <p:txBody>
          <a:bodyPr>
            <a:normAutofit/>
          </a:bodyPr>
          <a:lstStyle/>
          <a:p>
            <a:pPr lvl="0">
              <a:lnSpc>
                <a:spcPct val="150000"/>
              </a:lnSpc>
              <a:spcBef>
                <a:spcPts val="0"/>
              </a:spcBef>
              <a:buFont typeface="Wingdings" panose="05000000000000000000" pitchFamily="2" charset="2"/>
              <a:buChar char="p"/>
            </a:pPr>
            <a:r>
              <a:rPr lang="zh-CN" altLang="zh-CN" sz="1800" b="1" dirty="0" smtClean="0">
                <a:solidFill>
                  <a:srgbClr val="FF0000"/>
                </a:solidFill>
                <a:latin typeface="Times New Roman" panose="02020603050405020304" pitchFamily="18" charset="0"/>
                <a:ea typeface="黑体" pitchFamily="2" charset="-122"/>
                <a:cs typeface="Times New Roman" panose="02020603050405020304" pitchFamily="18" charset="0"/>
              </a:rPr>
              <a:t>剧毒化学品</a:t>
            </a:r>
            <a:r>
              <a:rPr lang="zh-CN" altLang="zh-CN" sz="1800" b="1" dirty="0" smtClean="0">
                <a:solidFill>
                  <a:srgbClr val="002060"/>
                </a:solidFill>
                <a:latin typeface="Times New Roman" panose="02020603050405020304" pitchFamily="18" charset="0"/>
                <a:ea typeface="黑体" pitchFamily="2" charset="-122"/>
                <a:cs typeface="Times New Roman" panose="02020603050405020304" pitchFamily="18" charset="0"/>
              </a:rPr>
              <a:t>中</a:t>
            </a:r>
            <a:r>
              <a:rPr lang="zh-CN" altLang="en-US" sz="1800" b="1" dirty="0" smtClean="0">
                <a:solidFill>
                  <a:srgbClr val="002060"/>
                </a:solidFill>
                <a:latin typeface="Times New Roman" panose="02020603050405020304" pitchFamily="18" charset="0"/>
                <a:ea typeface="黑体" pitchFamily="2" charset="-122"/>
                <a:cs typeface="Times New Roman" panose="02020603050405020304" pitchFamily="18" charset="0"/>
              </a:rPr>
              <a:t>毒</a:t>
            </a:r>
            <a:endParaRPr lang="en-US" altLang="zh-CN" sz="1800" b="1" dirty="0">
              <a:solidFill>
                <a:srgbClr val="002060"/>
              </a:solidFill>
              <a:latin typeface="Times New Roman" panose="02020603050405020304" pitchFamily="18" charset="0"/>
              <a:ea typeface="黑体" pitchFamily="2" charset="-122"/>
              <a:cs typeface="Times New Roman" panose="02020603050405020304" pitchFamily="18" charset="0"/>
            </a:endParaRPr>
          </a:p>
          <a:p>
            <a:pPr marL="266700" indent="-266700">
              <a:lnSpc>
                <a:spcPct val="150000"/>
              </a:lnSpc>
              <a:spcBef>
                <a:spcPts val="0"/>
              </a:spcBef>
              <a:buFont typeface="Wingdings" panose="05000000000000000000" pitchFamily="2" charset="2"/>
              <a:buChar char="Ø"/>
            </a:pPr>
            <a:r>
              <a:rPr lang="zh-CN" altLang="en-US" sz="1800" b="1" dirty="0" smtClean="0">
                <a:solidFill>
                  <a:srgbClr val="002060"/>
                </a:solidFill>
                <a:latin typeface="Times New Roman" panose="02020603050405020304" pitchFamily="18" charset="0"/>
                <a:ea typeface="黑体" pitchFamily="2" charset="-122"/>
                <a:cs typeface="Times New Roman" panose="02020603050405020304" pitchFamily="18" charset="0"/>
              </a:rPr>
              <a:t>事故</a:t>
            </a:r>
            <a:r>
              <a:rPr lang="zh-CN" altLang="en-US" sz="1800" b="1" dirty="0">
                <a:solidFill>
                  <a:srgbClr val="002060"/>
                </a:solidFill>
                <a:latin typeface="Times New Roman" panose="02020603050405020304" pitchFamily="18" charset="0"/>
                <a:ea typeface="黑体" pitchFamily="2" charset="-122"/>
                <a:cs typeface="Times New Roman" panose="02020603050405020304" pitchFamily="18" charset="0"/>
              </a:rPr>
              <a:t>简介</a:t>
            </a:r>
            <a:r>
              <a:rPr lang="zh-CN" altLang="en-US" sz="1800" b="1" dirty="0">
                <a:solidFill>
                  <a:srgbClr val="002060"/>
                </a:solidFill>
                <a:latin typeface="仿宋" panose="02010609060101010101" pitchFamily="49" charset="-122"/>
                <a:ea typeface="仿宋" panose="02010609060101010101" pitchFamily="49" charset="-122"/>
              </a:rPr>
              <a:t>：</a:t>
            </a:r>
            <a:r>
              <a:rPr lang="en-US" altLang="zh-CN" sz="1800" b="1" dirty="0">
                <a:solidFill>
                  <a:srgbClr val="002060"/>
                </a:solidFill>
                <a:latin typeface="仿宋" panose="02010609060101010101" pitchFamily="49" charset="-122"/>
                <a:ea typeface="仿宋" panose="02010609060101010101" pitchFamily="49" charset="-122"/>
              </a:rPr>
              <a:t>2013</a:t>
            </a:r>
            <a:r>
              <a:rPr lang="zh-CN" altLang="en-US" sz="1800" b="1" dirty="0">
                <a:solidFill>
                  <a:srgbClr val="002060"/>
                </a:solidFill>
                <a:latin typeface="仿宋" panose="02010609060101010101" pitchFamily="49" charset="-122"/>
                <a:ea typeface="仿宋" panose="02010609060101010101" pitchFamily="49" charset="-122"/>
              </a:rPr>
              <a:t>年</a:t>
            </a:r>
            <a:r>
              <a:rPr lang="en-US" altLang="zh-CN" sz="1800" b="1" dirty="0">
                <a:solidFill>
                  <a:srgbClr val="002060"/>
                </a:solidFill>
                <a:latin typeface="仿宋" panose="02010609060101010101" pitchFamily="49" charset="-122"/>
                <a:ea typeface="仿宋" panose="02010609060101010101" pitchFamily="49" charset="-122"/>
              </a:rPr>
              <a:t>4</a:t>
            </a:r>
            <a:r>
              <a:rPr lang="zh-CN" altLang="en-US" sz="1800" b="1" dirty="0">
                <a:solidFill>
                  <a:srgbClr val="002060"/>
                </a:solidFill>
                <a:latin typeface="仿宋" panose="02010609060101010101" pitchFamily="49" charset="-122"/>
                <a:ea typeface="仿宋" panose="02010609060101010101" pitchFamily="49" charset="-122"/>
              </a:rPr>
              <a:t>月上海复旦大学上海医学院研究生黄洋遭室友林森浩投毒后死亡。据调查，致其中毒的物质确定为</a:t>
            </a:r>
            <a:r>
              <a:rPr lang="en-US" altLang="zh-CN" sz="1800" b="1" dirty="0">
                <a:solidFill>
                  <a:srgbClr val="002060"/>
                </a:solidFill>
                <a:latin typeface="仿宋" panose="02010609060101010101" pitchFamily="49" charset="-122"/>
                <a:ea typeface="仿宋" panose="02010609060101010101" pitchFamily="49" charset="-122"/>
              </a:rPr>
              <a:t>N-</a:t>
            </a:r>
            <a:r>
              <a:rPr lang="zh-CN" altLang="en-US" sz="1800" b="1" dirty="0">
                <a:solidFill>
                  <a:srgbClr val="002060"/>
                </a:solidFill>
                <a:latin typeface="仿宋" panose="02010609060101010101" pitchFamily="49" charset="-122"/>
                <a:ea typeface="仿宋" panose="02010609060101010101" pitchFamily="49" charset="-122"/>
              </a:rPr>
              <a:t>二甲基亚硝胺（属剧毒化学品）</a:t>
            </a:r>
            <a:endParaRPr lang="en-US" altLang="zh-CN" sz="1800" b="1" dirty="0" smtClean="0">
              <a:solidFill>
                <a:srgbClr val="002060"/>
              </a:solidFill>
              <a:latin typeface="仿宋" panose="02010609060101010101" pitchFamily="49" charset="-122"/>
              <a:ea typeface="仿宋" panose="02010609060101010101" pitchFamily="49" charset="-122"/>
            </a:endParaRPr>
          </a:p>
          <a:p>
            <a:pPr marL="266700" indent="-266700">
              <a:lnSpc>
                <a:spcPct val="150000"/>
              </a:lnSpc>
              <a:spcBef>
                <a:spcPts val="0"/>
              </a:spcBef>
              <a:buFont typeface="Wingdings" panose="05000000000000000000" pitchFamily="2" charset="2"/>
              <a:buChar char="Ø"/>
            </a:pPr>
            <a:r>
              <a:rPr lang="zh-CN" altLang="en-US" sz="1800" b="1" dirty="0">
                <a:solidFill>
                  <a:srgbClr val="002060"/>
                </a:solidFill>
                <a:latin typeface="Times New Roman" panose="02020603050405020304" pitchFamily="18" charset="0"/>
                <a:ea typeface="黑体" pitchFamily="2" charset="-122"/>
                <a:cs typeface="Times New Roman" panose="02020603050405020304" pitchFamily="18" charset="0"/>
              </a:rPr>
              <a:t>事故原因</a:t>
            </a:r>
            <a:r>
              <a:rPr lang="zh-CN" altLang="en-US" sz="1800" b="1" dirty="0">
                <a:solidFill>
                  <a:srgbClr val="002060"/>
                </a:solidFill>
                <a:latin typeface="仿宋" panose="02010609060101010101" pitchFamily="49" charset="-122"/>
                <a:ea typeface="仿宋" panose="02010609060101010101" pitchFamily="49" charset="-122"/>
              </a:rPr>
              <a:t>：</a:t>
            </a:r>
            <a:r>
              <a:rPr lang="zh-CN" altLang="en-US" sz="1800" b="1" dirty="0">
                <a:solidFill>
                  <a:srgbClr val="FF0000"/>
                </a:solidFill>
                <a:latin typeface="仿宋" panose="02010609060101010101" pitchFamily="49" charset="-122"/>
                <a:ea typeface="仿宋" panose="02010609060101010101" pitchFamily="49" charset="-122"/>
              </a:rPr>
              <a:t>剧毒化学品出入管理不严</a:t>
            </a:r>
            <a:r>
              <a:rPr lang="zh-CN" altLang="en-US" sz="1800" b="1" dirty="0">
                <a:solidFill>
                  <a:srgbClr val="002060"/>
                </a:solidFill>
                <a:latin typeface="仿宋" panose="02010609060101010101" pitchFamily="49" charset="-122"/>
                <a:ea typeface="仿宋" panose="02010609060101010101" pitchFamily="49" charset="-122"/>
              </a:rPr>
              <a:t>。</a:t>
            </a:r>
          </a:p>
          <a:p>
            <a:pPr marL="266700" indent="-266700">
              <a:lnSpc>
                <a:spcPct val="150000"/>
              </a:lnSpc>
              <a:spcBef>
                <a:spcPts val="0"/>
              </a:spcBef>
              <a:buFont typeface="Wingdings" panose="05000000000000000000" pitchFamily="2" charset="2"/>
              <a:buChar char="Ø"/>
            </a:pPr>
            <a:r>
              <a:rPr lang="zh-CN" altLang="zh-CN" sz="1800" b="1" dirty="0" smtClean="0">
                <a:solidFill>
                  <a:srgbClr val="002060"/>
                </a:solidFill>
                <a:latin typeface="Times New Roman" panose="02020603050405020304" pitchFamily="18" charset="0"/>
                <a:ea typeface="黑体" pitchFamily="2" charset="-122"/>
                <a:cs typeface="Times New Roman" panose="02020603050405020304" pitchFamily="18" charset="0"/>
              </a:rPr>
              <a:t>安全</a:t>
            </a:r>
            <a:r>
              <a:rPr lang="zh-CN" altLang="zh-CN" sz="1800" b="1" dirty="0">
                <a:solidFill>
                  <a:srgbClr val="002060"/>
                </a:solidFill>
                <a:latin typeface="Times New Roman" panose="02020603050405020304" pitchFamily="18" charset="0"/>
                <a:ea typeface="黑体" pitchFamily="2" charset="-122"/>
                <a:cs typeface="Times New Roman" panose="02020603050405020304" pitchFamily="18" charset="0"/>
              </a:rPr>
              <a:t>警示：</a:t>
            </a:r>
            <a:r>
              <a:rPr lang="zh-CN" altLang="zh-CN" sz="1800" b="1" dirty="0">
                <a:solidFill>
                  <a:srgbClr val="FF0000"/>
                </a:solidFill>
                <a:latin typeface="仿宋" panose="02010609060101010101" pitchFamily="49" charset="-122"/>
                <a:ea typeface="仿宋" panose="02010609060101010101" pitchFamily="49" charset="-122"/>
                <a:cs typeface="Times New Roman" panose="02020603050405020304" pitchFamily="18" charset="0"/>
              </a:rPr>
              <a:t>剧毒化学品</a:t>
            </a:r>
            <a:r>
              <a:rPr lang="zh-CN" altLang="en-US" sz="1800" b="1" dirty="0">
                <a:solidFill>
                  <a:srgbClr val="FF0000"/>
                </a:solidFill>
                <a:latin typeface="仿宋" panose="02010609060101010101" pitchFamily="49" charset="-122"/>
                <a:ea typeface="仿宋" panose="02010609060101010101" pitchFamily="49" charset="-122"/>
                <a:cs typeface="Times New Roman" panose="02020603050405020304" pitchFamily="18" charset="0"/>
              </a:rPr>
              <a:t>应设</a:t>
            </a:r>
            <a:r>
              <a:rPr lang="zh-CN" altLang="zh-CN" sz="1800" b="1" dirty="0">
                <a:solidFill>
                  <a:srgbClr val="FF0000"/>
                </a:solidFill>
                <a:latin typeface="仿宋" panose="02010609060101010101" pitchFamily="49" charset="-122"/>
                <a:ea typeface="仿宋" panose="02010609060101010101" pitchFamily="49" charset="-122"/>
                <a:cs typeface="Times New Roman" panose="02020603050405020304" pitchFamily="18" charset="0"/>
              </a:rPr>
              <a:t>专用保险柜</a:t>
            </a: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，落实物防措施；</a:t>
            </a:r>
            <a:r>
              <a:rPr lang="zh-CN" altLang="zh-CN" sz="1800" b="1" dirty="0" smtClean="0">
                <a:solidFill>
                  <a:srgbClr val="FF0000"/>
                </a:solidFill>
                <a:latin typeface="仿宋" panose="02010609060101010101" pitchFamily="49" charset="-122"/>
                <a:ea typeface="仿宋" panose="02010609060101010101" pitchFamily="49" charset="-122"/>
                <a:cs typeface="Times New Roman" panose="02020603050405020304" pitchFamily="18" charset="0"/>
              </a:rPr>
              <a:t>实行</a:t>
            </a:r>
            <a:r>
              <a:rPr lang="zh-CN" altLang="en-US" sz="1800" b="1" dirty="0">
                <a:solidFill>
                  <a:srgbClr val="FF0000"/>
                </a:solidFill>
                <a:latin typeface="仿宋" panose="02010609060101010101" pitchFamily="49" charset="-122"/>
                <a:ea typeface="仿宋" panose="02010609060101010101" pitchFamily="49" charset="-122"/>
                <a:cs typeface="Times New Roman" panose="02020603050405020304" pitchFamily="18" charset="0"/>
              </a:rPr>
              <a:t>“五双”</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a:t>
            </a:r>
            <a:r>
              <a:rPr lang="zh-CN" altLang="en-US" sz="1800" b="1" u="sng" dirty="0" smtClean="0">
                <a:solidFill>
                  <a:srgbClr val="FF0000"/>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rPr>
              <a:t>双</a:t>
            </a:r>
            <a:r>
              <a:rPr lang="zh-CN" altLang="en-US" sz="1800" b="1" u="sng" dirty="0">
                <a:solidFill>
                  <a:srgbClr val="FF0000"/>
                </a:solidFill>
                <a:effectLst>
                  <a:outerShdw blurRad="38100" dist="38100" dir="2700000" algn="tl">
                    <a:srgbClr val="000000">
                      <a:alpha val="43137"/>
                    </a:srgbClr>
                  </a:outerShdw>
                </a:effectLst>
                <a:latin typeface="仿宋" panose="02010609060101010101" pitchFamily="49" charset="-122"/>
                <a:ea typeface="仿宋" panose="02010609060101010101" pitchFamily="49" charset="-122"/>
              </a:rPr>
              <a:t>人保管、双人领取、双人使用、双把锁、双本账</a:t>
            </a: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）管理</a:t>
            </a:r>
            <a:r>
              <a:rPr lang="zh-CN" altLang="zh-CN"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落实人防措施；</a:t>
            </a:r>
            <a:r>
              <a:rPr lang="zh-CN" altLang="zh-CN"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安装</a:t>
            </a:r>
            <a:r>
              <a:rPr lang="zh-CN" altLang="zh-CN"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监控</a:t>
            </a:r>
            <a:r>
              <a:rPr lang="zh-CN" altLang="zh-CN"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设备</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等，落实技防措施</a:t>
            </a:r>
            <a:r>
              <a:rPr lang="zh-CN" altLang="zh-CN" sz="1800" dirty="0" smtClean="0">
                <a:solidFill>
                  <a:srgbClr val="002060"/>
                </a:solidFill>
                <a:latin typeface="Times New Roman" panose="02020603050405020304" pitchFamily="18" charset="0"/>
                <a:ea typeface="黑体" pitchFamily="2" charset="-122"/>
                <a:cs typeface="Times New Roman" panose="02020603050405020304" pitchFamily="18" charset="0"/>
              </a:rPr>
              <a:t>。</a:t>
            </a:r>
            <a:endParaRPr lang="en-US" altLang="zh-CN" sz="1800" dirty="0" smtClean="0">
              <a:solidFill>
                <a:srgbClr val="002060"/>
              </a:solidFill>
              <a:latin typeface="Times New Roman" panose="02020603050405020304" pitchFamily="18" charset="0"/>
              <a:ea typeface="黑体" pitchFamily="2" charset="-122"/>
              <a:cs typeface="Times New Roman" panose="02020603050405020304" pitchFamily="18" charset="0"/>
            </a:endParaRPr>
          </a:p>
          <a:p>
            <a:pPr marL="266700" indent="-266700">
              <a:lnSpc>
                <a:spcPct val="150000"/>
              </a:lnSpc>
              <a:spcBef>
                <a:spcPts val="0"/>
              </a:spcBef>
              <a:buFont typeface="Wingdings" panose="05000000000000000000" pitchFamily="2" charset="2"/>
              <a:buChar char="Ø"/>
            </a:pPr>
            <a:endParaRPr lang="en-US" altLang="zh-CN" sz="1800" dirty="0">
              <a:solidFill>
                <a:srgbClr val="002060"/>
              </a:solidFill>
              <a:latin typeface="Times New Roman" panose="02020603050405020304" pitchFamily="18" charset="0"/>
              <a:ea typeface="黑体" pitchFamily="2" charset="-122"/>
              <a:cs typeface="Times New Roman" panose="02020603050405020304" pitchFamily="18" charset="0"/>
            </a:endParaRPr>
          </a:p>
          <a:p>
            <a:pPr marL="266700" indent="-266700">
              <a:lnSpc>
                <a:spcPct val="150000"/>
              </a:lnSpc>
              <a:spcBef>
                <a:spcPts val="0"/>
              </a:spcBef>
              <a:buFont typeface="Wingdings" panose="05000000000000000000" pitchFamily="2" charset="2"/>
              <a:buChar char="Ø"/>
            </a:pPr>
            <a:r>
              <a:rPr lang="zh-CN" altLang="en-US" sz="1800" dirty="0" smtClean="0">
                <a:solidFill>
                  <a:srgbClr val="002060"/>
                </a:solidFill>
                <a:latin typeface="Times New Roman" panose="02020603050405020304" pitchFamily="18" charset="0"/>
                <a:ea typeface="黑体" pitchFamily="2" charset="-122"/>
                <a:cs typeface="Times New Roman" panose="02020603050405020304" pitchFamily="18" charset="0"/>
              </a:rPr>
              <a:t>类似案例：铊中毒、汞中毒</a:t>
            </a:r>
            <a:endParaRPr lang="en-US" altLang="zh-CN" sz="1800" dirty="0" smtClean="0">
              <a:solidFill>
                <a:srgbClr val="002060"/>
              </a:solidFill>
              <a:latin typeface="Times New Roman" panose="02020603050405020304" pitchFamily="18" charset="0"/>
              <a:ea typeface="黑体" pitchFamily="2" charset="-122"/>
              <a:cs typeface="Times New Roman" panose="02020603050405020304" pitchFamily="18" charset="0"/>
            </a:endParaRPr>
          </a:p>
        </p:txBody>
      </p:sp>
      <p:sp>
        <p:nvSpPr>
          <p:cNvPr id="19" name="标题 4"/>
          <p:cNvSpPr txBox="1">
            <a:spLocks/>
          </p:cNvSpPr>
          <p:nvPr/>
        </p:nvSpPr>
        <p:spPr>
          <a:xfrm>
            <a:off x="407368" y="332657"/>
            <a:ext cx="10369152"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一、危化品</a:t>
            </a:r>
            <a:r>
              <a:rPr lang="zh-CN" altLang="en-US" sz="2200" b="1" dirty="0">
                <a:solidFill>
                  <a:srgbClr val="002060"/>
                </a:solidFill>
                <a:latin typeface="黑体" panose="02010609060101010101" pitchFamily="49" charset="-122"/>
                <a:ea typeface="黑体" panose="02010609060101010101" pitchFamily="49" charset="-122"/>
              </a:rPr>
              <a:t>典型事故</a:t>
            </a:r>
            <a:r>
              <a:rPr lang="zh-CN" altLang="en-US" sz="2200" b="1" dirty="0" smtClean="0">
                <a:solidFill>
                  <a:srgbClr val="002060"/>
                </a:solidFill>
                <a:latin typeface="黑体" panose="02010609060101010101" pitchFamily="49" charset="-122"/>
                <a:ea typeface="黑体" panose="02010609060101010101" pitchFamily="49" charset="-122"/>
              </a:rPr>
              <a:t>案例┃</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典型案例（</a:t>
            </a:r>
            <a:r>
              <a:rPr lang="en-US" altLang="zh-CN" sz="2000" b="1" dirty="0" smtClean="0">
                <a:solidFill>
                  <a:srgbClr val="FF0000"/>
                </a:solidFill>
                <a:latin typeface="楷体" panose="02010609060101010101" pitchFamily="49" charset="-122"/>
                <a:ea typeface="楷体" panose="02010609060101010101" pitchFamily="49" charset="-122"/>
              </a:rPr>
              <a:t>1</a:t>
            </a:r>
            <a:r>
              <a:rPr lang="zh-CN" altLang="en-US" sz="2000" b="1" dirty="0" smtClean="0">
                <a:solidFill>
                  <a:srgbClr val="FF0000"/>
                </a:solidFill>
                <a:latin typeface="楷体" panose="02010609060101010101" pitchFamily="49" charset="-122"/>
                <a:ea typeface="楷体" panose="02010609060101010101" pitchFamily="49" charset="-122"/>
              </a:rPr>
              <a:t>）</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4" name="图片 3" descr="http://p0.so.qhmsg.com/bdr/_240_/t019f6b21803f51c79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2428" y="852617"/>
            <a:ext cx="3456384" cy="2470467"/>
          </a:xfrm>
          <a:prstGeom prst="rect">
            <a:avLst/>
          </a:prstGeom>
          <a:ln>
            <a:noFill/>
          </a:ln>
          <a:effectLst>
            <a:outerShdw blurRad="292100" dist="139700" dir="2700000" algn="tl" rotWithShape="0">
              <a:srgbClr val="333333">
                <a:alpha val="65000"/>
              </a:srgbClr>
            </a:outerShdw>
          </a:effectLst>
        </p:spPr>
      </p:pic>
      <p:pic>
        <p:nvPicPr>
          <p:cNvPr id="5" name="图片 4" descr="http://p4.so.qhmsg.com/bdr/_240_/t0114e7755abe08eade.pn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862428" y="3573016"/>
            <a:ext cx="3456384" cy="24845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577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3" end="3"/>
                                            </p:txEl>
                                          </p:spTgt>
                                        </p:tgtEl>
                                        <p:attrNameLst>
                                          <p:attrName>style.visibility</p:attrName>
                                        </p:attrNameLst>
                                      </p:cBhvr>
                                      <p:to>
                                        <p:strVal val="visible"/>
                                      </p:to>
                                    </p:set>
                                    <p:animEffect transition="in" filter="wipe(up)">
                                      <p:cBhvr>
                                        <p:cTn id="7" dur="500"/>
                                        <p:tgtEl>
                                          <p:spTgt spid="1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xEl>
                                              <p:pRg st="5" end="5"/>
                                            </p:txEl>
                                          </p:spTgt>
                                        </p:tgtEl>
                                        <p:attrNameLst>
                                          <p:attrName>style.visibility</p:attrName>
                                        </p:attrNameLst>
                                      </p:cBhvr>
                                      <p:to>
                                        <p:strVal val="visible"/>
                                      </p:to>
                                    </p:set>
                                    <p:animEffect transition="in" filter="wipe(up)">
                                      <p:cBhvr>
                                        <p:cTn id="12"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836712"/>
            <a:ext cx="10855882" cy="5823502"/>
          </a:xfrm>
        </p:spPr>
        <p:txBody>
          <a:bodyPr>
            <a:normAutofit/>
          </a:bodyPr>
          <a:lstStyle/>
          <a:p>
            <a:pPr>
              <a:lnSpc>
                <a:spcPct val="140000"/>
              </a:lnSpc>
              <a:spcBef>
                <a:spcPts val="0"/>
              </a:spcBef>
              <a:buFont typeface="Wingdings" panose="05000000000000000000" pitchFamily="2" charset="2"/>
              <a:buChar char="p"/>
            </a:pPr>
            <a:r>
              <a:rPr lang="zh-CN" altLang="en-US" sz="1700" b="1" dirty="0" smtClean="0">
                <a:solidFill>
                  <a:srgbClr val="FF0000"/>
                </a:solidFill>
                <a:latin typeface="Times New Roman" panose="02020603050405020304" pitchFamily="18" charset="0"/>
                <a:ea typeface="黑体" pitchFamily="2" charset="-122"/>
                <a:cs typeface="Times New Roman" panose="02020603050405020304" pitchFamily="18" charset="0"/>
              </a:rPr>
              <a:t>危废类别与标签</a:t>
            </a:r>
            <a:endParaRPr lang="en-US" altLang="zh-CN" sz="1700" b="1" dirty="0" smtClean="0">
              <a:solidFill>
                <a:srgbClr val="FF0000"/>
              </a:solidFill>
              <a:latin typeface="Times New Roman" panose="02020603050405020304" pitchFamily="18" charset="0"/>
              <a:ea typeface="黑体" pitchFamily="2" charset="-122"/>
              <a:cs typeface="Times New Roman" panose="02020603050405020304" pitchFamily="18" charset="0"/>
            </a:endParaRPr>
          </a:p>
          <a:p>
            <a:pPr>
              <a:lnSpc>
                <a:spcPct val="130000"/>
              </a:lnSpc>
              <a:spcBef>
                <a:spcPts val="0"/>
              </a:spcBef>
              <a:buFont typeface="Wingdings" panose="05000000000000000000" pitchFamily="2" charset="2"/>
              <a:buChar char="Ø"/>
            </a:pPr>
            <a:r>
              <a:rPr lang="zh-CN" altLang="en-US" sz="1800" b="1" dirty="0" smtClean="0">
                <a:solidFill>
                  <a:srgbClr val="FF0000"/>
                </a:solidFill>
                <a:latin typeface="仿宋" panose="02010609060101010101" pitchFamily="49" charset="-122"/>
                <a:ea typeface="仿宋" panose="02010609060101010101" pitchFamily="49" charset="-122"/>
              </a:rPr>
              <a:t>固体废物</a:t>
            </a:r>
            <a:r>
              <a:rPr lang="zh-CN" altLang="en-US" sz="1800" b="1" dirty="0">
                <a:solidFill>
                  <a:srgbClr val="002060"/>
                </a:solidFill>
                <a:latin typeface="仿宋" panose="02010609060101010101" pitchFamily="49" charset="-122"/>
                <a:ea typeface="仿宋" panose="02010609060101010101" pitchFamily="49" charset="-122"/>
              </a:rPr>
              <a:t>（包括液态废物）：</a:t>
            </a:r>
            <a:endParaRPr lang="en-US" altLang="zh-CN" sz="1800" b="1" dirty="0">
              <a:solidFill>
                <a:srgbClr val="002060"/>
              </a:solidFill>
              <a:latin typeface="仿宋" panose="02010609060101010101" pitchFamily="49" charset="-122"/>
              <a:ea typeface="仿宋" panose="02010609060101010101" pitchFamily="49" charset="-122"/>
            </a:endParaRPr>
          </a:p>
          <a:p>
            <a:pPr indent="0">
              <a:lnSpc>
                <a:spcPct val="130000"/>
              </a:lnSpc>
              <a:spcBef>
                <a:spcPts val="0"/>
              </a:spcBef>
              <a:buNone/>
            </a:pPr>
            <a:r>
              <a:rPr lang="en-US" altLang="zh-CN" sz="1800" b="1" dirty="0">
                <a:solidFill>
                  <a:srgbClr val="002060"/>
                </a:solidFill>
                <a:latin typeface="仿宋" panose="02010609060101010101" pitchFamily="49" charset="-122"/>
                <a:ea typeface="仿宋" panose="02010609060101010101" pitchFamily="49" charset="-122"/>
                <a:sym typeface="宋体" panose="02010600030101010101" pitchFamily="2" charset="-122"/>
              </a:rPr>
              <a:t>1</a:t>
            </a:r>
            <a:r>
              <a:rPr lang="en-US" altLang="zh-CN"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具有</a:t>
            </a:r>
            <a:r>
              <a:rPr lang="zh-CN" altLang="en-US" sz="18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毒性</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a:t>
            </a:r>
            <a:r>
              <a:rPr lang="zh-CN" altLang="en-US" sz="18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腐蚀性</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a:t>
            </a:r>
            <a:r>
              <a:rPr lang="zh-CN" altLang="en-US" sz="18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易燃性</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a:t>
            </a:r>
            <a:r>
              <a:rPr lang="zh-CN" altLang="en-US" sz="18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反应性</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或者</a:t>
            </a:r>
            <a:r>
              <a:rPr lang="zh-CN" altLang="en-US" sz="18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感染性</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一种或几种危险特性的；</a:t>
            </a:r>
            <a:endParaRPr lang="en-US" altLang="zh-CN"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endParaRPr>
          </a:p>
          <a:p>
            <a:pPr indent="0">
              <a:lnSpc>
                <a:spcPct val="130000"/>
              </a:lnSpc>
              <a:spcBef>
                <a:spcPts val="0"/>
              </a:spcBef>
              <a:buNone/>
            </a:pPr>
            <a:r>
              <a:rPr lang="en-US" altLang="zh-CN"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2.</a:t>
            </a:r>
            <a:r>
              <a:rPr lang="zh-CN" altLang="en-US" sz="1800" b="1" dirty="0">
                <a:solidFill>
                  <a:srgbClr val="FF0000"/>
                </a:solidFill>
                <a:latin typeface="仿宋" panose="02010609060101010101" pitchFamily="49" charset="-122"/>
                <a:ea typeface="仿宋" panose="02010609060101010101" pitchFamily="49" charset="-122"/>
                <a:sym typeface="宋体" panose="02010600030101010101" pitchFamily="2" charset="-122"/>
              </a:rPr>
              <a:t>不排除具有危险特性</a:t>
            </a:r>
            <a:r>
              <a:rPr lang="zh-CN" altLang="en-US" sz="1800" b="1" dirty="0">
                <a:solidFill>
                  <a:srgbClr val="002060"/>
                </a:solidFill>
                <a:latin typeface="仿宋" panose="02010609060101010101" pitchFamily="49" charset="-122"/>
                <a:ea typeface="仿宋" panose="02010609060101010101" pitchFamily="49" charset="-122"/>
                <a:sym typeface="宋体" panose="02010600030101010101" pitchFamily="2" charset="-122"/>
              </a:rPr>
              <a:t>，可能对生态环境或者人体健康造成有害影响，需要按危险废弃物进行管理的</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a:t>
            </a:r>
            <a:endParaRPr lang="en-US" altLang="zh-CN"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endParaRPr>
          </a:p>
          <a:p>
            <a:pPr indent="0">
              <a:lnSpc>
                <a:spcPct val="130000"/>
              </a:lnSpc>
              <a:spcBef>
                <a:spcPts val="0"/>
              </a:spcBef>
              <a:buNone/>
            </a:pPr>
            <a:r>
              <a:rPr lang="zh-CN" altLang="en-US" sz="1800" b="1" dirty="0">
                <a:solidFill>
                  <a:srgbClr val="FF0000"/>
                </a:solidFill>
                <a:latin typeface="仿宋" panose="02010609060101010101" pitchFamily="49" charset="-122"/>
                <a:ea typeface="仿宋" panose="02010609060101010101" pitchFamily="49" charset="-122"/>
              </a:rPr>
              <a:t>按国家危险废弃物名录（</a:t>
            </a:r>
            <a:r>
              <a:rPr lang="en-US" altLang="zh-CN" sz="1800" b="1" dirty="0">
                <a:solidFill>
                  <a:srgbClr val="FF0000"/>
                </a:solidFill>
                <a:latin typeface="仿宋" panose="02010609060101010101" pitchFamily="49" charset="-122"/>
                <a:ea typeface="仿宋" panose="02010609060101010101" pitchFamily="49" charset="-122"/>
              </a:rPr>
              <a:t>2021</a:t>
            </a:r>
            <a:r>
              <a:rPr lang="zh-CN" altLang="en-US" sz="1800" b="1" dirty="0">
                <a:solidFill>
                  <a:srgbClr val="FF0000"/>
                </a:solidFill>
                <a:latin typeface="仿宋" panose="02010609060101010101" pitchFamily="49" charset="-122"/>
                <a:ea typeface="仿宋" panose="02010609060101010101" pitchFamily="49" charset="-122"/>
              </a:rPr>
              <a:t>年版</a:t>
            </a:r>
            <a:r>
              <a:rPr lang="zh-CN" altLang="en-US" sz="1800" b="1" dirty="0" smtClean="0">
                <a:solidFill>
                  <a:srgbClr val="FF0000"/>
                </a:solidFill>
                <a:latin typeface="仿宋" panose="02010609060101010101" pitchFamily="49" charset="-122"/>
                <a:ea typeface="仿宋" panose="02010609060101010101" pitchFamily="49" charset="-122"/>
              </a:rPr>
              <a:t>）管理。</a:t>
            </a:r>
            <a:endParaRPr lang="en-US" altLang="zh-CN" sz="1800" b="1" dirty="0" smtClean="0">
              <a:solidFill>
                <a:srgbClr val="FF000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zh-CN" altLang="en-US" sz="1800" b="1" dirty="0" smtClean="0">
                <a:solidFill>
                  <a:srgbClr val="FF0000"/>
                </a:solidFill>
                <a:latin typeface="仿宋" panose="02010609060101010101" pitchFamily="49" charset="-122"/>
                <a:ea typeface="仿宋" panose="02010609060101010101" pitchFamily="49" charset="-122"/>
              </a:rPr>
              <a:t>固体废物类别</a:t>
            </a:r>
            <a:endParaRPr lang="en-US" altLang="zh-CN" sz="1800" b="1" dirty="0" smtClean="0">
              <a:solidFill>
                <a:srgbClr val="FF0000"/>
              </a:solidFill>
              <a:latin typeface="仿宋" panose="02010609060101010101" pitchFamily="49" charset="-122"/>
              <a:ea typeface="仿宋" panose="02010609060101010101" pitchFamily="49" charset="-122"/>
            </a:endParaRPr>
          </a:p>
          <a:p>
            <a:pPr marL="0" indent="0">
              <a:lnSpc>
                <a:spcPct val="130000"/>
              </a:lnSpc>
              <a:spcBef>
                <a:spcPts val="0"/>
              </a:spcBef>
              <a:buNone/>
            </a:pPr>
            <a:r>
              <a:rPr lang="en-US" altLang="zh-CN" sz="1800" b="1" dirty="0">
                <a:solidFill>
                  <a:srgbClr val="FF0000"/>
                </a:solidFill>
                <a:latin typeface="仿宋" panose="02010609060101010101" pitchFamily="49" charset="-122"/>
                <a:ea typeface="仿宋" panose="02010609060101010101" pitchFamily="49" charset="-122"/>
              </a:rPr>
              <a:t> </a:t>
            </a:r>
            <a:r>
              <a:rPr lang="en-US" altLang="zh-CN" sz="1800" b="1" dirty="0" smtClean="0">
                <a:solidFill>
                  <a:srgbClr val="FF0000"/>
                </a:solidFill>
                <a:latin typeface="仿宋" panose="02010609060101010101" pitchFamily="49" charset="-122"/>
                <a:ea typeface="仿宋" panose="02010609060101010101" pitchFamily="49" charset="-122"/>
              </a:rPr>
              <a:t>  </a:t>
            </a:r>
            <a:r>
              <a:rPr lang="en-US" altLang="zh-CN" sz="1800" b="1" dirty="0">
                <a:solidFill>
                  <a:srgbClr val="002060"/>
                </a:solidFill>
                <a:latin typeface="仿宋" panose="02010609060101010101" pitchFamily="49" charset="-122"/>
                <a:ea typeface="仿宋" panose="02010609060101010101" pitchFamily="49" charset="-122"/>
              </a:rPr>
              <a:t>HW01</a:t>
            </a:r>
            <a:r>
              <a:rPr lang="zh-CN" altLang="en-US" sz="1800" b="1" dirty="0">
                <a:solidFill>
                  <a:srgbClr val="002060"/>
                </a:solidFill>
                <a:latin typeface="仿宋" panose="02010609060101010101" pitchFamily="49" charset="-122"/>
                <a:ea typeface="仿宋" panose="02010609060101010101" pitchFamily="49" charset="-122"/>
              </a:rPr>
              <a:t>，医疗废物；</a:t>
            </a:r>
            <a:r>
              <a:rPr lang="en-US" altLang="zh-CN" sz="1800" b="1" dirty="0" smtClean="0">
                <a:solidFill>
                  <a:srgbClr val="002060"/>
                </a:solidFill>
                <a:latin typeface="仿宋" panose="02010609060101010101" pitchFamily="49" charset="-122"/>
                <a:ea typeface="仿宋" panose="02010609060101010101" pitchFamily="49" charset="-122"/>
              </a:rPr>
              <a:t>HW49</a:t>
            </a:r>
            <a:r>
              <a:rPr lang="zh-CN" altLang="en-US" sz="1800" b="1" dirty="0" smtClean="0">
                <a:solidFill>
                  <a:srgbClr val="002060"/>
                </a:solidFill>
                <a:latin typeface="仿宋" panose="02010609060101010101" pitchFamily="49" charset="-122"/>
                <a:ea typeface="仿宋" panose="02010609060101010101" pitchFamily="49" charset="-122"/>
              </a:rPr>
              <a:t>，其他废物</a:t>
            </a:r>
            <a:endParaRPr lang="en-US" altLang="zh-CN" sz="1800" b="1" dirty="0" smtClean="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zh-CN" altLang="en-US" sz="1800" b="1" dirty="0" smtClean="0">
                <a:solidFill>
                  <a:srgbClr val="FF0000"/>
                </a:solidFill>
                <a:latin typeface="仿宋" panose="02010609060101010101" pitchFamily="49" charset="-122"/>
                <a:ea typeface="仿宋" panose="02010609060101010101" pitchFamily="49" charset="-122"/>
              </a:rPr>
              <a:t>存放标识要求：</a:t>
            </a:r>
            <a:endParaRPr lang="en-US" altLang="zh-CN" sz="1800" b="1" dirty="0">
              <a:solidFill>
                <a:srgbClr val="FF0000"/>
              </a:solidFill>
              <a:latin typeface="仿宋" panose="02010609060101010101" pitchFamily="49" charset="-122"/>
              <a:ea typeface="仿宋" panose="02010609060101010101" pitchFamily="49" charset="-122"/>
            </a:endParaRPr>
          </a:p>
          <a:p>
            <a:pPr indent="0">
              <a:lnSpc>
                <a:spcPct val="130000"/>
              </a:lnSpc>
              <a:spcBef>
                <a:spcPts val="0"/>
              </a:spcBef>
              <a:buNone/>
            </a:pPr>
            <a:r>
              <a:rPr lang="en-US" altLang="zh-CN" sz="1800" b="1" dirty="0">
                <a:solidFill>
                  <a:srgbClr val="002060"/>
                </a:solidFill>
                <a:latin typeface="仿宋" panose="02010609060101010101" pitchFamily="49" charset="-122"/>
                <a:ea typeface="仿宋" panose="02010609060101010101" pitchFamily="49" charset="-122"/>
                <a:sym typeface="宋体" panose="02010600030101010101" pitchFamily="2" charset="-122"/>
              </a:rPr>
              <a:t>1</a:t>
            </a:r>
            <a:r>
              <a:rPr lang="en-US" altLang="zh-CN"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a:t>
            </a:r>
            <a:r>
              <a:rPr lang="zh-CN" altLang="en-US" sz="1800" b="1" dirty="0">
                <a:solidFill>
                  <a:srgbClr val="002060"/>
                </a:solidFill>
                <a:latin typeface="仿宋" panose="02010609060101010101" pitchFamily="49" charset="-122"/>
                <a:ea typeface="仿宋" panose="02010609060101010101" pitchFamily="49" charset="-122"/>
                <a:sym typeface="宋体" panose="02010600030101010101" pitchFamily="2" charset="-122"/>
              </a:rPr>
              <a:t>固</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废包装物上有</a:t>
            </a:r>
            <a:r>
              <a:rPr lang="zh-CN" altLang="en-US" sz="18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标签</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，废液桶</a:t>
            </a:r>
            <a:r>
              <a:rPr lang="zh-CN" altLang="en-US" sz="18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使用时须张贴</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a:t>
            </a:r>
            <a:endParaRPr lang="en-US" altLang="zh-CN" sz="1800" b="1" dirty="0">
              <a:solidFill>
                <a:srgbClr val="002060"/>
              </a:solidFill>
              <a:latin typeface="仿宋" panose="02010609060101010101" pitchFamily="49" charset="-122"/>
              <a:ea typeface="仿宋" panose="02010609060101010101" pitchFamily="49" charset="-122"/>
              <a:sym typeface="宋体" panose="02010600030101010101" pitchFamily="2" charset="-122"/>
            </a:endParaRPr>
          </a:p>
          <a:p>
            <a:pPr indent="0">
              <a:lnSpc>
                <a:spcPct val="130000"/>
              </a:lnSpc>
              <a:spcBef>
                <a:spcPts val="0"/>
              </a:spcBef>
              <a:buNone/>
            </a:pPr>
            <a:r>
              <a:rPr lang="en-US" altLang="zh-CN" sz="1800" b="1" dirty="0">
                <a:solidFill>
                  <a:srgbClr val="002060"/>
                </a:solidFill>
                <a:latin typeface="仿宋" panose="02010609060101010101" pitchFamily="49" charset="-122"/>
                <a:ea typeface="仿宋" panose="02010609060101010101" pitchFamily="49" charset="-122"/>
                <a:sym typeface="宋体" panose="02010600030101010101" pitchFamily="2" charset="-122"/>
              </a:rPr>
              <a:t>2</a:t>
            </a:r>
            <a:r>
              <a:rPr lang="en-US" altLang="zh-CN"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固废存放点有</a:t>
            </a:r>
            <a:r>
              <a:rPr lang="zh-CN" altLang="en-US" sz="18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警示标识</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a:t>
            </a:r>
            <a:endParaRPr lang="en-US" altLang="zh-CN"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endParaRPr>
          </a:p>
          <a:p>
            <a:pPr indent="0">
              <a:lnSpc>
                <a:spcPct val="130000"/>
              </a:lnSpc>
              <a:spcBef>
                <a:spcPts val="0"/>
              </a:spcBef>
              <a:buNone/>
            </a:pPr>
            <a:r>
              <a:rPr lang="en-US" altLang="zh-CN"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3.</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地上有</a:t>
            </a:r>
            <a:r>
              <a:rPr lang="zh-CN" altLang="en-US" sz="18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托盘</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和</a:t>
            </a:r>
            <a:r>
              <a:rPr lang="zh-CN" altLang="en-US" sz="18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黄黑双色标线</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a:t>
            </a:r>
            <a:endParaRPr lang="en-US" altLang="zh-CN"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endParaRPr>
          </a:p>
          <a:p>
            <a:pPr>
              <a:lnSpc>
                <a:spcPct val="130000"/>
              </a:lnSpc>
              <a:spcBef>
                <a:spcPts val="0"/>
              </a:spcBef>
              <a:buFont typeface="Wingdings" panose="05000000000000000000" pitchFamily="2" charset="2"/>
              <a:buChar char="Ø"/>
            </a:pPr>
            <a:r>
              <a:rPr lang="zh-CN" altLang="en-US" sz="1800" b="1" dirty="0" smtClean="0">
                <a:solidFill>
                  <a:srgbClr val="FF0000"/>
                </a:solidFill>
                <a:latin typeface="仿宋" panose="02010609060101010101" pitchFamily="49" charset="-122"/>
                <a:ea typeface="仿宋" panose="02010609060101010101" pitchFamily="49" charset="-122"/>
              </a:rPr>
              <a:t>化学废弃物处置要求</a:t>
            </a:r>
            <a:r>
              <a:rPr lang="zh-CN" altLang="en-US" sz="1800" b="1" dirty="0">
                <a:solidFill>
                  <a:srgbClr val="FF0000"/>
                </a:solidFill>
                <a:latin typeface="仿宋" panose="02010609060101010101" pitchFamily="49" charset="-122"/>
                <a:ea typeface="仿宋" panose="02010609060101010101" pitchFamily="49" charset="-122"/>
              </a:rPr>
              <a:t>：</a:t>
            </a:r>
            <a:endParaRPr lang="en-US" altLang="zh-CN" sz="1800" b="1" dirty="0">
              <a:solidFill>
                <a:srgbClr val="FF0000"/>
              </a:solidFill>
              <a:latin typeface="仿宋" panose="02010609060101010101" pitchFamily="49" charset="-122"/>
              <a:ea typeface="仿宋" panose="02010609060101010101" pitchFamily="49" charset="-122"/>
            </a:endParaRPr>
          </a:p>
          <a:p>
            <a:pPr indent="0">
              <a:lnSpc>
                <a:spcPct val="130000"/>
              </a:lnSpc>
              <a:spcBef>
                <a:spcPts val="0"/>
              </a:spcBef>
              <a:buNone/>
            </a:pPr>
            <a:r>
              <a:rPr lang="en-US" altLang="zh-CN" sz="1800" b="1" dirty="0">
                <a:solidFill>
                  <a:srgbClr val="002060"/>
                </a:solidFill>
                <a:latin typeface="仿宋" panose="02010609060101010101" pitchFamily="49" charset="-122"/>
                <a:ea typeface="仿宋" panose="02010609060101010101" pitchFamily="49" charset="-122"/>
                <a:sym typeface="宋体" panose="02010600030101010101" pitchFamily="2" charset="-122"/>
              </a:rPr>
              <a:t>1</a:t>
            </a:r>
            <a:r>
              <a:rPr lang="en-US" altLang="zh-CN"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化学废弃物不得混入生活垃圾，不得倒入下水道；</a:t>
            </a:r>
            <a:endParaRPr lang="en-US" altLang="zh-CN"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endParaRPr>
          </a:p>
          <a:p>
            <a:pPr indent="0">
              <a:lnSpc>
                <a:spcPct val="130000"/>
              </a:lnSpc>
              <a:spcBef>
                <a:spcPts val="0"/>
              </a:spcBef>
              <a:buNone/>
            </a:pPr>
            <a:r>
              <a:rPr lang="en-US" altLang="zh-CN"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2.</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配备容器、做好标识、分类暂存；</a:t>
            </a:r>
            <a:endParaRPr lang="en-US" altLang="zh-CN"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endParaRPr>
          </a:p>
          <a:p>
            <a:pPr indent="0">
              <a:lnSpc>
                <a:spcPct val="130000"/>
              </a:lnSpc>
              <a:spcBef>
                <a:spcPts val="0"/>
              </a:spcBef>
              <a:buNone/>
            </a:pPr>
            <a:r>
              <a:rPr lang="en-US" altLang="zh-CN"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3.</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化学废液互不反应的可混合存放；</a:t>
            </a:r>
            <a:r>
              <a:rPr lang="zh-CN" altLang="en-US" sz="18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装液不能超过</a:t>
            </a:r>
            <a:r>
              <a:rPr lang="en-US" altLang="zh-CN" sz="18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4/5</a:t>
            </a:r>
            <a:r>
              <a:rPr lang="zh-CN" altLang="en-US" sz="18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桶</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a:t>
            </a:r>
            <a:endParaRPr lang="en-US" altLang="zh-CN"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endParaRPr>
          </a:p>
          <a:p>
            <a:pPr indent="0">
              <a:lnSpc>
                <a:spcPct val="130000"/>
              </a:lnSpc>
              <a:spcBef>
                <a:spcPts val="0"/>
              </a:spcBef>
              <a:buNone/>
            </a:pPr>
            <a:r>
              <a:rPr lang="en-US" altLang="zh-CN"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4.</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高浓度废液、高风险化合物须做中和、去活性处理后方可入废液桶。</a:t>
            </a:r>
            <a:endParaRPr lang="en-US" altLang="zh-CN" sz="18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五、实验室危化品贮存管理┃</a:t>
            </a:r>
            <a:r>
              <a:rPr lang="en-US" altLang="zh-CN" sz="2000" b="1" dirty="0" smtClean="0">
                <a:solidFill>
                  <a:srgbClr val="FF0000"/>
                </a:solidFill>
                <a:latin typeface="楷体" panose="02010609060101010101" pitchFamily="49" charset="-122"/>
                <a:ea typeface="楷体" panose="02010609060101010101" pitchFamily="49" charset="-122"/>
              </a:rPr>
              <a:t> 4.</a:t>
            </a:r>
            <a:r>
              <a:rPr lang="zh-CN" altLang="en-US" sz="2000" b="1" dirty="0" smtClean="0">
                <a:solidFill>
                  <a:srgbClr val="FF0000"/>
                </a:solidFill>
                <a:latin typeface="楷体" panose="02010609060101010101" pitchFamily="49" charset="-122"/>
                <a:ea typeface="楷体" panose="02010609060101010101" pitchFamily="49" charset="-122"/>
              </a:rPr>
              <a:t>危废收集暂存</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2"/>
          <a:stretch>
            <a:fillRect/>
          </a:stretch>
        </p:blipFill>
        <p:spPr>
          <a:xfrm>
            <a:off x="6075934" y="2649236"/>
            <a:ext cx="2396330" cy="2223102"/>
          </a:xfrm>
          <a:prstGeom prst="rect">
            <a:avLst/>
          </a:prstGeom>
          <a:ln>
            <a:noFill/>
          </a:ln>
          <a:effectLst>
            <a:outerShdw blurRad="292100" dist="139700" dir="2700000" algn="tl" rotWithShape="0">
              <a:srgbClr val="333333">
                <a:alpha val="65000"/>
              </a:srgbClr>
            </a:outerShdw>
          </a:effectLst>
        </p:spPr>
      </p:pic>
      <p:pic>
        <p:nvPicPr>
          <p:cNvPr id="27" name="图片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62442" y="4098950"/>
            <a:ext cx="2960849" cy="22231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A_1危废警示标志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69974" y="2401781"/>
            <a:ext cx="1545783" cy="13590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295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7" end="7"/>
                                            </p:txEl>
                                          </p:spTgt>
                                        </p:tgtEl>
                                        <p:attrNameLst>
                                          <p:attrName>style.visibility</p:attrName>
                                        </p:attrNameLst>
                                      </p:cBhvr>
                                      <p:to>
                                        <p:strVal val="visible"/>
                                      </p:to>
                                    </p:set>
                                    <p:animEffect transition="in" filter="wipe(up)">
                                      <p:cBhvr>
                                        <p:cTn id="7" dur="500"/>
                                        <p:tgtEl>
                                          <p:spTgt spid="18">
                                            <p:txEl>
                                              <p:pRg st="7" end="7"/>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xEl>
                                              <p:pRg st="8" end="8"/>
                                            </p:txEl>
                                          </p:spTgt>
                                        </p:tgtEl>
                                        <p:attrNameLst>
                                          <p:attrName>style.visibility</p:attrName>
                                        </p:attrNameLst>
                                      </p:cBhvr>
                                      <p:to>
                                        <p:strVal val="visible"/>
                                      </p:to>
                                    </p:set>
                                    <p:animEffect transition="in" filter="wipe(up)">
                                      <p:cBhvr>
                                        <p:cTn id="11" dur="500"/>
                                        <p:tgtEl>
                                          <p:spTgt spid="18">
                                            <p:txEl>
                                              <p:pRg st="8" end="8"/>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8">
                                            <p:txEl>
                                              <p:pRg st="9" end="9"/>
                                            </p:txEl>
                                          </p:spTgt>
                                        </p:tgtEl>
                                        <p:attrNameLst>
                                          <p:attrName>style.visibility</p:attrName>
                                        </p:attrNameLst>
                                      </p:cBhvr>
                                      <p:to>
                                        <p:strVal val="visible"/>
                                      </p:to>
                                    </p:set>
                                    <p:animEffect transition="in" filter="wipe(up)">
                                      <p:cBhvr>
                                        <p:cTn id="20" dur="500"/>
                                        <p:tgtEl>
                                          <p:spTgt spid="18">
                                            <p:txEl>
                                              <p:pRg st="9" end="9"/>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5363"/>
                                        </p:tgtEl>
                                        <p:attrNameLst>
                                          <p:attrName>style.visibility</p:attrName>
                                        </p:attrNameLst>
                                      </p:cBhvr>
                                      <p:to>
                                        <p:strVal val="visible"/>
                                      </p:to>
                                    </p:set>
                                    <p:animEffect transition="in" filter="fade">
                                      <p:cBhvr>
                                        <p:cTn id="24" dur="500"/>
                                        <p:tgtEl>
                                          <p:spTgt spid="1536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8">
                                            <p:txEl>
                                              <p:pRg st="10" end="10"/>
                                            </p:txEl>
                                          </p:spTgt>
                                        </p:tgtEl>
                                        <p:attrNameLst>
                                          <p:attrName>style.visibility</p:attrName>
                                        </p:attrNameLst>
                                      </p:cBhvr>
                                      <p:to>
                                        <p:strVal val="visible"/>
                                      </p:to>
                                    </p:set>
                                    <p:animEffect transition="in" filter="wipe(up)">
                                      <p:cBhvr>
                                        <p:cTn id="29" dur="500"/>
                                        <p:tgtEl>
                                          <p:spTgt spid="18">
                                            <p:txEl>
                                              <p:pRg st="10" end="10"/>
                                            </p:txEl>
                                          </p:spTgt>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8">
                                            <p:txEl>
                                              <p:pRg st="11" end="11"/>
                                            </p:txEl>
                                          </p:spTgt>
                                        </p:tgtEl>
                                        <p:attrNameLst>
                                          <p:attrName>style.visibility</p:attrName>
                                        </p:attrNameLst>
                                      </p:cBhvr>
                                      <p:to>
                                        <p:strVal val="visible"/>
                                      </p:to>
                                    </p:set>
                                    <p:animEffect transition="in" filter="wipe(up)">
                                      <p:cBhvr>
                                        <p:cTn id="38" dur="500"/>
                                        <p:tgtEl>
                                          <p:spTgt spid="18">
                                            <p:txEl>
                                              <p:pRg st="11" end="11"/>
                                            </p:txEl>
                                          </p:spTgt>
                                        </p:tgtEl>
                                      </p:cBhvr>
                                    </p:animEffect>
                                  </p:childTnLst>
                                </p:cTn>
                              </p:par>
                            </p:childTnLst>
                          </p:cTn>
                        </p:par>
                        <p:par>
                          <p:cTn id="39" fill="hold">
                            <p:stCondLst>
                              <p:cond delay="500"/>
                            </p:stCondLst>
                            <p:childTnLst>
                              <p:par>
                                <p:cTn id="40" presetID="22" presetClass="entr" presetSubtype="1" fill="hold" nodeType="afterEffect">
                                  <p:stCondLst>
                                    <p:cond delay="0"/>
                                  </p:stCondLst>
                                  <p:childTnLst>
                                    <p:set>
                                      <p:cBhvr>
                                        <p:cTn id="41" dur="1" fill="hold">
                                          <p:stCondLst>
                                            <p:cond delay="0"/>
                                          </p:stCondLst>
                                        </p:cTn>
                                        <p:tgtEl>
                                          <p:spTgt spid="18">
                                            <p:txEl>
                                              <p:pRg st="12" end="12"/>
                                            </p:txEl>
                                          </p:spTgt>
                                        </p:tgtEl>
                                        <p:attrNameLst>
                                          <p:attrName>style.visibility</p:attrName>
                                        </p:attrNameLst>
                                      </p:cBhvr>
                                      <p:to>
                                        <p:strVal val="visible"/>
                                      </p:to>
                                    </p:set>
                                    <p:animEffect transition="in" filter="wipe(up)">
                                      <p:cBhvr>
                                        <p:cTn id="42" dur="500"/>
                                        <p:tgtEl>
                                          <p:spTgt spid="18">
                                            <p:txEl>
                                              <p:pRg st="12" end="12"/>
                                            </p:txEl>
                                          </p:spTgt>
                                        </p:tgtEl>
                                      </p:cBhvr>
                                    </p:animEffect>
                                  </p:childTnLst>
                                </p:cTn>
                              </p:par>
                            </p:childTnLst>
                          </p:cTn>
                        </p:par>
                        <p:par>
                          <p:cTn id="43" fill="hold">
                            <p:stCondLst>
                              <p:cond delay="1000"/>
                            </p:stCondLst>
                            <p:childTnLst>
                              <p:par>
                                <p:cTn id="44" presetID="22" presetClass="entr" presetSubtype="1" fill="hold" nodeType="afterEffect">
                                  <p:stCondLst>
                                    <p:cond delay="0"/>
                                  </p:stCondLst>
                                  <p:childTnLst>
                                    <p:set>
                                      <p:cBhvr>
                                        <p:cTn id="45" dur="1" fill="hold">
                                          <p:stCondLst>
                                            <p:cond delay="0"/>
                                          </p:stCondLst>
                                        </p:cTn>
                                        <p:tgtEl>
                                          <p:spTgt spid="18">
                                            <p:txEl>
                                              <p:pRg st="13" end="13"/>
                                            </p:txEl>
                                          </p:spTgt>
                                        </p:tgtEl>
                                        <p:attrNameLst>
                                          <p:attrName>style.visibility</p:attrName>
                                        </p:attrNameLst>
                                      </p:cBhvr>
                                      <p:to>
                                        <p:strVal val="visible"/>
                                      </p:to>
                                    </p:set>
                                    <p:animEffect transition="in" filter="wipe(up)">
                                      <p:cBhvr>
                                        <p:cTn id="46" dur="500"/>
                                        <p:tgtEl>
                                          <p:spTgt spid="18">
                                            <p:txEl>
                                              <p:pRg st="13" end="13"/>
                                            </p:txEl>
                                          </p:spTgt>
                                        </p:tgtEl>
                                      </p:cBhvr>
                                    </p:animEffect>
                                  </p:childTnLst>
                                </p:cTn>
                              </p:par>
                            </p:childTnLst>
                          </p:cTn>
                        </p:par>
                        <p:par>
                          <p:cTn id="47" fill="hold">
                            <p:stCondLst>
                              <p:cond delay="1500"/>
                            </p:stCondLst>
                            <p:childTnLst>
                              <p:par>
                                <p:cTn id="48" presetID="22" presetClass="entr" presetSubtype="1" fill="hold" nodeType="afterEffect">
                                  <p:stCondLst>
                                    <p:cond delay="0"/>
                                  </p:stCondLst>
                                  <p:childTnLst>
                                    <p:set>
                                      <p:cBhvr>
                                        <p:cTn id="49" dur="1" fill="hold">
                                          <p:stCondLst>
                                            <p:cond delay="0"/>
                                          </p:stCondLst>
                                        </p:cTn>
                                        <p:tgtEl>
                                          <p:spTgt spid="18">
                                            <p:txEl>
                                              <p:pRg st="14" end="14"/>
                                            </p:txEl>
                                          </p:spTgt>
                                        </p:tgtEl>
                                        <p:attrNameLst>
                                          <p:attrName>style.visibility</p:attrName>
                                        </p:attrNameLst>
                                      </p:cBhvr>
                                      <p:to>
                                        <p:strVal val="visible"/>
                                      </p:to>
                                    </p:set>
                                    <p:animEffect transition="in" filter="wipe(up)">
                                      <p:cBhvr>
                                        <p:cTn id="50" dur="500"/>
                                        <p:tgtEl>
                                          <p:spTgt spid="18">
                                            <p:txEl>
                                              <p:pRg st="14" end="14"/>
                                            </p:txEl>
                                          </p:spTgt>
                                        </p:tgtEl>
                                      </p:cBhvr>
                                    </p:animEffect>
                                  </p:childTnLst>
                                </p:cTn>
                              </p:par>
                            </p:childTnLst>
                          </p:cTn>
                        </p:par>
                        <p:par>
                          <p:cTn id="51" fill="hold">
                            <p:stCondLst>
                              <p:cond delay="2000"/>
                            </p:stCondLst>
                            <p:childTnLst>
                              <p:par>
                                <p:cTn id="52" presetID="22" presetClass="entr" presetSubtype="1" fill="hold" nodeType="afterEffect">
                                  <p:stCondLst>
                                    <p:cond delay="0"/>
                                  </p:stCondLst>
                                  <p:childTnLst>
                                    <p:set>
                                      <p:cBhvr>
                                        <p:cTn id="53" dur="1" fill="hold">
                                          <p:stCondLst>
                                            <p:cond delay="0"/>
                                          </p:stCondLst>
                                        </p:cTn>
                                        <p:tgtEl>
                                          <p:spTgt spid="18">
                                            <p:txEl>
                                              <p:pRg st="15" end="15"/>
                                            </p:txEl>
                                          </p:spTgt>
                                        </p:tgtEl>
                                        <p:attrNameLst>
                                          <p:attrName>style.visibility</p:attrName>
                                        </p:attrNameLst>
                                      </p:cBhvr>
                                      <p:to>
                                        <p:strVal val="visible"/>
                                      </p:to>
                                    </p:set>
                                    <p:animEffect transition="in" filter="wipe(up)">
                                      <p:cBhvr>
                                        <p:cTn id="54" dur="500"/>
                                        <p:tgtEl>
                                          <p:spTgt spid="18">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836712"/>
            <a:ext cx="5544615" cy="5184576"/>
          </a:xfrm>
        </p:spPr>
        <p:txBody>
          <a:bodyPr>
            <a:normAutofit fontScale="92500"/>
          </a:bodyPr>
          <a:lstStyle/>
          <a:p>
            <a:pPr>
              <a:lnSpc>
                <a:spcPct val="140000"/>
              </a:lnSpc>
              <a:spcBef>
                <a:spcPts val="0"/>
              </a:spcBef>
              <a:buFont typeface="Wingdings" panose="05000000000000000000" pitchFamily="2" charset="2"/>
              <a:buChar char="p"/>
            </a:pPr>
            <a:r>
              <a:rPr lang="zh-CN" altLang="en-US" sz="1700" b="1" dirty="0" smtClean="0">
                <a:solidFill>
                  <a:srgbClr val="FF0000"/>
                </a:solidFill>
                <a:latin typeface="Times New Roman" panose="02020603050405020304" pitchFamily="18" charset="0"/>
                <a:ea typeface="黑体" pitchFamily="2" charset="-122"/>
                <a:cs typeface="Times New Roman" panose="02020603050405020304" pitchFamily="18" charset="0"/>
              </a:rPr>
              <a:t>危废收集模式</a:t>
            </a:r>
            <a:endParaRPr lang="en-US" altLang="zh-CN" sz="1700" b="1" dirty="0" smtClean="0">
              <a:solidFill>
                <a:srgbClr val="FF0000"/>
              </a:solidFill>
              <a:latin typeface="Times New Roman" panose="02020603050405020304" pitchFamily="18" charset="0"/>
              <a:ea typeface="黑体" pitchFamily="2" charset="-122"/>
              <a:cs typeface="Times New Roman" panose="02020603050405020304" pitchFamily="18" charset="0"/>
            </a:endParaRPr>
          </a:p>
          <a:p>
            <a:pPr>
              <a:lnSpc>
                <a:spcPct val="130000"/>
              </a:lnSpc>
              <a:spcBef>
                <a:spcPts val="0"/>
              </a:spcBef>
              <a:buFont typeface="Wingdings" panose="05000000000000000000" pitchFamily="2" charset="2"/>
              <a:buChar char="Ø"/>
            </a:pPr>
            <a:r>
              <a:rPr lang="zh-CN" altLang="en-US" sz="1800" b="1" dirty="0" smtClean="0">
                <a:solidFill>
                  <a:srgbClr val="FF0000"/>
                </a:solidFill>
                <a:latin typeface="仿宋" panose="02010609060101010101" pitchFamily="49" charset="-122"/>
                <a:ea typeface="仿宋" panose="02010609060101010101" pitchFamily="49" charset="-122"/>
              </a:rPr>
              <a:t>校级暂存库 </a:t>
            </a:r>
            <a:r>
              <a:rPr lang="en-US" altLang="zh-CN" sz="1800" b="1" dirty="0" smtClean="0">
                <a:solidFill>
                  <a:srgbClr val="FF0000"/>
                </a:solidFill>
                <a:latin typeface="仿宋" panose="02010609060101010101" pitchFamily="49" charset="-122"/>
                <a:ea typeface="仿宋" panose="02010609060101010101" pitchFamily="49" charset="-122"/>
              </a:rPr>
              <a:t>+ </a:t>
            </a:r>
            <a:r>
              <a:rPr lang="zh-CN" altLang="en-US" sz="1800" b="1" dirty="0" smtClean="0">
                <a:solidFill>
                  <a:srgbClr val="FF0000"/>
                </a:solidFill>
                <a:latin typeface="仿宋" panose="02010609060101010101" pitchFamily="49" charset="-122"/>
                <a:ea typeface="仿宋" panose="02010609060101010101" pitchFamily="49" charset="-122"/>
              </a:rPr>
              <a:t>实验室暂存</a:t>
            </a:r>
            <a:endParaRPr lang="en-US" altLang="zh-CN" sz="1800" b="1" dirty="0">
              <a:solidFill>
                <a:srgbClr val="FF0000"/>
              </a:solidFill>
              <a:latin typeface="仿宋" panose="02010609060101010101" pitchFamily="49" charset="-122"/>
              <a:ea typeface="仿宋" panose="02010609060101010101" pitchFamily="49" charset="-122"/>
            </a:endParaRPr>
          </a:p>
          <a:p>
            <a:pPr indent="0">
              <a:lnSpc>
                <a:spcPct val="130000"/>
              </a:lnSpc>
              <a:spcBef>
                <a:spcPts val="0"/>
              </a:spcBef>
              <a:buNone/>
            </a:pP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实验室废液桶、过期试剂等按规定时段送校级暂存库 或 学校定期收集转运；学校定期向外转运。</a:t>
            </a:r>
            <a:endParaRPr lang="en-US" altLang="zh-CN"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endParaRPr>
          </a:p>
          <a:p>
            <a:pPr>
              <a:lnSpc>
                <a:spcPct val="130000"/>
              </a:lnSpc>
              <a:spcBef>
                <a:spcPts val="0"/>
              </a:spcBef>
              <a:buFont typeface="Wingdings" panose="05000000000000000000" pitchFamily="2" charset="2"/>
              <a:buChar char="Ø"/>
            </a:pPr>
            <a:r>
              <a:rPr lang="zh-CN" altLang="en-US" sz="1800" b="1" dirty="0" smtClean="0">
                <a:solidFill>
                  <a:srgbClr val="FF0000"/>
                </a:solidFill>
                <a:latin typeface="仿宋" panose="02010609060101010101" pitchFamily="49" charset="-122"/>
                <a:ea typeface="仿宋" panose="02010609060101010101" pitchFamily="49" charset="-122"/>
              </a:rPr>
              <a:t>院级暂存库 </a:t>
            </a:r>
            <a:r>
              <a:rPr lang="en-US" altLang="zh-CN" sz="1800" b="1" dirty="0" smtClean="0">
                <a:solidFill>
                  <a:srgbClr val="FF0000"/>
                </a:solidFill>
                <a:latin typeface="仿宋" panose="02010609060101010101" pitchFamily="49" charset="-122"/>
                <a:ea typeface="仿宋" panose="02010609060101010101" pitchFamily="49" charset="-122"/>
              </a:rPr>
              <a:t>+ </a:t>
            </a:r>
            <a:r>
              <a:rPr lang="zh-CN" altLang="en-US" sz="1800" b="1" dirty="0" smtClean="0">
                <a:solidFill>
                  <a:srgbClr val="FF0000"/>
                </a:solidFill>
                <a:latin typeface="仿宋" panose="02010609060101010101" pitchFamily="49" charset="-122"/>
                <a:ea typeface="仿宋" panose="02010609060101010101" pitchFamily="49" charset="-122"/>
              </a:rPr>
              <a:t>实验室暂存</a:t>
            </a:r>
            <a:endParaRPr lang="en-US" altLang="zh-CN" sz="1800" b="1" dirty="0">
              <a:solidFill>
                <a:srgbClr val="FF0000"/>
              </a:solidFill>
              <a:latin typeface="仿宋" panose="02010609060101010101" pitchFamily="49" charset="-122"/>
              <a:ea typeface="仿宋" panose="02010609060101010101" pitchFamily="49" charset="-122"/>
            </a:endParaRPr>
          </a:p>
          <a:p>
            <a:pPr indent="0">
              <a:lnSpc>
                <a:spcPct val="130000"/>
              </a:lnSpc>
              <a:spcBef>
                <a:spcPts val="0"/>
              </a:spcBef>
              <a:buNone/>
            </a:pP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实验室</a:t>
            </a:r>
            <a:r>
              <a:rPr lang="zh-CN" altLang="en-US" sz="1800" b="1" dirty="0">
                <a:solidFill>
                  <a:srgbClr val="002060"/>
                </a:solidFill>
                <a:latin typeface="仿宋" panose="02010609060101010101" pitchFamily="49" charset="-122"/>
                <a:ea typeface="仿宋" panose="02010609060101010101" pitchFamily="49" charset="-122"/>
                <a:sym typeface="宋体" panose="02010600030101010101" pitchFamily="2" charset="-122"/>
              </a:rPr>
              <a:t>废液桶、过期试剂等按规定时段</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送</a:t>
            </a:r>
            <a:r>
              <a:rPr lang="zh-CN" altLang="en-US" sz="1800" b="1" dirty="0" smtClean="0">
                <a:solidFill>
                  <a:srgbClr val="FF0000"/>
                </a:solidFill>
                <a:latin typeface="仿宋" panose="02010609060101010101" pitchFamily="49" charset="-122"/>
                <a:ea typeface="仿宋" panose="02010609060101010101" pitchFamily="49" charset="-122"/>
                <a:sym typeface="宋体" panose="02010600030101010101" pitchFamily="2" charset="-122"/>
              </a:rPr>
              <a:t>院级</a:t>
            </a:r>
            <a:r>
              <a:rPr lang="zh-CN" altLang="en-US" sz="1800" b="1" dirty="0">
                <a:solidFill>
                  <a:srgbClr val="002060"/>
                </a:solidFill>
                <a:latin typeface="仿宋" panose="02010609060101010101" pitchFamily="49" charset="-122"/>
                <a:ea typeface="仿宋" panose="02010609060101010101" pitchFamily="49" charset="-122"/>
                <a:sym typeface="宋体" panose="02010600030101010101" pitchFamily="2" charset="-122"/>
              </a:rPr>
              <a:t>暂存</a:t>
            </a: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库；</a:t>
            </a:r>
            <a:endParaRPr lang="en-US" altLang="zh-CN"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endParaRPr>
          </a:p>
          <a:p>
            <a:pPr indent="0">
              <a:lnSpc>
                <a:spcPct val="130000"/>
              </a:lnSpc>
              <a:spcBef>
                <a:spcPts val="0"/>
              </a:spcBef>
              <a:buNone/>
            </a:pPr>
            <a:r>
              <a:rPr lang="zh-CN" altLang="en-US"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rPr>
              <a:t>学校定期组织收集并向外转运。</a:t>
            </a:r>
            <a:endParaRPr lang="en-US" altLang="zh-CN"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endParaRPr>
          </a:p>
          <a:p>
            <a:pPr indent="0">
              <a:lnSpc>
                <a:spcPct val="130000"/>
              </a:lnSpc>
              <a:spcBef>
                <a:spcPts val="0"/>
              </a:spcBef>
              <a:buNone/>
            </a:pPr>
            <a:endParaRPr lang="en-US" altLang="zh-CN" sz="1800" b="1" dirty="0" smtClean="0">
              <a:solidFill>
                <a:srgbClr val="002060"/>
              </a:solidFill>
              <a:latin typeface="仿宋" panose="02010609060101010101" pitchFamily="49" charset="-122"/>
              <a:ea typeface="仿宋" panose="02010609060101010101" pitchFamily="49" charset="-122"/>
              <a:sym typeface="宋体" panose="02010600030101010101" pitchFamily="2" charset="-122"/>
            </a:endParaRPr>
          </a:p>
          <a:p>
            <a:pPr>
              <a:lnSpc>
                <a:spcPct val="130000"/>
              </a:lnSpc>
              <a:spcBef>
                <a:spcPts val="0"/>
              </a:spcBef>
              <a:buFont typeface="Wingdings" panose="05000000000000000000" pitchFamily="2" charset="2"/>
              <a:buChar char="Ø"/>
            </a:pPr>
            <a:r>
              <a:rPr lang="zh-CN" altLang="en-US" sz="1800" b="1" dirty="0" smtClean="0">
                <a:solidFill>
                  <a:srgbClr val="FF0000"/>
                </a:solidFill>
                <a:latin typeface="仿宋" panose="02010609060101010101" pitchFamily="49" charset="-122"/>
                <a:ea typeface="仿宋" panose="02010609060101010101" pitchFamily="49" charset="-122"/>
              </a:rPr>
              <a:t>华中科技大学模式：</a:t>
            </a:r>
            <a:endParaRPr lang="en-US" altLang="zh-CN" sz="1800" b="1" dirty="0" smtClean="0">
              <a:solidFill>
                <a:srgbClr val="FF0000"/>
              </a:solidFill>
              <a:latin typeface="仿宋" panose="02010609060101010101" pitchFamily="49" charset="-122"/>
              <a:ea typeface="仿宋" panose="02010609060101010101" pitchFamily="49" charset="-122"/>
            </a:endParaRPr>
          </a:p>
          <a:p>
            <a:pPr indent="0">
              <a:lnSpc>
                <a:spcPct val="130000"/>
              </a:lnSpc>
              <a:spcBef>
                <a:spcPts val="0"/>
              </a:spcBef>
              <a:buNone/>
            </a:pPr>
            <a:r>
              <a:rPr lang="zh-CN" altLang="en-US" sz="1800" b="1" dirty="0" smtClean="0">
                <a:solidFill>
                  <a:srgbClr val="002060"/>
                </a:solidFill>
                <a:latin typeface="仿宋" panose="02010609060101010101" pitchFamily="49" charset="-122"/>
                <a:ea typeface="仿宋" panose="02010609060101010101" pitchFamily="49" charset="-122"/>
              </a:rPr>
              <a:t>院级暂</a:t>
            </a:r>
            <a:r>
              <a:rPr lang="zh-CN" altLang="en-US" sz="1800" b="1" dirty="0">
                <a:solidFill>
                  <a:srgbClr val="002060"/>
                </a:solidFill>
                <a:latin typeface="仿宋" panose="02010609060101010101" pitchFamily="49" charset="-122"/>
                <a:ea typeface="仿宋" panose="02010609060101010101" pitchFamily="49" charset="-122"/>
              </a:rPr>
              <a:t>存库</a:t>
            </a:r>
            <a:r>
              <a:rPr lang="zh-CN" altLang="en-US" sz="1800" b="1" dirty="0" smtClean="0">
                <a:solidFill>
                  <a:srgbClr val="002060"/>
                </a:solidFill>
                <a:latin typeface="仿宋" panose="02010609060101010101" pitchFamily="49" charset="-122"/>
                <a:ea typeface="仿宋" panose="02010609060101010101" pitchFamily="49" charset="-122"/>
              </a:rPr>
              <a:t>（楼栋</a:t>
            </a:r>
            <a:r>
              <a:rPr lang="zh-CN" altLang="en-US" sz="1800" b="1" dirty="0">
                <a:solidFill>
                  <a:srgbClr val="FF0000"/>
                </a:solidFill>
                <a:latin typeface="仿宋" panose="02010609060101010101" pitchFamily="49" charset="-122"/>
                <a:ea typeface="仿宋" panose="02010609060101010101" pitchFamily="49" charset="-122"/>
              </a:rPr>
              <a:t>暂存</a:t>
            </a:r>
            <a:r>
              <a:rPr lang="zh-CN" altLang="en-US" sz="1800" b="1" dirty="0" smtClean="0">
                <a:solidFill>
                  <a:srgbClr val="FF0000"/>
                </a:solidFill>
                <a:latin typeface="仿宋" panose="02010609060101010101" pitchFamily="49" charset="-122"/>
                <a:ea typeface="仿宋" panose="02010609060101010101" pitchFamily="49" charset="-122"/>
              </a:rPr>
              <a:t>间</a:t>
            </a:r>
            <a:r>
              <a:rPr lang="zh-CN" altLang="en-US" sz="1800" b="1" dirty="0" smtClean="0">
                <a:solidFill>
                  <a:srgbClr val="002060"/>
                </a:solidFill>
                <a:latin typeface="仿宋" panose="02010609060101010101" pitchFamily="49" charset="-122"/>
                <a:ea typeface="仿宋" panose="02010609060101010101" pitchFamily="49" charset="-122"/>
              </a:rPr>
              <a:t> 或 </a:t>
            </a:r>
            <a:r>
              <a:rPr lang="zh-CN" altLang="en-US" sz="1800" b="1" dirty="0" smtClean="0">
                <a:solidFill>
                  <a:srgbClr val="FF0000"/>
                </a:solidFill>
                <a:latin typeface="仿宋" panose="02010609060101010101" pitchFamily="49" charset="-122"/>
                <a:ea typeface="仿宋" panose="02010609060101010101" pitchFamily="49" charset="-122"/>
              </a:rPr>
              <a:t>集装箱式</a:t>
            </a:r>
            <a:r>
              <a:rPr lang="zh-CN" altLang="en-US" sz="1800" b="1" dirty="0" smtClean="0">
                <a:solidFill>
                  <a:srgbClr val="002060"/>
                </a:solidFill>
                <a:latin typeface="仿宋" panose="02010609060101010101" pitchFamily="49" charset="-122"/>
                <a:ea typeface="仿宋" panose="02010609060101010101" pitchFamily="49" charset="-122"/>
              </a:rPr>
              <a:t> </a:t>
            </a:r>
            <a:r>
              <a:rPr lang="en-US" altLang="zh-CN" sz="1800" b="1" dirty="0" smtClean="0">
                <a:solidFill>
                  <a:srgbClr val="002060"/>
                </a:solidFill>
                <a:latin typeface="仿宋" panose="02010609060101010101" pitchFamily="49" charset="-122"/>
                <a:ea typeface="仿宋" panose="02010609060101010101" pitchFamily="49" charset="-122"/>
              </a:rPr>
              <a:t>+ </a:t>
            </a:r>
            <a:r>
              <a:rPr lang="zh-CN" altLang="en-US" sz="1800" b="1" dirty="0">
                <a:solidFill>
                  <a:srgbClr val="002060"/>
                </a:solidFill>
                <a:latin typeface="仿宋" panose="02010609060101010101" pitchFamily="49" charset="-122"/>
                <a:ea typeface="仿宋" panose="02010609060101010101" pitchFamily="49" charset="-122"/>
              </a:rPr>
              <a:t>实验室暂</a:t>
            </a:r>
            <a:r>
              <a:rPr lang="zh-CN" altLang="en-US" sz="1800" b="1" dirty="0" smtClean="0">
                <a:solidFill>
                  <a:srgbClr val="002060"/>
                </a:solidFill>
                <a:latin typeface="仿宋" panose="02010609060101010101" pitchFamily="49" charset="-122"/>
                <a:ea typeface="仿宋" panose="02010609060101010101" pitchFamily="49" charset="-122"/>
              </a:rPr>
              <a:t>存）；</a:t>
            </a:r>
            <a:endParaRPr lang="en-US" altLang="zh-CN" sz="1800" b="1" dirty="0" smtClean="0">
              <a:solidFill>
                <a:srgbClr val="002060"/>
              </a:solidFill>
              <a:latin typeface="仿宋" panose="02010609060101010101" pitchFamily="49" charset="-122"/>
              <a:ea typeface="仿宋" panose="02010609060101010101" pitchFamily="49" charset="-122"/>
            </a:endParaRPr>
          </a:p>
          <a:p>
            <a:pPr indent="0">
              <a:lnSpc>
                <a:spcPct val="130000"/>
              </a:lnSpc>
              <a:spcBef>
                <a:spcPts val="0"/>
              </a:spcBef>
              <a:buNone/>
            </a:pPr>
            <a:r>
              <a:rPr lang="zh-CN" altLang="en-US" sz="1800" b="1" dirty="0" smtClean="0">
                <a:solidFill>
                  <a:srgbClr val="002060"/>
                </a:solidFill>
                <a:latin typeface="仿宋" panose="02010609060101010101" pitchFamily="49" charset="-122"/>
                <a:ea typeface="仿宋" panose="02010609060101010101" pitchFamily="49" charset="-122"/>
              </a:rPr>
              <a:t>学校每年通过招标确定危废服务商，一次招标，三家中标；</a:t>
            </a:r>
            <a:endParaRPr lang="en-US" altLang="zh-CN" sz="1800" b="1" dirty="0" smtClean="0">
              <a:solidFill>
                <a:srgbClr val="002060"/>
              </a:solidFill>
              <a:latin typeface="仿宋" panose="02010609060101010101" pitchFamily="49" charset="-122"/>
              <a:ea typeface="仿宋" panose="02010609060101010101" pitchFamily="49" charset="-122"/>
            </a:endParaRPr>
          </a:p>
          <a:p>
            <a:pPr indent="0">
              <a:lnSpc>
                <a:spcPct val="130000"/>
              </a:lnSpc>
              <a:spcBef>
                <a:spcPts val="0"/>
              </a:spcBef>
              <a:buNone/>
            </a:pPr>
            <a:r>
              <a:rPr lang="zh-CN" altLang="en-US" sz="1800" b="1" dirty="0" smtClean="0">
                <a:solidFill>
                  <a:srgbClr val="002060"/>
                </a:solidFill>
                <a:latin typeface="仿宋" panose="02010609060101010101" pitchFamily="49" charset="-122"/>
                <a:ea typeface="仿宋" panose="02010609060101010101" pitchFamily="49" charset="-122"/>
              </a:rPr>
              <a:t>根据服务商价格、服务质量择优接洽，分校区组织收集转移。</a:t>
            </a:r>
            <a:endParaRPr lang="en-US" altLang="zh-CN" sz="18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五、实验室危化品贮存管理┃</a:t>
            </a:r>
            <a:r>
              <a:rPr lang="en-US" altLang="zh-CN" sz="2000" b="1" dirty="0" smtClean="0">
                <a:solidFill>
                  <a:srgbClr val="FF0000"/>
                </a:solidFill>
                <a:latin typeface="楷体" panose="02010609060101010101" pitchFamily="49" charset="-122"/>
                <a:ea typeface="楷体" panose="02010609060101010101" pitchFamily="49" charset="-122"/>
              </a:rPr>
              <a:t> 4.</a:t>
            </a:r>
            <a:r>
              <a:rPr lang="zh-CN" altLang="en-US" sz="2000" b="1" dirty="0" smtClean="0">
                <a:solidFill>
                  <a:srgbClr val="FF0000"/>
                </a:solidFill>
                <a:latin typeface="楷体" panose="02010609060101010101" pitchFamily="49" charset="-122"/>
                <a:ea typeface="楷体" panose="02010609060101010101" pitchFamily="49" charset="-122"/>
              </a:rPr>
              <a:t>危废收集暂存</a:t>
            </a:r>
            <a:endParaRPr lang="zh-CN" altLang="en-US" sz="2000" b="1" dirty="0">
              <a:solidFill>
                <a:srgbClr val="002060"/>
              </a:solidFill>
              <a:latin typeface="黑体" panose="02010609060101010101" pitchFamily="49" charset="-122"/>
              <a:ea typeface="黑体" panose="02010609060101010101" pitchFamily="49" charset="-122"/>
            </a:endParaRPr>
          </a:p>
        </p:txBody>
      </p:sp>
      <p:grpSp>
        <p:nvGrpSpPr>
          <p:cNvPr id="4" name="组合 3"/>
          <p:cNvGrpSpPr/>
          <p:nvPr/>
        </p:nvGrpSpPr>
        <p:grpSpPr>
          <a:xfrm>
            <a:off x="6510075" y="936625"/>
            <a:ext cx="4122429" cy="2160000"/>
            <a:chOff x="6312125" y="936625"/>
            <a:chExt cx="4122429" cy="2160000"/>
          </a:xfrm>
        </p:grpSpPr>
        <p:pic>
          <p:nvPicPr>
            <p:cNvPr id="32" name="Picture 5"/>
            <p:cNvPicPr>
              <a:picLocks noChangeAspect="1" noChangeArrowheads="1"/>
            </p:cNvPicPr>
            <p:nvPr/>
          </p:nvPicPr>
          <p:blipFill>
            <a:blip r:embed="rId2" cstate="print"/>
            <a:srcRect/>
            <a:stretch>
              <a:fillRect/>
            </a:stretch>
          </p:blipFill>
          <p:spPr bwMode="auto">
            <a:xfrm>
              <a:off x="6312125" y="936625"/>
              <a:ext cx="2922491" cy="2160000"/>
            </a:xfrm>
            <a:prstGeom prst="rect">
              <a:avLst/>
            </a:prstGeom>
            <a:ln>
              <a:noFill/>
            </a:ln>
            <a:effectLst>
              <a:outerShdw blurRad="292100" dist="139700" dir="2700000" algn="tl" rotWithShape="0">
                <a:srgbClr val="333333">
                  <a:alpha val="65000"/>
                </a:srgbClr>
              </a:outerShdw>
            </a:effectLst>
          </p:spPr>
        </p:pic>
        <p:sp>
          <p:nvSpPr>
            <p:cNvPr id="34" name="TextBox 7"/>
            <p:cNvSpPr txBox="1"/>
            <p:nvPr/>
          </p:nvSpPr>
          <p:spPr>
            <a:xfrm>
              <a:off x="9264844" y="1328016"/>
              <a:ext cx="116971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1" dirty="0">
                  <a:solidFill>
                    <a:srgbClr val="002060"/>
                  </a:solidFill>
                  <a:latin typeface="仿宋" panose="02010609060101010101" pitchFamily="49" charset="-122"/>
                  <a:ea typeface="仿宋" panose="02010609060101010101" pitchFamily="49" charset="-122"/>
                </a:rPr>
                <a:t>化学</a:t>
              </a:r>
              <a:r>
                <a:rPr lang="zh-CN" altLang="en-US" sz="1400" b="1" dirty="0" smtClean="0">
                  <a:solidFill>
                    <a:srgbClr val="002060"/>
                  </a:solidFill>
                  <a:latin typeface="仿宋" panose="02010609060101010101" pitchFamily="49" charset="-122"/>
                  <a:ea typeface="仿宋" panose="02010609060101010101" pitchFamily="49" charset="-122"/>
                </a:rPr>
                <a:t>学院</a:t>
              </a:r>
              <a:endParaRPr lang="en-US" altLang="zh-CN" sz="1400" b="1" dirty="0" smtClean="0">
                <a:solidFill>
                  <a:srgbClr val="002060"/>
                </a:solidFill>
                <a:latin typeface="仿宋" panose="02010609060101010101" pitchFamily="49" charset="-122"/>
                <a:ea typeface="仿宋" panose="02010609060101010101" pitchFamily="49"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1" dirty="0" smtClean="0">
                  <a:solidFill>
                    <a:srgbClr val="FF0000"/>
                  </a:solidFill>
                  <a:latin typeface="仿宋" panose="02010609060101010101" pitchFamily="49" charset="-122"/>
                  <a:ea typeface="仿宋" panose="02010609060101010101" pitchFamily="49" charset="-122"/>
                </a:rPr>
                <a:t>危</a:t>
              </a:r>
              <a:r>
                <a:rPr lang="zh-CN" altLang="en-US" sz="1400" b="1" dirty="0">
                  <a:solidFill>
                    <a:srgbClr val="FF0000"/>
                  </a:solidFill>
                  <a:latin typeface="仿宋" panose="02010609060101010101" pitchFamily="49" charset="-122"/>
                  <a:ea typeface="仿宋" panose="02010609060101010101" pitchFamily="49" charset="-122"/>
                </a:rPr>
                <a:t>废暂存</a:t>
              </a:r>
              <a:r>
                <a:rPr lang="zh-CN" altLang="en-US" sz="1400" b="1" dirty="0" smtClean="0">
                  <a:solidFill>
                    <a:srgbClr val="FF0000"/>
                  </a:solidFill>
                  <a:latin typeface="仿宋" panose="02010609060101010101" pitchFamily="49" charset="-122"/>
                  <a:ea typeface="仿宋" panose="02010609060101010101" pitchFamily="49" charset="-122"/>
                </a:rPr>
                <a:t>柜</a:t>
              </a:r>
              <a:endParaRPr lang="en-US" altLang="zh-CN" sz="1400" b="1" dirty="0" smtClean="0">
                <a:solidFill>
                  <a:srgbClr val="FF0000"/>
                </a:solidFill>
                <a:latin typeface="仿宋" panose="02010609060101010101" pitchFamily="49" charset="-122"/>
                <a:ea typeface="仿宋" panose="02010609060101010101" pitchFamily="49"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1" dirty="0" smtClean="0">
                  <a:solidFill>
                    <a:srgbClr val="002060"/>
                  </a:solidFill>
                  <a:latin typeface="仿宋" panose="02010609060101010101" pitchFamily="49" charset="-122"/>
                  <a:ea typeface="仿宋" panose="02010609060101010101" pitchFamily="49" charset="-122"/>
                </a:rPr>
                <a:t>（</a:t>
              </a:r>
              <a:r>
                <a:rPr lang="en-US" altLang="zh-CN" sz="1400" b="1" dirty="0">
                  <a:solidFill>
                    <a:srgbClr val="002060"/>
                  </a:solidFill>
                  <a:latin typeface="仿宋" panose="02010609060101010101" pitchFamily="49" charset="-122"/>
                  <a:ea typeface="仿宋" panose="02010609060101010101" pitchFamily="49" charset="-122"/>
                </a:rPr>
                <a:t>2016</a:t>
              </a:r>
              <a:r>
                <a:rPr lang="zh-CN" altLang="en-US" sz="1400" b="1" dirty="0">
                  <a:solidFill>
                    <a:srgbClr val="002060"/>
                  </a:solidFill>
                  <a:latin typeface="仿宋" panose="02010609060101010101" pitchFamily="49" charset="-122"/>
                  <a:ea typeface="仿宋" panose="02010609060101010101" pitchFamily="49" charset="-122"/>
                </a:rPr>
                <a:t>年）</a:t>
              </a:r>
            </a:p>
          </p:txBody>
        </p:sp>
      </p:grpSp>
      <p:grpSp>
        <p:nvGrpSpPr>
          <p:cNvPr id="3" name="组合 2"/>
          <p:cNvGrpSpPr/>
          <p:nvPr/>
        </p:nvGrpSpPr>
        <p:grpSpPr>
          <a:xfrm>
            <a:off x="7392144" y="2402322"/>
            <a:ext cx="4411683" cy="2336654"/>
            <a:chOff x="7392144" y="2402322"/>
            <a:chExt cx="4411683" cy="2336654"/>
          </a:xfrm>
        </p:grpSpPr>
        <p:pic>
          <p:nvPicPr>
            <p:cNvPr id="39"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8288" y="2402322"/>
              <a:ext cx="3115539" cy="2336654"/>
            </a:xfrm>
            <a:prstGeom prst="rect">
              <a:avLst/>
            </a:prstGeom>
            <a:ln>
              <a:noFill/>
            </a:ln>
            <a:effectLst>
              <a:outerShdw blurRad="292100" dist="139700" dir="2700000" algn="tl" rotWithShape="0">
                <a:srgbClr val="333333">
                  <a:alpha val="65000"/>
                </a:srgbClr>
              </a:outerShdw>
            </a:effectLst>
          </p:spPr>
        </p:pic>
        <p:sp>
          <p:nvSpPr>
            <p:cNvPr id="40" name="TextBox 7"/>
            <p:cNvSpPr txBox="1"/>
            <p:nvPr/>
          </p:nvSpPr>
          <p:spPr>
            <a:xfrm>
              <a:off x="7392144" y="3429000"/>
              <a:ext cx="116971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1" dirty="0" smtClean="0">
                  <a:solidFill>
                    <a:srgbClr val="002060"/>
                  </a:solidFill>
                  <a:latin typeface="仿宋" panose="02010609060101010101" pitchFamily="49" charset="-122"/>
                  <a:ea typeface="仿宋" panose="02010609060101010101" pitchFamily="49" charset="-122"/>
                </a:rPr>
                <a:t>同济医学院</a:t>
              </a:r>
              <a:endParaRPr lang="en-US" altLang="zh-CN" sz="1400" b="1" dirty="0" smtClean="0">
                <a:solidFill>
                  <a:srgbClr val="002060"/>
                </a:solidFill>
                <a:latin typeface="仿宋" panose="02010609060101010101" pitchFamily="49" charset="-122"/>
                <a:ea typeface="仿宋" panose="02010609060101010101" pitchFamily="49"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1" dirty="0" smtClean="0">
                  <a:solidFill>
                    <a:srgbClr val="FF0000"/>
                  </a:solidFill>
                  <a:latin typeface="仿宋" panose="02010609060101010101" pitchFamily="49" charset="-122"/>
                  <a:ea typeface="仿宋" panose="02010609060101010101" pitchFamily="49" charset="-122"/>
                </a:rPr>
                <a:t>危</a:t>
              </a:r>
              <a:r>
                <a:rPr lang="zh-CN" altLang="en-US" sz="1400" b="1" dirty="0">
                  <a:solidFill>
                    <a:srgbClr val="FF0000"/>
                  </a:solidFill>
                  <a:latin typeface="仿宋" panose="02010609060101010101" pitchFamily="49" charset="-122"/>
                  <a:ea typeface="仿宋" panose="02010609060101010101" pitchFamily="49" charset="-122"/>
                </a:rPr>
                <a:t>废暂存</a:t>
              </a:r>
              <a:r>
                <a:rPr lang="zh-CN" altLang="en-US" sz="1400" b="1" dirty="0" smtClean="0">
                  <a:solidFill>
                    <a:srgbClr val="FF0000"/>
                  </a:solidFill>
                  <a:latin typeface="仿宋" panose="02010609060101010101" pitchFamily="49" charset="-122"/>
                  <a:ea typeface="仿宋" panose="02010609060101010101" pitchFamily="49" charset="-122"/>
                </a:rPr>
                <a:t>柜</a:t>
              </a:r>
              <a:endParaRPr lang="en-US" altLang="zh-CN" sz="1400" b="1" dirty="0" smtClean="0">
                <a:solidFill>
                  <a:srgbClr val="FF0000"/>
                </a:solidFill>
                <a:latin typeface="仿宋" panose="02010609060101010101" pitchFamily="49" charset="-122"/>
                <a:ea typeface="仿宋" panose="02010609060101010101" pitchFamily="49"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1" dirty="0" smtClean="0">
                  <a:solidFill>
                    <a:srgbClr val="002060"/>
                  </a:solidFill>
                  <a:latin typeface="仿宋" panose="02010609060101010101" pitchFamily="49" charset="-122"/>
                  <a:ea typeface="仿宋" panose="02010609060101010101" pitchFamily="49" charset="-122"/>
                </a:rPr>
                <a:t>（</a:t>
              </a:r>
              <a:r>
                <a:rPr lang="en-US" altLang="zh-CN" sz="1400" b="1" dirty="0" smtClean="0">
                  <a:solidFill>
                    <a:srgbClr val="002060"/>
                  </a:solidFill>
                  <a:latin typeface="仿宋" panose="02010609060101010101" pitchFamily="49" charset="-122"/>
                  <a:ea typeface="仿宋" panose="02010609060101010101" pitchFamily="49" charset="-122"/>
                </a:rPr>
                <a:t>2019</a:t>
              </a:r>
              <a:r>
                <a:rPr lang="zh-CN" altLang="en-US" sz="1400" b="1" dirty="0" smtClean="0">
                  <a:solidFill>
                    <a:srgbClr val="002060"/>
                  </a:solidFill>
                  <a:latin typeface="仿宋" panose="02010609060101010101" pitchFamily="49" charset="-122"/>
                  <a:ea typeface="仿宋" panose="02010609060101010101" pitchFamily="49" charset="-122"/>
                </a:rPr>
                <a:t>年</a:t>
              </a:r>
              <a:r>
                <a:rPr lang="zh-CN" altLang="en-US" sz="1400" b="1" dirty="0">
                  <a:solidFill>
                    <a:srgbClr val="002060"/>
                  </a:solidFill>
                  <a:latin typeface="仿宋" panose="02010609060101010101" pitchFamily="49" charset="-122"/>
                  <a:ea typeface="仿宋" panose="02010609060101010101" pitchFamily="49" charset="-122"/>
                </a:rPr>
                <a:t>）</a:t>
              </a:r>
            </a:p>
          </p:txBody>
        </p:sp>
      </p:grpSp>
      <p:grpSp>
        <p:nvGrpSpPr>
          <p:cNvPr id="2" name="组合 1"/>
          <p:cNvGrpSpPr/>
          <p:nvPr/>
        </p:nvGrpSpPr>
        <p:grpSpPr>
          <a:xfrm>
            <a:off x="6953994" y="4500039"/>
            <a:ext cx="4284056" cy="2072945"/>
            <a:chOff x="6953994" y="4500039"/>
            <a:chExt cx="4284056" cy="2072945"/>
          </a:xfrm>
        </p:grpSpPr>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b="9538"/>
            <a:stretch/>
          </p:blipFill>
          <p:spPr>
            <a:xfrm>
              <a:off x="6953994" y="4500039"/>
              <a:ext cx="3051129" cy="2072945"/>
            </a:xfrm>
            <a:prstGeom prst="rect">
              <a:avLst/>
            </a:prstGeom>
            <a:ln>
              <a:noFill/>
            </a:ln>
            <a:effectLst>
              <a:outerShdw blurRad="190500" algn="tl" rotWithShape="0">
                <a:srgbClr val="000000">
                  <a:alpha val="70000"/>
                </a:srgbClr>
              </a:outerShdw>
            </a:effectLst>
          </p:spPr>
        </p:pic>
        <p:sp>
          <p:nvSpPr>
            <p:cNvPr id="42" name="TextBox 7"/>
            <p:cNvSpPr txBox="1"/>
            <p:nvPr/>
          </p:nvSpPr>
          <p:spPr>
            <a:xfrm>
              <a:off x="10068340" y="5373216"/>
              <a:ext cx="116971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1" dirty="0" smtClean="0">
                  <a:solidFill>
                    <a:srgbClr val="002060"/>
                  </a:solidFill>
                  <a:latin typeface="仿宋" panose="02010609060101010101" pitchFamily="49" charset="-122"/>
                  <a:ea typeface="仿宋" panose="02010609060101010101" pitchFamily="49" charset="-122"/>
                </a:rPr>
                <a:t>环境学院</a:t>
              </a:r>
              <a:endParaRPr lang="en-US" altLang="zh-CN" sz="1400" b="1" dirty="0" smtClean="0">
                <a:solidFill>
                  <a:srgbClr val="002060"/>
                </a:solidFill>
                <a:latin typeface="仿宋" panose="02010609060101010101" pitchFamily="49" charset="-122"/>
                <a:ea typeface="仿宋" panose="02010609060101010101" pitchFamily="49"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1" dirty="0" smtClean="0">
                  <a:solidFill>
                    <a:srgbClr val="FF0000"/>
                  </a:solidFill>
                  <a:latin typeface="仿宋" panose="02010609060101010101" pitchFamily="49" charset="-122"/>
                  <a:ea typeface="仿宋" panose="02010609060101010101" pitchFamily="49" charset="-122"/>
                </a:rPr>
                <a:t>危</a:t>
              </a:r>
              <a:r>
                <a:rPr lang="zh-CN" altLang="en-US" sz="1400" b="1" dirty="0">
                  <a:solidFill>
                    <a:srgbClr val="FF0000"/>
                  </a:solidFill>
                  <a:latin typeface="仿宋" panose="02010609060101010101" pitchFamily="49" charset="-122"/>
                  <a:ea typeface="仿宋" panose="02010609060101010101" pitchFamily="49" charset="-122"/>
                </a:rPr>
                <a:t>废暂存</a:t>
              </a:r>
              <a:r>
                <a:rPr lang="zh-CN" altLang="en-US" sz="1400" b="1" dirty="0" smtClean="0">
                  <a:solidFill>
                    <a:srgbClr val="FF0000"/>
                  </a:solidFill>
                  <a:latin typeface="仿宋" panose="02010609060101010101" pitchFamily="49" charset="-122"/>
                  <a:ea typeface="仿宋" panose="02010609060101010101" pitchFamily="49" charset="-122"/>
                </a:rPr>
                <a:t>柜</a:t>
              </a:r>
              <a:endParaRPr lang="en-US" altLang="zh-CN" sz="1400" b="1" dirty="0" smtClean="0">
                <a:solidFill>
                  <a:srgbClr val="FF0000"/>
                </a:solidFill>
                <a:latin typeface="仿宋" panose="02010609060101010101" pitchFamily="49" charset="-122"/>
                <a:ea typeface="仿宋" panose="02010609060101010101" pitchFamily="49"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1" dirty="0" smtClean="0">
                  <a:solidFill>
                    <a:srgbClr val="002060"/>
                  </a:solidFill>
                  <a:latin typeface="仿宋" panose="02010609060101010101" pitchFamily="49" charset="-122"/>
                  <a:ea typeface="仿宋" panose="02010609060101010101" pitchFamily="49" charset="-122"/>
                </a:rPr>
                <a:t>（</a:t>
              </a:r>
              <a:r>
                <a:rPr lang="en-US" altLang="zh-CN" sz="1400" b="1" dirty="0" smtClean="0">
                  <a:solidFill>
                    <a:srgbClr val="002060"/>
                  </a:solidFill>
                  <a:latin typeface="仿宋" panose="02010609060101010101" pitchFamily="49" charset="-122"/>
                  <a:ea typeface="仿宋" panose="02010609060101010101" pitchFamily="49" charset="-122"/>
                </a:rPr>
                <a:t>2021</a:t>
              </a:r>
              <a:r>
                <a:rPr lang="zh-CN" altLang="en-US" sz="1400" b="1" dirty="0" smtClean="0">
                  <a:solidFill>
                    <a:srgbClr val="002060"/>
                  </a:solidFill>
                  <a:latin typeface="仿宋" panose="02010609060101010101" pitchFamily="49" charset="-122"/>
                  <a:ea typeface="仿宋" panose="02010609060101010101" pitchFamily="49" charset="-122"/>
                </a:rPr>
                <a:t>年</a:t>
              </a:r>
              <a:r>
                <a:rPr lang="zh-CN" altLang="en-US" sz="1400" b="1" dirty="0">
                  <a:solidFill>
                    <a:srgbClr val="002060"/>
                  </a:solidFill>
                  <a:latin typeface="仿宋" panose="02010609060101010101" pitchFamily="49" charset="-122"/>
                  <a:ea typeface="仿宋" panose="02010609060101010101" pitchFamily="49" charset="-122"/>
                </a:rPr>
                <a:t>）</a:t>
              </a:r>
            </a:p>
          </p:txBody>
        </p:sp>
      </p:grpSp>
    </p:spTree>
    <p:extLst>
      <p:ext uri="{BB962C8B-B14F-4D97-AF65-F5344CB8AC3E}">
        <p14:creationId xmlns:p14="http://schemas.microsoft.com/office/powerpoint/2010/main" val="158994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8">
                                            <p:txEl>
                                              <p:pRg st="7" end="7"/>
                                            </p:txEl>
                                          </p:spTgt>
                                        </p:tgtEl>
                                        <p:attrNameLst>
                                          <p:attrName>style.visibility</p:attrName>
                                        </p:attrNameLst>
                                      </p:cBhvr>
                                      <p:to>
                                        <p:strVal val="visible"/>
                                      </p:to>
                                    </p:set>
                                    <p:animEffect transition="in" filter="wipe(up)">
                                      <p:cBhvr>
                                        <p:cTn id="20" dur="500"/>
                                        <p:tgtEl>
                                          <p:spTgt spid="18">
                                            <p:txEl>
                                              <p:pRg st="7" end="7"/>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8">
                                            <p:txEl>
                                              <p:pRg st="8" end="8"/>
                                            </p:txEl>
                                          </p:spTgt>
                                        </p:tgtEl>
                                        <p:attrNameLst>
                                          <p:attrName>style.visibility</p:attrName>
                                        </p:attrNameLst>
                                      </p:cBhvr>
                                      <p:to>
                                        <p:strVal val="visible"/>
                                      </p:to>
                                    </p:set>
                                    <p:animEffect transition="in" filter="wipe(up)">
                                      <p:cBhvr>
                                        <p:cTn id="24" dur="500"/>
                                        <p:tgtEl>
                                          <p:spTgt spid="18">
                                            <p:txEl>
                                              <p:pRg st="8" end="8"/>
                                            </p:txEl>
                                          </p:spTgt>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8">
                                            <p:txEl>
                                              <p:pRg st="9" end="9"/>
                                            </p:txEl>
                                          </p:spTgt>
                                        </p:tgtEl>
                                        <p:attrNameLst>
                                          <p:attrName>style.visibility</p:attrName>
                                        </p:attrNameLst>
                                      </p:cBhvr>
                                      <p:to>
                                        <p:strVal val="visible"/>
                                      </p:to>
                                    </p:set>
                                    <p:animEffect transition="in" filter="wipe(up)">
                                      <p:cBhvr>
                                        <p:cTn id="28" dur="500"/>
                                        <p:tgtEl>
                                          <p:spTgt spid="18">
                                            <p:txEl>
                                              <p:pRg st="9" end="9"/>
                                            </p:txEl>
                                          </p:spTgt>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18">
                                            <p:txEl>
                                              <p:pRg st="10" end="10"/>
                                            </p:txEl>
                                          </p:spTgt>
                                        </p:tgtEl>
                                        <p:attrNameLst>
                                          <p:attrName>style.visibility</p:attrName>
                                        </p:attrNameLst>
                                      </p:cBhvr>
                                      <p:to>
                                        <p:strVal val="visible"/>
                                      </p:to>
                                    </p:set>
                                    <p:animEffect transition="in" filter="wipe(up)">
                                      <p:cBhvr>
                                        <p:cTn id="32" dur="500"/>
                                        <p:tgtEl>
                                          <p:spTgt spid="1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657183" cy="533884"/>
          </a:xfrm>
        </p:spPr>
        <p:txBody>
          <a:bodyPr>
            <a:normAutofit/>
          </a:bodyPr>
          <a:lstStyle/>
          <a:p>
            <a:pPr>
              <a:lnSpc>
                <a:spcPct val="140000"/>
              </a:lnSpc>
              <a:spcBef>
                <a:spcPts val="0"/>
              </a:spcBef>
              <a:buFont typeface="Wingdings" panose="05000000000000000000" pitchFamily="2" charset="2"/>
              <a:buChar char="p"/>
            </a:pP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个人基本防护</a:t>
            </a:r>
            <a:endParaRPr lang="en-US" altLang="zh-CN" sz="1800" b="1" dirty="0">
              <a:solidFill>
                <a:srgbClr val="FF0000"/>
              </a:solidFill>
              <a:latin typeface="Times New Roman" panose="02020603050405020304" pitchFamily="18" charset="0"/>
              <a:ea typeface="黑体" pitchFamily="2" charset="-122"/>
              <a:cs typeface="Times New Roman" panose="02020603050405020304" pitchFamily="18" charset="0"/>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五、实验室危化品</a:t>
            </a:r>
            <a:r>
              <a:rPr lang="zh-CN" altLang="en-US" sz="2200" b="1" dirty="0">
                <a:solidFill>
                  <a:srgbClr val="002060"/>
                </a:solidFill>
                <a:latin typeface="黑体" panose="02010609060101010101" pitchFamily="49" charset="-122"/>
                <a:ea typeface="黑体" panose="02010609060101010101" pitchFamily="49" charset="-122"/>
              </a:rPr>
              <a:t>贮存</a:t>
            </a:r>
            <a:r>
              <a:rPr lang="zh-CN" altLang="en-US" sz="2200" b="1" dirty="0" smtClean="0">
                <a:solidFill>
                  <a:srgbClr val="002060"/>
                </a:solidFill>
                <a:latin typeface="黑体" panose="02010609060101010101" pitchFamily="49" charset="-122"/>
                <a:ea typeface="黑体" panose="02010609060101010101" pitchFamily="49" charset="-122"/>
              </a:rPr>
              <a:t>管理┃</a:t>
            </a:r>
            <a:r>
              <a:rPr lang="en-US" altLang="zh-CN" sz="2000" b="1" dirty="0" smtClean="0">
                <a:solidFill>
                  <a:srgbClr val="FF0000"/>
                </a:solidFill>
                <a:latin typeface="楷体" panose="02010609060101010101" pitchFamily="49" charset="-122"/>
                <a:ea typeface="楷体" panose="02010609060101010101" pitchFamily="49" charset="-122"/>
              </a:rPr>
              <a:t> 5.</a:t>
            </a:r>
            <a:r>
              <a:rPr lang="zh-CN" altLang="en-US" sz="2000" b="1" dirty="0" smtClean="0">
                <a:solidFill>
                  <a:srgbClr val="FF0000"/>
                </a:solidFill>
                <a:latin typeface="楷体" panose="02010609060101010101" pitchFamily="49" charset="-122"/>
                <a:ea typeface="楷体" panose="02010609060101010101" pitchFamily="49" charset="-122"/>
              </a:rPr>
              <a:t>个人防护</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28" name="图片 27"/>
          <p:cNvPicPr>
            <a:picLocks noChangeAspect="1"/>
          </p:cNvPicPr>
          <p:nvPr/>
        </p:nvPicPr>
        <p:blipFill rotWithShape="1">
          <a:blip r:embed="rId2" cstate="print">
            <a:extLst>
              <a:ext uri="{28A0092B-C50C-407E-A947-70E740481C1C}">
                <a14:useLocalDpi xmlns:a14="http://schemas.microsoft.com/office/drawing/2010/main" val="0"/>
              </a:ext>
            </a:extLst>
          </a:blip>
          <a:srcRect l="1861" t="15350" r="1305" b="2751"/>
          <a:stretch/>
        </p:blipFill>
        <p:spPr>
          <a:xfrm>
            <a:off x="1771660" y="1484784"/>
            <a:ext cx="3926120" cy="4980903"/>
          </a:xfrm>
          <a:prstGeom prst="rect">
            <a:avLst/>
          </a:prstGeom>
          <a:ln>
            <a:noFill/>
          </a:ln>
          <a:effectLst>
            <a:outerShdw blurRad="292100" dist="139700" dir="2700000" algn="tl" rotWithShape="0">
              <a:srgbClr val="333333">
                <a:alpha val="65000"/>
              </a:srgbClr>
            </a:outerShdw>
          </a:effectLst>
        </p:spPr>
      </p:pic>
      <p:sp>
        <p:nvSpPr>
          <p:cNvPr id="29" name="Rectangle 3"/>
          <p:cNvSpPr txBox="1">
            <a:spLocks noChangeArrowheads="1"/>
          </p:cNvSpPr>
          <p:nvPr/>
        </p:nvSpPr>
        <p:spPr bwMode="auto">
          <a:xfrm>
            <a:off x="6960096" y="2160861"/>
            <a:ext cx="2880320" cy="3628750"/>
          </a:xfrm>
          <a:prstGeom prst="rect">
            <a:avLst/>
          </a:prstGeom>
          <a:ln>
            <a:headEnd/>
            <a:tailEnd/>
          </a:ln>
          <a:extLst>
            <a:ext uri="{909E8E84-426E-40DD-AFC4-6F175D3DCCD1}">
              <a14:hiddenFill xmlns:a14="http://schemas.microsoft.com/office/drawing/2010/main">
                <a:solidFill>
                  <a:srgbClr val="FFFFFF"/>
                </a:solidFill>
              </a14:hiddenFill>
            </a:ext>
          </a:extLst>
        </p:spPr>
        <p:style>
          <a:lnRef idx="1">
            <a:schemeClr val="accent5"/>
          </a:lnRef>
          <a:fillRef idx="2">
            <a:schemeClr val="accent5"/>
          </a:fillRef>
          <a:effectRef idx="1">
            <a:schemeClr val="accent5"/>
          </a:effectRef>
          <a:fontRef idx="minor">
            <a:schemeClr val="dk1"/>
          </a:fontRef>
        </p:style>
        <p:txBody>
          <a:bodyPr wrap="square">
            <a:spAutoFit/>
          </a:bodyPr>
          <a:lstStyle>
            <a:lvl1pPr marL="342900" indent="-342900" eaLnBrk="0" hangingPunct="0">
              <a:defRPr kumimoji="1" sz="4800">
                <a:solidFill>
                  <a:schemeClr val="tx1"/>
                </a:solidFill>
                <a:latin typeface="Times New Roman" pitchFamily="18" charset="0"/>
                <a:ea typeface="宋体" pitchFamily="2" charset="-122"/>
              </a:defRPr>
            </a:lvl1pPr>
            <a:lvl2pPr marL="742950" indent="-285750" eaLnBrk="0" hangingPunct="0">
              <a:defRPr kumimoji="1" sz="4800">
                <a:solidFill>
                  <a:schemeClr val="tx1"/>
                </a:solidFill>
                <a:latin typeface="Times New Roman" pitchFamily="18" charset="0"/>
                <a:ea typeface="宋体" pitchFamily="2" charset="-122"/>
              </a:defRPr>
            </a:lvl2pPr>
            <a:lvl3pPr marL="1143000" indent="-228600" eaLnBrk="0" hangingPunct="0">
              <a:defRPr kumimoji="1" sz="4800">
                <a:solidFill>
                  <a:schemeClr val="tx1"/>
                </a:solidFill>
                <a:latin typeface="Times New Roman" pitchFamily="18" charset="0"/>
                <a:ea typeface="宋体" pitchFamily="2" charset="-122"/>
              </a:defRPr>
            </a:lvl3pPr>
            <a:lvl4pPr marL="1600200" indent="-228600" eaLnBrk="0" hangingPunct="0">
              <a:defRPr kumimoji="1" sz="4800">
                <a:solidFill>
                  <a:schemeClr val="tx1"/>
                </a:solidFill>
                <a:latin typeface="Times New Roman" pitchFamily="18" charset="0"/>
                <a:ea typeface="宋体" pitchFamily="2" charset="-122"/>
              </a:defRPr>
            </a:lvl4pPr>
            <a:lvl5pPr marL="2057400" indent="-228600" eaLnBrk="0" hangingPunct="0">
              <a:defRPr kumimoji="1" sz="48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48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48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48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4800">
                <a:solidFill>
                  <a:schemeClr val="tx1"/>
                </a:solidFill>
                <a:latin typeface="Times New Roman" pitchFamily="18" charset="0"/>
                <a:ea typeface="宋体" pitchFamily="2" charset="-122"/>
              </a:defRPr>
            </a:lvl9pPr>
          </a:lstStyle>
          <a:p>
            <a:pPr marL="0" indent="0" algn="ctr" eaLnBrk="1" hangingPunct="1">
              <a:lnSpc>
                <a:spcPct val="130000"/>
              </a:lnSpc>
              <a:buClr>
                <a:srgbClr val="FF0000"/>
              </a:buClr>
            </a:pPr>
            <a:r>
              <a:rPr lang="en-US" altLang="zh-CN" sz="3000" b="1" dirty="0">
                <a:solidFill>
                  <a:srgbClr val="FF0000"/>
                </a:solidFill>
                <a:latin typeface="楷体" pitchFamily="49" charset="-122"/>
                <a:ea typeface="楷体" pitchFamily="49" charset="-122"/>
              </a:rPr>
              <a:t> </a:t>
            </a:r>
            <a:r>
              <a:rPr lang="zh-CN" altLang="zh-CN" sz="3000" b="1" dirty="0">
                <a:solidFill>
                  <a:srgbClr val="FF0000"/>
                </a:solidFill>
                <a:latin typeface="楷体" pitchFamily="49" charset="-122"/>
                <a:ea typeface="楷体" pitchFamily="49" charset="-122"/>
              </a:rPr>
              <a:t>身上要有衣</a:t>
            </a:r>
            <a:r>
              <a:rPr lang="zh-CN" altLang="en-US" sz="3000" b="1" dirty="0">
                <a:solidFill>
                  <a:srgbClr val="FF0000"/>
                </a:solidFill>
                <a:latin typeface="楷体" pitchFamily="49" charset="-122"/>
                <a:ea typeface="楷体" pitchFamily="49" charset="-122"/>
              </a:rPr>
              <a:t>，</a:t>
            </a:r>
            <a:endParaRPr lang="en-US" altLang="zh-CN" sz="3000" b="1" dirty="0">
              <a:solidFill>
                <a:srgbClr val="FF0000"/>
              </a:solidFill>
              <a:latin typeface="楷体" pitchFamily="49" charset="-122"/>
              <a:ea typeface="楷体" pitchFamily="49" charset="-122"/>
            </a:endParaRPr>
          </a:p>
          <a:p>
            <a:pPr marL="0" indent="0" algn="ctr" eaLnBrk="1" hangingPunct="1">
              <a:lnSpc>
                <a:spcPct val="130000"/>
              </a:lnSpc>
              <a:buClr>
                <a:srgbClr val="FF0000"/>
              </a:buClr>
            </a:pPr>
            <a:r>
              <a:rPr lang="en-US" altLang="zh-CN" sz="3000" b="1" dirty="0">
                <a:solidFill>
                  <a:srgbClr val="FF0000"/>
                </a:solidFill>
                <a:latin typeface="楷体" pitchFamily="49" charset="-122"/>
                <a:ea typeface="楷体" pitchFamily="49" charset="-122"/>
              </a:rPr>
              <a:t> </a:t>
            </a:r>
            <a:r>
              <a:rPr lang="zh-CN" altLang="zh-CN" sz="3000" b="1" dirty="0">
                <a:solidFill>
                  <a:srgbClr val="FF0000"/>
                </a:solidFill>
                <a:latin typeface="楷体" pitchFamily="49" charset="-122"/>
                <a:ea typeface="楷体" pitchFamily="49" charset="-122"/>
              </a:rPr>
              <a:t>面上要有罩，</a:t>
            </a:r>
            <a:endParaRPr lang="en-US" altLang="zh-CN" sz="3000" b="1" dirty="0">
              <a:solidFill>
                <a:srgbClr val="FF0000"/>
              </a:solidFill>
              <a:latin typeface="楷体" pitchFamily="49" charset="-122"/>
              <a:ea typeface="楷体" pitchFamily="49" charset="-122"/>
            </a:endParaRPr>
          </a:p>
          <a:p>
            <a:pPr marL="0" indent="0" algn="ctr" eaLnBrk="1" hangingPunct="1">
              <a:lnSpc>
                <a:spcPct val="130000"/>
              </a:lnSpc>
              <a:buClr>
                <a:srgbClr val="FF0000"/>
              </a:buClr>
            </a:pPr>
            <a:r>
              <a:rPr lang="en-US" altLang="zh-CN" sz="3000" b="1" dirty="0">
                <a:solidFill>
                  <a:srgbClr val="FF0000"/>
                </a:solidFill>
                <a:latin typeface="楷体" pitchFamily="49" charset="-122"/>
                <a:ea typeface="楷体" pitchFamily="49" charset="-122"/>
              </a:rPr>
              <a:t> </a:t>
            </a:r>
            <a:r>
              <a:rPr lang="zh-CN" altLang="zh-CN" sz="3000" b="1" dirty="0">
                <a:solidFill>
                  <a:srgbClr val="FF0000"/>
                </a:solidFill>
                <a:latin typeface="楷体" pitchFamily="49" charset="-122"/>
                <a:ea typeface="楷体" pitchFamily="49" charset="-122"/>
              </a:rPr>
              <a:t>脚上要有靴，</a:t>
            </a:r>
            <a:endParaRPr lang="en-US" altLang="zh-CN" sz="3000" b="1" dirty="0">
              <a:solidFill>
                <a:srgbClr val="FF0000"/>
              </a:solidFill>
              <a:latin typeface="楷体" pitchFamily="49" charset="-122"/>
              <a:ea typeface="楷体" pitchFamily="49" charset="-122"/>
            </a:endParaRPr>
          </a:p>
          <a:p>
            <a:pPr marL="0" indent="0" algn="ctr" eaLnBrk="1" hangingPunct="1">
              <a:lnSpc>
                <a:spcPct val="130000"/>
              </a:lnSpc>
              <a:buClr>
                <a:srgbClr val="FF0000"/>
              </a:buClr>
            </a:pPr>
            <a:r>
              <a:rPr lang="en-US" altLang="zh-CN" sz="3000" b="1" dirty="0">
                <a:solidFill>
                  <a:srgbClr val="FF0000"/>
                </a:solidFill>
                <a:latin typeface="楷体" pitchFamily="49" charset="-122"/>
                <a:ea typeface="楷体" pitchFamily="49" charset="-122"/>
              </a:rPr>
              <a:t> </a:t>
            </a:r>
            <a:r>
              <a:rPr lang="zh-CN" altLang="zh-CN" sz="3000" b="1" dirty="0">
                <a:solidFill>
                  <a:srgbClr val="FF0000"/>
                </a:solidFill>
                <a:latin typeface="楷体" pitchFamily="49" charset="-122"/>
                <a:ea typeface="楷体" pitchFamily="49" charset="-122"/>
              </a:rPr>
              <a:t>手上要有套，</a:t>
            </a:r>
            <a:endParaRPr lang="en-US" altLang="zh-CN" sz="3000" b="1" dirty="0">
              <a:solidFill>
                <a:srgbClr val="FF0000"/>
              </a:solidFill>
              <a:latin typeface="楷体" pitchFamily="49" charset="-122"/>
              <a:ea typeface="楷体" pitchFamily="49" charset="-122"/>
            </a:endParaRPr>
          </a:p>
          <a:p>
            <a:pPr marL="0" indent="0" algn="ctr" eaLnBrk="1" hangingPunct="1">
              <a:lnSpc>
                <a:spcPct val="130000"/>
              </a:lnSpc>
              <a:buClr>
                <a:srgbClr val="FF0000"/>
              </a:buClr>
            </a:pPr>
            <a:r>
              <a:rPr lang="en-US" altLang="zh-CN" sz="3000" b="1" dirty="0">
                <a:solidFill>
                  <a:srgbClr val="FF0000"/>
                </a:solidFill>
                <a:latin typeface="楷体" pitchFamily="49" charset="-122"/>
                <a:ea typeface="楷体" pitchFamily="49" charset="-122"/>
              </a:rPr>
              <a:t> </a:t>
            </a:r>
            <a:r>
              <a:rPr lang="zh-CN" altLang="zh-CN" sz="3000" b="1" dirty="0">
                <a:solidFill>
                  <a:srgbClr val="FF0000"/>
                </a:solidFill>
                <a:latin typeface="楷体" pitchFamily="49" charset="-122"/>
                <a:ea typeface="楷体" pitchFamily="49" charset="-122"/>
              </a:rPr>
              <a:t>噪声加个塞，</a:t>
            </a:r>
            <a:endParaRPr lang="en-US" altLang="zh-CN" sz="3000" b="1" dirty="0">
              <a:solidFill>
                <a:srgbClr val="FF0000"/>
              </a:solidFill>
              <a:latin typeface="楷体" pitchFamily="49" charset="-122"/>
              <a:ea typeface="楷体" pitchFamily="49" charset="-122"/>
            </a:endParaRPr>
          </a:p>
          <a:p>
            <a:pPr marL="0" indent="0" algn="ctr" eaLnBrk="1" hangingPunct="1">
              <a:lnSpc>
                <a:spcPct val="130000"/>
              </a:lnSpc>
              <a:buClr>
                <a:srgbClr val="FF0000"/>
              </a:buClr>
            </a:pPr>
            <a:r>
              <a:rPr lang="en-US" altLang="zh-CN" sz="3000" b="1" dirty="0">
                <a:solidFill>
                  <a:srgbClr val="FF0000"/>
                </a:solidFill>
                <a:latin typeface="楷体" pitchFamily="49" charset="-122"/>
                <a:ea typeface="楷体" pitchFamily="49" charset="-122"/>
              </a:rPr>
              <a:t> </a:t>
            </a:r>
            <a:r>
              <a:rPr lang="zh-CN" altLang="zh-CN" sz="3000" b="1" dirty="0">
                <a:solidFill>
                  <a:srgbClr val="FF0000"/>
                </a:solidFill>
                <a:latin typeface="楷体" pitchFamily="49" charset="-122"/>
                <a:ea typeface="楷体" pitchFamily="49" charset="-122"/>
              </a:rPr>
              <a:t>长发添个帽。</a:t>
            </a:r>
            <a:endParaRPr lang="zh-CN" altLang="en-US" sz="3000" b="1" dirty="0">
              <a:ea typeface="华文新魏" pitchFamily="2" charset="-122"/>
            </a:endParaRPr>
          </a:p>
        </p:txBody>
      </p:sp>
      <p:sp>
        <p:nvSpPr>
          <p:cNvPr id="30" name="箭头: 右 1">
            <a:extLst>
              <a:ext uri="{FF2B5EF4-FFF2-40B4-BE49-F238E27FC236}">
                <a16:creationId xmlns="" xmlns:a16="http://schemas.microsoft.com/office/drawing/2014/main" id="{325FD736-D9F0-4E0E-A28F-F51D4A4B4110}"/>
              </a:ext>
            </a:extLst>
          </p:cNvPr>
          <p:cNvSpPr/>
          <p:nvPr/>
        </p:nvSpPr>
        <p:spPr>
          <a:xfrm>
            <a:off x="6112914" y="3399172"/>
            <a:ext cx="432048" cy="1152128"/>
          </a:xfrm>
          <a:prstGeom prst="rightArrow">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326311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animEffect transition="in" filter="wipe(left)">
                                      <p:cBhvr>
                                        <p:cTn id="11" dur="500"/>
                                        <p:tgtEl>
                                          <p:spTgt spid="2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9">
                                            <p:txEl>
                                              <p:pRg st="1" end="1"/>
                                            </p:txEl>
                                          </p:spTgt>
                                        </p:tgtEl>
                                        <p:attrNameLst>
                                          <p:attrName>style.visibility</p:attrName>
                                        </p:attrNameLst>
                                      </p:cBhvr>
                                      <p:to>
                                        <p:strVal val="visible"/>
                                      </p:to>
                                    </p:set>
                                    <p:animEffect transition="in" filter="wipe(up)">
                                      <p:cBhvr>
                                        <p:cTn id="16" dur="500"/>
                                        <p:tgtEl>
                                          <p:spTgt spid="2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9">
                                            <p:txEl>
                                              <p:pRg st="2" end="2"/>
                                            </p:txEl>
                                          </p:spTgt>
                                        </p:tgtEl>
                                        <p:attrNameLst>
                                          <p:attrName>style.visibility</p:attrName>
                                        </p:attrNameLst>
                                      </p:cBhvr>
                                      <p:to>
                                        <p:strVal val="visible"/>
                                      </p:to>
                                    </p:set>
                                    <p:animEffect transition="in" filter="wipe(up)">
                                      <p:cBhvr>
                                        <p:cTn id="21" dur="500"/>
                                        <p:tgtEl>
                                          <p:spTgt spid="2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9">
                                            <p:txEl>
                                              <p:pRg st="3" end="3"/>
                                            </p:txEl>
                                          </p:spTgt>
                                        </p:tgtEl>
                                        <p:attrNameLst>
                                          <p:attrName>style.visibility</p:attrName>
                                        </p:attrNameLst>
                                      </p:cBhvr>
                                      <p:to>
                                        <p:strVal val="visible"/>
                                      </p:to>
                                    </p:set>
                                    <p:animEffect transition="in" filter="wipe(up)">
                                      <p:cBhvr>
                                        <p:cTn id="26" dur="500"/>
                                        <p:tgtEl>
                                          <p:spTgt spid="2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9">
                                            <p:txEl>
                                              <p:pRg st="4" end="4"/>
                                            </p:txEl>
                                          </p:spTgt>
                                        </p:tgtEl>
                                        <p:attrNameLst>
                                          <p:attrName>style.visibility</p:attrName>
                                        </p:attrNameLst>
                                      </p:cBhvr>
                                      <p:to>
                                        <p:strVal val="visible"/>
                                      </p:to>
                                    </p:set>
                                    <p:animEffect transition="in" filter="wipe(up)">
                                      <p:cBhvr>
                                        <p:cTn id="31" dur="500"/>
                                        <p:tgtEl>
                                          <p:spTgt spid="29">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9">
                                            <p:txEl>
                                              <p:pRg st="5" end="5"/>
                                            </p:txEl>
                                          </p:spTgt>
                                        </p:tgtEl>
                                        <p:attrNameLst>
                                          <p:attrName>style.visibility</p:attrName>
                                        </p:attrNameLst>
                                      </p:cBhvr>
                                      <p:to>
                                        <p:strVal val="visible"/>
                                      </p:to>
                                    </p:set>
                                    <p:animEffect transition="in" filter="wipe(up)">
                                      <p:cBhvr>
                                        <p:cTn id="36" dur="500"/>
                                        <p:tgtEl>
                                          <p:spTgt spid="29">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bg/>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xEl>
                                              <p:pRg st="1" end="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xEl>
                                              <p:pRg st="2" end="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xEl>
                                              <p:pRg st="3" end="3"/>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xEl>
                                              <p:pRg st="4" end="4"/>
                                            </p:txEl>
                                          </p:spTgt>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allAtOnce" animBg="1"/>
      <p:bldP spid="3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5400599" cy="888038"/>
          </a:xfrm>
        </p:spPr>
        <p:txBody>
          <a:bodyPr>
            <a:normAutofit/>
          </a:bodyPr>
          <a:lstStyle/>
          <a:p>
            <a:pPr>
              <a:lnSpc>
                <a:spcPct val="140000"/>
              </a:lnSpc>
              <a:spcBef>
                <a:spcPts val="0"/>
              </a:spcBef>
              <a:buFont typeface="Wingdings" panose="05000000000000000000" pitchFamily="2" charset="2"/>
              <a:buChar char="p"/>
            </a:pPr>
            <a:r>
              <a:rPr lang="zh-CN" altLang="en-US" sz="1700" b="1" dirty="0" smtClean="0">
                <a:solidFill>
                  <a:srgbClr val="FF0000"/>
                </a:solidFill>
                <a:latin typeface="Times New Roman" panose="02020603050405020304" pitchFamily="18" charset="0"/>
                <a:ea typeface="黑体" pitchFamily="2" charset="-122"/>
                <a:cs typeface="Times New Roman" panose="02020603050405020304" pitchFamily="18" charset="0"/>
              </a:rPr>
              <a:t>发生事故时</a:t>
            </a:r>
            <a:endParaRPr lang="en-US" altLang="zh-CN" sz="1700" b="1" dirty="0" smtClean="0">
              <a:solidFill>
                <a:srgbClr val="FF0000"/>
              </a:solidFill>
              <a:latin typeface="Times New Roman" panose="02020603050405020304" pitchFamily="18" charset="0"/>
              <a:ea typeface="黑体" pitchFamily="2" charset="-122"/>
              <a:cs typeface="Times New Roman" panose="02020603050405020304" pitchFamily="18" charset="0"/>
            </a:endParaRPr>
          </a:p>
          <a:p>
            <a:pPr>
              <a:lnSpc>
                <a:spcPct val="13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按学校“应急预案”规定的流程处置，通用流程如下：</a:t>
            </a:r>
            <a:endParaRPr lang="en-US" altLang="zh-CN" sz="1600" b="1" dirty="0">
              <a:solidFill>
                <a:srgbClr val="FF000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六</a:t>
            </a:r>
            <a:r>
              <a:rPr lang="zh-CN" altLang="en-US" sz="2200" b="1" dirty="0" smtClean="0">
                <a:solidFill>
                  <a:srgbClr val="002060"/>
                </a:solidFill>
                <a:latin typeface="黑体" panose="02010609060101010101" pitchFamily="49" charset="-122"/>
                <a:ea typeface="黑体" panose="02010609060101010101" pitchFamily="49" charset="-122"/>
              </a:rPr>
              <a:t>、实验室危化品</a:t>
            </a:r>
            <a:r>
              <a:rPr lang="zh-CN" altLang="en-US" sz="2200" b="1" dirty="0">
                <a:solidFill>
                  <a:srgbClr val="002060"/>
                </a:solidFill>
                <a:latin typeface="黑体" panose="02010609060101010101" pitchFamily="49" charset="-122"/>
                <a:ea typeface="黑体" panose="02010609060101010101" pitchFamily="49" charset="-122"/>
              </a:rPr>
              <a:t>泄漏</a:t>
            </a:r>
            <a:r>
              <a:rPr lang="zh-CN" altLang="en-US" sz="2200" b="1" dirty="0" smtClean="0">
                <a:solidFill>
                  <a:srgbClr val="002060"/>
                </a:solidFill>
                <a:latin typeface="黑体" panose="02010609060101010101" pitchFamily="49" charset="-122"/>
                <a:ea typeface="黑体" panose="02010609060101010101" pitchFamily="49" charset="-122"/>
              </a:rPr>
              <a:t>处置┃</a:t>
            </a:r>
            <a:r>
              <a:rPr lang="en-US" altLang="zh-CN" sz="2000" b="1" dirty="0" smtClean="0">
                <a:solidFill>
                  <a:srgbClr val="FF0000"/>
                </a:solidFill>
                <a:latin typeface="楷体" panose="02010609060101010101" pitchFamily="49" charset="-122"/>
                <a:ea typeface="楷体" panose="02010609060101010101" pitchFamily="49" charset="-122"/>
              </a:rPr>
              <a:t> 1.</a:t>
            </a:r>
            <a:r>
              <a:rPr lang="zh-CN" altLang="en-US" sz="2000" b="1" dirty="0" smtClean="0">
                <a:solidFill>
                  <a:srgbClr val="FF0000"/>
                </a:solidFill>
                <a:latin typeface="楷体" panose="02010609060101010101" pitchFamily="49" charset="-122"/>
                <a:ea typeface="楷体" panose="02010609060101010101" pitchFamily="49" charset="-122"/>
              </a:rPr>
              <a:t>事故处置流程</a:t>
            </a:r>
            <a:endParaRPr lang="zh-CN" altLang="en-US" sz="2000" b="1" dirty="0">
              <a:solidFill>
                <a:srgbClr val="002060"/>
              </a:solidFill>
              <a:latin typeface="黑体" panose="02010609060101010101" pitchFamily="49" charset="-122"/>
              <a:ea typeface="黑体" panose="02010609060101010101" pitchFamily="49" charset="-122"/>
            </a:endParaRPr>
          </a:p>
        </p:txBody>
      </p:sp>
      <p:grpSp>
        <p:nvGrpSpPr>
          <p:cNvPr id="26" name="Group 2"/>
          <p:cNvGrpSpPr>
            <a:grpSpLocks/>
          </p:cNvGrpSpPr>
          <p:nvPr/>
        </p:nvGrpSpPr>
        <p:grpSpPr bwMode="auto">
          <a:xfrm>
            <a:off x="2169219" y="2509178"/>
            <a:ext cx="2740025" cy="1630362"/>
            <a:chOff x="457200" y="2197510"/>
            <a:chExt cx="2739511" cy="1630925"/>
          </a:xfrm>
        </p:grpSpPr>
        <p:grpSp>
          <p:nvGrpSpPr>
            <p:cNvPr id="27" name="Group 3"/>
            <p:cNvGrpSpPr>
              <a:grpSpLocks/>
            </p:cNvGrpSpPr>
            <p:nvPr/>
          </p:nvGrpSpPr>
          <p:grpSpPr bwMode="auto">
            <a:xfrm>
              <a:off x="457200" y="3276600"/>
              <a:ext cx="1379588" cy="551835"/>
              <a:chOff x="76200" y="668924"/>
              <a:chExt cx="1379588" cy="551835"/>
            </a:xfrm>
          </p:grpSpPr>
          <p:sp>
            <p:nvSpPr>
              <p:cNvPr id="33" name="Chevron 4"/>
              <p:cNvSpPr/>
              <p:nvPr/>
            </p:nvSpPr>
            <p:spPr>
              <a:xfrm>
                <a:off x="76200" y="669707"/>
                <a:ext cx="1379278" cy="551052"/>
              </a:xfrm>
              <a:prstGeom prst="chevron">
                <a:avLst/>
              </a:pr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Chevron 4"/>
              <p:cNvSpPr/>
              <p:nvPr/>
            </p:nvSpPr>
            <p:spPr>
              <a:xfrm>
                <a:off x="352373" y="669707"/>
                <a:ext cx="826932" cy="551052"/>
              </a:xfrm>
              <a:prstGeom prst="rect">
                <a:avLst/>
              </a:prstGeom>
            </p:spPr>
            <p:style>
              <a:lnRef idx="0">
                <a:scrgbClr r="0" g="0" b="0"/>
              </a:lnRef>
              <a:fillRef idx="0">
                <a:scrgbClr r="0" g="0" b="0"/>
              </a:fillRef>
              <a:effectRef idx="0">
                <a:scrgbClr r="0" g="0" b="0"/>
              </a:effectRef>
              <a:fontRef idx="minor">
                <a:schemeClr val="lt1"/>
              </a:fontRef>
            </p:style>
            <p:txBody>
              <a:bodyPr lIns="100013" tIns="33338" rIns="33338" bIns="33338" spcCol="1270" anchor="ctr"/>
              <a:lstStyle/>
              <a:p>
                <a:pPr algn="ctr" defTabSz="1111250">
                  <a:lnSpc>
                    <a:spcPct val="90000"/>
                  </a:lnSpc>
                  <a:spcAft>
                    <a:spcPct val="35000"/>
                  </a:spcAft>
                </a:pPr>
                <a:r>
                  <a:rPr lang="zh-CN" altLang="en-US" sz="2500" noProof="1"/>
                  <a:t>报警</a:t>
                </a:r>
                <a:endParaRPr lang="en-US" sz="2500" noProof="1"/>
              </a:p>
            </p:txBody>
          </p:sp>
        </p:grpSp>
        <p:grpSp>
          <p:nvGrpSpPr>
            <p:cNvPr id="28" name="Group 6"/>
            <p:cNvGrpSpPr>
              <a:grpSpLocks/>
            </p:cNvGrpSpPr>
            <p:nvPr/>
          </p:nvGrpSpPr>
          <p:grpSpPr bwMode="auto">
            <a:xfrm>
              <a:off x="1817123" y="3276599"/>
              <a:ext cx="1379588" cy="551835"/>
              <a:chOff x="1241629" y="334462"/>
              <a:chExt cx="1379588" cy="551835"/>
            </a:xfrm>
          </p:grpSpPr>
          <p:sp>
            <p:nvSpPr>
              <p:cNvPr id="31" name="Chevron 7"/>
              <p:cNvSpPr/>
              <p:nvPr/>
            </p:nvSpPr>
            <p:spPr>
              <a:xfrm>
                <a:off x="1241938" y="335246"/>
                <a:ext cx="1379279" cy="551052"/>
              </a:xfrm>
              <a:prstGeom prst="chevron">
                <a:avLst/>
              </a:pr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Chevron 4"/>
              <p:cNvSpPr/>
              <p:nvPr/>
            </p:nvSpPr>
            <p:spPr>
              <a:xfrm>
                <a:off x="1518111" y="335246"/>
                <a:ext cx="826933" cy="551052"/>
              </a:xfrm>
              <a:prstGeom prst="rect">
                <a:avLst/>
              </a:prstGeom>
            </p:spPr>
            <p:style>
              <a:lnRef idx="0">
                <a:scrgbClr r="0" g="0" b="0"/>
              </a:lnRef>
              <a:fillRef idx="0">
                <a:scrgbClr r="0" g="0" b="0"/>
              </a:fillRef>
              <a:effectRef idx="0">
                <a:scrgbClr r="0" g="0" b="0"/>
              </a:effectRef>
              <a:fontRef idx="minor">
                <a:schemeClr val="lt1"/>
              </a:fontRef>
            </p:style>
            <p:txBody>
              <a:bodyPr lIns="100013" tIns="33338" rIns="33338" bIns="33338" spcCol="1270" anchor="ctr"/>
              <a:lstStyle/>
              <a:p>
                <a:pPr algn="ctr" defTabSz="1111250">
                  <a:lnSpc>
                    <a:spcPct val="90000"/>
                  </a:lnSpc>
                  <a:spcAft>
                    <a:spcPct val="35000"/>
                  </a:spcAft>
                </a:pPr>
                <a:r>
                  <a:rPr lang="zh-CN" altLang="en-US" sz="2500" noProof="1"/>
                  <a:t>疏散</a:t>
                </a:r>
                <a:endParaRPr lang="en-US" sz="2500" noProof="1"/>
              </a:p>
            </p:txBody>
          </p:sp>
        </p:grpSp>
        <p:sp>
          <p:nvSpPr>
            <p:cNvPr id="29" name="Oval 17"/>
            <p:cNvSpPr/>
            <p:nvPr/>
          </p:nvSpPr>
          <p:spPr>
            <a:xfrm>
              <a:off x="665477" y="2209800"/>
              <a:ext cx="890478" cy="890478"/>
            </a:xfrm>
            <a:prstGeom prst="ellipse">
              <a:avLst/>
            </a:prstGeom>
            <a:blipFill>
              <a:blip r:embed="rId2">
                <a:extLst>
                  <a:ext uri="{28A0092B-C50C-407E-A947-70E740481C1C}">
                    <a14:useLocalDpi xmlns:a14="http://schemas.microsoft.com/office/drawing/2010/main" val="0"/>
                  </a:ext>
                </a:extLst>
              </a:blip>
              <a:srcRect/>
              <a:stretch>
                <a:fillRect t="-20000" b="-2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0" name="Oval 18"/>
            <p:cNvSpPr/>
            <p:nvPr/>
          </p:nvSpPr>
          <p:spPr>
            <a:xfrm>
              <a:off x="1982501" y="2197510"/>
              <a:ext cx="890421" cy="890895"/>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35" name="Group 16"/>
          <p:cNvGrpSpPr>
            <a:grpSpLocks/>
          </p:cNvGrpSpPr>
          <p:nvPr/>
        </p:nvGrpSpPr>
        <p:grpSpPr bwMode="auto">
          <a:xfrm>
            <a:off x="8317606" y="2567915"/>
            <a:ext cx="2674938" cy="1630363"/>
            <a:chOff x="6280355" y="2223318"/>
            <a:chExt cx="2674988" cy="1629697"/>
          </a:xfrm>
        </p:grpSpPr>
        <p:grpSp>
          <p:nvGrpSpPr>
            <p:cNvPr id="36" name="Group 9"/>
            <p:cNvGrpSpPr>
              <a:grpSpLocks/>
            </p:cNvGrpSpPr>
            <p:nvPr/>
          </p:nvGrpSpPr>
          <p:grpSpPr bwMode="auto">
            <a:xfrm>
              <a:off x="6280355" y="3301180"/>
              <a:ext cx="1379588" cy="551835"/>
              <a:chOff x="6208149" y="334462"/>
              <a:chExt cx="1379588" cy="551835"/>
            </a:xfrm>
          </p:grpSpPr>
          <p:sp>
            <p:nvSpPr>
              <p:cNvPr id="42" name="Chevron 10"/>
              <p:cNvSpPr/>
              <p:nvPr/>
            </p:nvSpPr>
            <p:spPr>
              <a:xfrm>
                <a:off x="6208149" y="334073"/>
                <a:ext cx="1379564" cy="552224"/>
              </a:xfrm>
              <a:prstGeom prst="chevron">
                <a:avLst/>
              </a:pr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Chevron 4"/>
              <p:cNvSpPr/>
              <p:nvPr/>
            </p:nvSpPr>
            <p:spPr>
              <a:xfrm>
                <a:off x="6484379" y="334073"/>
                <a:ext cx="827104" cy="552224"/>
              </a:xfrm>
              <a:prstGeom prst="rect">
                <a:avLst/>
              </a:prstGeom>
            </p:spPr>
            <p:style>
              <a:lnRef idx="0">
                <a:scrgbClr r="0" g="0" b="0"/>
              </a:lnRef>
              <a:fillRef idx="0">
                <a:scrgbClr r="0" g="0" b="0"/>
              </a:fillRef>
              <a:effectRef idx="0">
                <a:scrgbClr r="0" g="0" b="0"/>
              </a:effectRef>
              <a:fontRef idx="minor">
                <a:schemeClr val="lt1"/>
              </a:fontRef>
            </p:style>
            <p:txBody>
              <a:bodyPr lIns="100013" tIns="33338" rIns="33338" bIns="33338" spcCol="1270" anchor="ctr"/>
              <a:lstStyle/>
              <a:p>
                <a:pPr algn="ctr" defTabSz="1111250">
                  <a:lnSpc>
                    <a:spcPct val="90000"/>
                  </a:lnSpc>
                  <a:spcAft>
                    <a:spcPct val="35000"/>
                  </a:spcAft>
                </a:pPr>
                <a:r>
                  <a:rPr lang="zh-CN" altLang="en-US" sz="2500" noProof="1"/>
                  <a:t>处理</a:t>
                </a:r>
                <a:endParaRPr lang="en-US" sz="2500" noProof="1"/>
              </a:p>
            </p:txBody>
          </p:sp>
        </p:grpSp>
        <p:grpSp>
          <p:nvGrpSpPr>
            <p:cNvPr id="37" name="Group 12"/>
            <p:cNvGrpSpPr>
              <a:grpSpLocks/>
            </p:cNvGrpSpPr>
            <p:nvPr/>
          </p:nvGrpSpPr>
          <p:grpSpPr bwMode="auto">
            <a:xfrm>
              <a:off x="7575755" y="3301180"/>
              <a:ext cx="1379588" cy="551835"/>
              <a:chOff x="7449779" y="334462"/>
              <a:chExt cx="1379588" cy="551835"/>
            </a:xfrm>
          </p:grpSpPr>
          <p:sp>
            <p:nvSpPr>
              <p:cNvPr id="40" name="Chevron 13"/>
              <p:cNvSpPr/>
              <p:nvPr/>
            </p:nvSpPr>
            <p:spPr>
              <a:xfrm>
                <a:off x="7449803" y="334073"/>
                <a:ext cx="1379564" cy="552224"/>
              </a:xfrm>
              <a:prstGeom prst="chevron">
                <a:avLst/>
              </a:pr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Chevron 4"/>
              <p:cNvSpPr/>
              <p:nvPr/>
            </p:nvSpPr>
            <p:spPr>
              <a:xfrm>
                <a:off x="7726033" y="334073"/>
                <a:ext cx="827104" cy="552224"/>
              </a:xfrm>
              <a:prstGeom prst="rect">
                <a:avLst/>
              </a:prstGeom>
            </p:spPr>
            <p:style>
              <a:lnRef idx="0">
                <a:scrgbClr r="0" g="0" b="0"/>
              </a:lnRef>
              <a:fillRef idx="0">
                <a:scrgbClr r="0" g="0" b="0"/>
              </a:fillRef>
              <a:effectRef idx="0">
                <a:scrgbClr r="0" g="0" b="0"/>
              </a:effectRef>
              <a:fontRef idx="minor">
                <a:schemeClr val="lt1"/>
              </a:fontRef>
            </p:style>
            <p:txBody>
              <a:bodyPr lIns="100013" tIns="33338" rIns="33338" bIns="33338" spcCol="1270" anchor="ctr"/>
              <a:lstStyle/>
              <a:p>
                <a:pPr algn="ctr" defTabSz="1111250">
                  <a:lnSpc>
                    <a:spcPct val="90000"/>
                  </a:lnSpc>
                  <a:spcAft>
                    <a:spcPct val="35000"/>
                  </a:spcAft>
                </a:pPr>
                <a:r>
                  <a:rPr lang="zh-CN" altLang="zh-CN" sz="2500" noProof="1"/>
                  <a:t>恢复</a:t>
                </a:r>
                <a:endParaRPr lang="en-US" sz="2500" noProof="1"/>
              </a:p>
            </p:txBody>
          </p:sp>
        </p:grpSp>
        <p:sp>
          <p:nvSpPr>
            <p:cNvPr id="38" name="Oval 19"/>
            <p:cNvSpPr/>
            <p:nvPr/>
          </p:nvSpPr>
          <p:spPr>
            <a:xfrm>
              <a:off x="6392817" y="2286000"/>
              <a:ext cx="890478" cy="890478"/>
            </a:xfrm>
            <a:prstGeom prst="ellipse">
              <a:avLst/>
            </a:prstGeom>
            <a:blipFill>
              <a:blip r:embed="rId4" cstate="print">
                <a:extLst>
                  <a:ext uri="{28A0092B-C50C-407E-A947-70E740481C1C}">
                    <a14:useLocalDpi xmlns:a14="http://schemas.microsoft.com/office/drawing/2010/main" val="0"/>
                  </a:ext>
                </a:extLst>
              </a:blip>
              <a:srcRect/>
              <a:stretch>
                <a:fillRect l="-39000" r="-3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9" name="Oval 20"/>
            <p:cNvSpPr/>
            <p:nvPr/>
          </p:nvSpPr>
          <p:spPr>
            <a:xfrm>
              <a:off x="7728182" y="2223318"/>
              <a:ext cx="890605" cy="890224"/>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aphicFrame>
        <p:nvGraphicFramePr>
          <p:cNvPr id="44" name="Diagram 21" title="SmartArt"/>
          <p:cNvGraphicFramePr/>
          <p:nvPr>
            <p:extLst>
              <p:ext uri="{D42A27DB-BD31-4B8C-83A1-F6EECF244321}">
                <p14:modId xmlns:p14="http://schemas.microsoft.com/office/powerpoint/2010/main" val="110891184"/>
              </p:ext>
            </p:extLst>
          </p:nvPr>
        </p:nvGraphicFramePr>
        <p:xfrm>
          <a:off x="4183536" y="1868766"/>
          <a:ext cx="4670959" cy="436854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5" name="Oval 22"/>
          <p:cNvSpPr/>
          <p:nvPr/>
        </p:nvSpPr>
        <p:spPr>
          <a:xfrm>
            <a:off x="6284957" y="2325981"/>
            <a:ext cx="1104371" cy="1041272"/>
          </a:xfrm>
          <a:prstGeom prst="ellipse">
            <a:avLst/>
          </a:prstGeom>
          <a:blipFill>
            <a:blip r:embed="rId11" cstate="print">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6" name="Oval 23"/>
          <p:cNvSpPr/>
          <p:nvPr/>
        </p:nvSpPr>
        <p:spPr>
          <a:xfrm>
            <a:off x="6304021" y="4790750"/>
            <a:ext cx="1066800" cy="1040430"/>
          </a:xfrm>
          <a:prstGeom prst="ellipse">
            <a:avLst/>
          </a:prstGeom>
          <a:blipFill>
            <a:blip r:embed="rId12" cstate="print">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7" name="Oval 24"/>
          <p:cNvSpPr/>
          <p:nvPr/>
        </p:nvSpPr>
        <p:spPr>
          <a:xfrm>
            <a:off x="5695056" y="3622015"/>
            <a:ext cx="962025" cy="990600"/>
          </a:xfrm>
          <a:prstGeom prst="ellipse">
            <a:avLst/>
          </a:prstGeom>
          <a:blipFill>
            <a:blip r:embed="rId1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3" name="组合 2"/>
          <p:cNvGrpSpPr/>
          <p:nvPr/>
        </p:nvGrpSpPr>
        <p:grpSpPr>
          <a:xfrm>
            <a:off x="696714" y="4320902"/>
            <a:ext cx="3443386" cy="1979003"/>
            <a:chOff x="767409" y="4320100"/>
            <a:chExt cx="3443386" cy="1979003"/>
          </a:xfrm>
        </p:grpSpPr>
        <p:sp>
          <p:nvSpPr>
            <p:cNvPr id="2" name="矩形 1"/>
            <p:cNvSpPr/>
            <p:nvPr/>
          </p:nvSpPr>
          <p:spPr>
            <a:xfrm>
              <a:off x="767409" y="4320100"/>
              <a:ext cx="3443386" cy="1979003"/>
            </a:xfrm>
            <a:prstGeom prst="rect">
              <a:avLst/>
            </a:prstGeom>
            <a:ln>
              <a:solidFill>
                <a:srgbClr val="0000FF"/>
              </a:solidFill>
            </a:ln>
          </p:spPr>
          <p:txBody>
            <a:bodyPr wrap="square">
              <a:spAutoFit/>
            </a:bodyPr>
            <a:lstStyle/>
            <a:p>
              <a:pPr>
                <a:lnSpc>
                  <a:spcPct val="130000"/>
                </a:lnSpc>
              </a:pPr>
              <a:r>
                <a:rPr lang="zh-CN" altLang="en-US" sz="1600" b="1" noProof="1">
                  <a:solidFill>
                    <a:srgbClr val="002060"/>
                  </a:solidFill>
                  <a:latin typeface="仿宋" panose="02010609060101010101" pitchFamily="49" charset="-122"/>
                  <a:ea typeface="仿宋" panose="02010609060101010101" pitchFamily="49" charset="-122"/>
                </a:rPr>
                <a:t>立即警告附近</a:t>
              </a:r>
              <a:r>
                <a:rPr lang="zh-CN" altLang="en-US" sz="1600" b="1" noProof="1">
                  <a:solidFill>
                    <a:srgbClr val="FF0000"/>
                  </a:solidFill>
                  <a:latin typeface="仿宋" panose="02010609060101010101" pitchFamily="49" charset="-122"/>
                  <a:ea typeface="仿宋" panose="02010609060101010101" pitchFamily="49" charset="-122"/>
                </a:rPr>
                <a:t>同事</a:t>
              </a:r>
              <a:r>
                <a:rPr lang="zh-CN" altLang="en-US" sz="1600" b="1" noProof="1">
                  <a:solidFill>
                    <a:srgbClr val="002060"/>
                  </a:solidFill>
                  <a:latin typeface="仿宋" panose="02010609060101010101" pitchFamily="49" charset="-122"/>
                  <a:ea typeface="仿宋" panose="02010609060101010101" pitchFamily="49" charset="-122"/>
                </a:rPr>
                <a:t>、</a:t>
              </a:r>
              <a:r>
                <a:rPr lang="zh-CN" altLang="en-US" sz="1600" b="1" noProof="1">
                  <a:solidFill>
                    <a:srgbClr val="FF0000"/>
                  </a:solidFill>
                  <a:latin typeface="仿宋" panose="02010609060101010101" pitchFamily="49" charset="-122"/>
                  <a:ea typeface="仿宋" panose="02010609060101010101" pitchFamily="49" charset="-122"/>
                </a:rPr>
                <a:t>同学疏散撤离。</a:t>
              </a:r>
              <a:endParaRPr lang="en-US" altLang="zh-CN" sz="1600" b="1" noProof="1">
                <a:solidFill>
                  <a:srgbClr val="FF0000"/>
                </a:solidFill>
                <a:latin typeface="仿宋" panose="02010609060101010101" pitchFamily="49" charset="-122"/>
                <a:ea typeface="仿宋" panose="02010609060101010101" pitchFamily="49" charset="-122"/>
              </a:endParaRPr>
            </a:p>
            <a:p>
              <a:pPr>
                <a:lnSpc>
                  <a:spcPct val="130000"/>
                </a:lnSpc>
              </a:pPr>
              <a:r>
                <a:rPr lang="zh-CN" altLang="en-US" sz="1600" b="1" noProof="1">
                  <a:solidFill>
                    <a:srgbClr val="FF0000"/>
                  </a:solidFill>
                  <a:latin typeface="仿宋" panose="02010609060101010101" pitchFamily="49" charset="-122"/>
                  <a:ea typeface="仿宋" panose="02010609060101010101" pitchFamily="49" charset="-122"/>
                </a:rPr>
                <a:t>通知应急组</a:t>
              </a:r>
              <a:r>
                <a:rPr lang="zh-CN" altLang="en-US" sz="1600" b="1" noProof="1">
                  <a:solidFill>
                    <a:srgbClr val="002060"/>
                  </a:solidFill>
                  <a:latin typeface="仿宋" panose="02010609060101010101" pitchFamily="49" charset="-122"/>
                  <a:ea typeface="仿宋" panose="02010609060101010101" pitchFamily="49" charset="-122"/>
                </a:rPr>
                <a:t>（</a:t>
              </a:r>
              <a:r>
                <a:rPr lang="zh-CN" altLang="en-US" sz="1600" b="1" noProof="1">
                  <a:solidFill>
                    <a:srgbClr val="FF0000"/>
                  </a:solidFill>
                  <a:latin typeface="仿宋" panose="02010609060101010101" pitchFamily="49" charset="-122"/>
                  <a:ea typeface="仿宋" panose="02010609060101010101" pitchFamily="49" charset="-122"/>
                </a:rPr>
                <a:t>保卫处</a:t>
              </a:r>
              <a:r>
                <a:rPr lang="zh-CN" altLang="en-US" sz="1600" b="1" noProof="1">
                  <a:solidFill>
                    <a:srgbClr val="002060"/>
                  </a:solidFill>
                  <a:latin typeface="仿宋" panose="02010609060101010101" pitchFamily="49" charset="-122"/>
                  <a:ea typeface="仿宋" panose="02010609060101010101" pitchFamily="49" charset="-122"/>
                </a:rPr>
                <a:t>和</a:t>
              </a:r>
              <a:r>
                <a:rPr lang="zh-CN" altLang="en-US" sz="1600" b="1" noProof="1">
                  <a:solidFill>
                    <a:srgbClr val="FF0000"/>
                  </a:solidFill>
                  <a:latin typeface="仿宋" panose="02010609060101010101" pitchFamily="49" charset="-122"/>
                  <a:ea typeface="仿宋" panose="02010609060101010101" pitchFamily="49" charset="-122"/>
                </a:rPr>
                <a:t>校医院</a:t>
              </a:r>
              <a:r>
                <a:rPr lang="zh-CN" altLang="en-US" sz="1600" b="1" noProof="1">
                  <a:solidFill>
                    <a:srgbClr val="002060"/>
                  </a:solidFill>
                  <a:latin typeface="仿宋" panose="02010609060101010101" pitchFamily="49" charset="-122"/>
                  <a:ea typeface="仿宋" panose="02010609060101010101" pitchFamily="49" charset="-122"/>
                </a:rPr>
                <a:t>），</a:t>
              </a:r>
              <a:endParaRPr lang="en-US" altLang="zh-CN" sz="1600" b="1" noProof="1">
                <a:solidFill>
                  <a:srgbClr val="002060"/>
                </a:solidFill>
                <a:latin typeface="仿宋" panose="02010609060101010101" pitchFamily="49" charset="-122"/>
                <a:ea typeface="仿宋" panose="02010609060101010101" pitchFamily="49" charset="-122"/>
              </a:endParaRPr>
            </a:p>
            <a:p>
              <a:pPr>
                <a:lnSpc>
                  <a:spcPct val="130000"/>
                </a:lnSpc>
              </a:pPr>
              <a:r>
                <a:rPr lang="zh-CN" altLang="en-US" sz="1600" b="1" noProof="1">
                  <a:solidFill>
                    <a:srgbClr val="002060"/>
                  </a:solidFill>
                  <a:latin typeface="仿宋" panose="02010609060101010101" pitchFamily="49" charset="-122"/>
                  <a:ea typeface="仿宋" panose="02010609060101010101" pitchFamily="49" charset="-122"/>
                </a:rPr>
                <a:t>以便及时急救和治疗。</a:t>
              </a:r>
            </a:p>
            <a:p>
              <a:endParaRPr lang="zh-CN" altLang="en-US" sz="1600" b="1" noProof="1">
                <a:solidFill>
                  <a:srgbClr val="FF0000"/>
                </a:solidFill>
                <a:latin typeface="仿宋" panose="02010609060101010101" pitchFamily="49" charset="-122"/>
                <a:ea typeface="仿宋" panose="02010609060101010101" pitchFamily="49" charset="-122"/>
              </a:endParaRPr>
            </a:p>
            <a:p>
              <a:pPr>
                <a:lnSpc>
                  <a:spcPct val="130000"/>
                </a:lnSpc>
              </a:pPr>
              <a:r>
                <a:rPr lang="en-US" altLang="zh-CN" sz="1600" b="1" noProof="1" smtClean="0">
                  <a:solidFill>
                    <a:srgbClr val="FF0000"/>
                  </a:solidFill>
                  <a:latin typeface="仿宋" panose="02010609060101010101" pitchFamily="49" charset="-122"/>
                  <a:ea typeface="仿宋" panose="02010609060101010101" pitchFamily="49" charset="-122"/>
                  <a:sym typeface="+mn-ea"/>
                </a:rPr>
                <a:t>When</a:t>
              </a:r>
              <a:r>
                <a:rPr lang="zh-CN" altLang="en-US" sz="1600" b="1" noProof="1" smtClean="0">
                  <a:solidFill>
                    <a:srgbClr val="FF0000"/>
                  </a:solidFill>
                  <a:latin typeface="仿宋" panose="02010609060101010101" pitchFamily="49" charset="-122"/>
                  <a:ea typeface="仿宋" panose="02010609060101010101" pitchFamily="49" charset="-122"/>
                  <a:sym typeface="+mn-ea"/>
                </a:rPr>
                <a:t>时间、</a:t>
              </a:r>
              <a:r>
                <a:rPr lang="en-US" altLang="zh-CN" sz="1600" b="1" noProof="1" smtClean="0">
                  <a:solidFill>
                    <a:srgbClr val="FF0000"/>
                  </a:solidFill>
                  <a:latin typeface="仿宋" panose="02010609060101010101" pitchFamily="49" charset="-122"/>
                  <a:ea typeface="仿宋" panose="02010609060101010101" pitchFamily="49" charset="-122"/>
                  <a:sym typeface="+mn-ea"/>
                </a:rPr>
                <a:t>Where</a:t>
              </a:r>
              <a:r>
                <a:rPr lang="zh-CN" altLang="en-US" sz="1600" b="1" noProof="1" smtClean="0">
                  <a:solidFill>
                    <a:srgbClr val="FF0000"/>
                  </a:solidFill>
                  <a:latin typeface="仿宋" panose="02010609060101010101" pitchFamily="49" charset="-122"/>
                  <a:ea typeface="仿宋" panose="02010609060101010101" pitchFamily="49" charset="-122"/>
                  <a:sym typeface="+mn-ea"/>
                </a:rPr>
                <a:t>地点、</a:t>
              </a:r>
              <a:endParaRPr lang="en-US" altLang="zh-CN" sz="1600" b="1" noProof="1" smtClean="0">
                <a:solidFill>
                  <a:srgbClr val="FF0000"/>
                </a:solidFill>
                <a:latin typeface="仿宋" panose="02010609060101010101" pitchFamily="49" charset="-122"/>
                <a:ea typeface="仿宋" panose="02010609060101010101" pitchFamily="49" charset="-122"/>
                <a:sym typeface="+mn-ea"/>
              </a:endParaRPr>
            </a:p>
            <a:p>
              <a:pPr>
                <a:lnSpc>
                  <a:spcPct val="130000"/>
                </a:lnSpc>
              </a:pPr>
              <a:r>
                <a:rPr lang="en-US" altLang="zh-CN" sz="1600" b="1" noProof="1" smtClean="0">
                  <a:solidFill>
                    <a:srgbClr val="FF0000"/>
                  </a:solidFill>
                  <a:latin typeface="仿宋" panose="02010609060101010101" pitchFamily="49" charset="-122"/>
                  <a:ea typeface="仿宋" panose="02010609060101010101" pitchFamily="49" charset="-122"/>
                  <a:sym typeface="+mn-ea"/>
                </a:rPr>
                <a:t>What</a:t>
              </a:r>
              <a:r>
                <a:rPr lang="zh-CN" altLang="en-US" sz="1600" b="1" noProof="1" smtClean="0">
                  <a:solidFill>
                    <a:srgbClr val="FF0000"/>
                  </a:solidFill>
                  <a:latin typeface="仿宋" panose="02010609060101010101" pitchFamily="49" charset="-122"/>
                  <a:ea typeface="仿宋" panose="02010609060101010101" pitchFamily="49" charset="-122"/>
                  <a:sym typeface="+mn-ea"/>
                </a:rPr>
                <a:t>事件、</a:t>
              </a:r>
              <a:r>
                <a:rPr lang="en-US" altLang="zh-CN" sz="1600" b="1" noProof="1" smtClean="0">
                  <a:solidFill>
                    <a:srgbClr val="FF0000"/>
                  </a:solidFill>
                  <a:latin typeface="仿宋" panose="02010609060101010101" pitchFamily="49" charset="-122"/>
                  <a:ea typeface="仿宋" panose="02010609060101010101" pitchFamily="49" charset="-122"/>
                  <a:sym typeface="+mn-ea"/>
                </a:rPr>
                <a:t>Who</a:t>
              </a:r>
              <a:r>
                <a:rPr lang="zh-CN" altLang="en-US" sz="1600" b="1" noProof="1" smtClean="0">
                  <a:solidFill>
                    <a:srgbClr val="FF0000"/>
                  </a:solidFill>
                  <a:latin typeface="仿宋" panose="02010609060101010101" pitchFamily="49" charset="-122"/>
                  <a:ea typeface="仿宋" panose="02010609060101010101" pitchFamily="49" charset="-122"/>
                  <a:sym typeface="+mn-ea"/>
                </a:rPr>
                <a:t>人物</a:t>
              </a:r>
              <a:endParaRPr lang="en-US" altLang="zh-CN" sz="1600" b="1" noProof="1">
                <a:solidFill>
                  <a:srgbClr val="FF0000"/>
                </a:solidFill>
                <a:latin typeface="仿宋" panose="02010609060101010101" pitchFamily="49" charset="-122"/>
                <a:ea typeface="仿宋" panose="02010609060101010101" pitchFamily="49" charset="-122"/>
              </a:endParaRPr>
            </a:p>
          </p:txBody>
        </p:sp>
        <p:pic>
          <p:nvPicPr>
            <p:cNvPr id="48" name="Picture 8" descr="Image result for emergency call"/>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69389" y="5472951"/>
              <a:ext cx="895445" cy="71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组合 3"/>
          <p:cNvGrpSpPr/>
          <p:nvPr/>
        </p:nvGrpSpPr>
        <p:grpSpPr>
          <a:xfrm>
            <a:off x="8112555" y="4790750"/>
            <a:ext cx="2461340" cy="1218565"/>
            <a:chOff x="8166649" y="4716909"/>
            <a:chExt cx="2461340" cy="1218565"/>
          </a:xfrm>
        </p:grpSpPr>
        <p:pic>
          <p:nvPicPr>
            <p:cNvPr id="49" name="图片 6"/>
            <p:cNvPicPr>
              <a:picLocks noChangeAspect="1" noChangeArrowheads="1"/>
            </p:cNvPicPr>
            <p:nvPr/>
          </p:nvPicPr>
          <p:blipFill>
            <a:blip r:embed="rId15" cstate="print">
              <a:extLst>
                <a:ext uri="{28A0092B-C50C-407E-A947-70E740481C1C}">
                  <a14:useLocalDpi xmlns:a14="http://schemas.microsoft.com/office/drawing/2010/main" val="0"/>
                </a:ext>
              </a:extLst>
            </a:blip>
            <a:srcRect l="8829" t="14374" r="13219" b="21948"/>
            <a:stretch>
              <a:fillRect/>
            </a:stretch>
          </p:blipFill>
          <p:spPr bwMode="auto">
            <a:xfrm>
              <a:off x="8166649" y="4716909"/>
              <a:ext cx="1462563" cy="11938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0" name="图片 9"/>
            <p:cNvPicPr>
              <a:picLocks noChangeAspect="1" noChangeArrowheads="1"/>
            </p:cNvPicPr>
            <p:nvPr/>
          </p:nvPicPr>
          <p:blipFill>
            <a:blip r:embed="rId16" cstate="print">
              <a:extLst>
                <a:ext uri="{28A0092B-C50C-407E-A947-70E740481C1C}">
                  <a14:useLocalDpi xmlns:a14="http://schemas.microsoft.com/office/drawing/2010/main" val="0"/>
                </a:ext>
              </a:extLst>
            </a:blip>
            <a:srcRect l="10458" t="11870" r="16078" b="1462"/>
            <a:stretch>
              <a:fillRect/>
            </a:stretch>
          </p:blipFill>
          <p:spPr bwMode="auto">
            <a:xfrm>
              <a:off x="9853842" y="4716909"/>
              <a:ext cx="774147" cy="12185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6183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657183" cy="5544616"/>
          </a:xfrm>
        </p:spPr>
        <p:txBody>
          <a:bodyPr>
            <a:normAutofit/>
          </a:bodyPr>
          <a:lstStyle/>
          <a:p>
            <a:pPr>
              <a:lnSpc>
                <a:spcPct val="140000"/>
              </a:lnSpc>
              <a:spcBef>
                <a:spcPts val="0"/>
              </a:spcBef>
              <a:buFont typeface="Wingdings" panose="05000000000000000000" pitchFamily="2" charset="2"/>
              <a:buChar char="p"/>
            </a:pP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常用</a:t>
            </a:r>
            <a:r>
              <a:rPr lang="zh-CN" altLang="en-US" sz="1800" b="1" dirty="0">
                <a:solidFill>
                  <a:srgbClr val="FF0000"/>
                </a:solidFill>
                <a:latin typeface="Times New Roman" panose="02020603050405020304" pitchFamily="18" charset="0"/>
                <a:ea typeface="黑体" pitchFamily="2" charset="-122"/>
                <a:cs typeface="Times New Roman" panose="02020603050405020304" pitchFamily="18" charset="0"/>
              </a:rPr>
              <a:t>急救药品</a:t>
            </a:r>
            <a:endParaRPr lang="en-US" altLang="zh-CN" sz="1800" b="1" dirty="0" smtClean="0">
              <a:solidFill>
                <a:srgbClr val="FF0000"/>
              </a:solidFill>
              <a:latin typeface="Times New Roman" panose="02020603050405020304" pitchFamily="18" charset="0"/>
              <a:ea typeface="黑体" pitchFamily="2" charset="-122"/>
              <a:cs typeface="Times New Roman" panose="02020603050405020304" pitchFamily="18" charset="0"/>
            </a:endParaRPr>
          </a:p>
          <a:p>
            <a:pPr>
              <a:lnSpc>
                <a:spcPct val="150000"/>
              </a:lnSpc>
              <a:spcBef>
                <a:spcPts val="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消毒剂</a:t>
            </a:r>
            <a:r>
              <a:rPr lang="zh-CN" altLang="en-US" sz="1600" b="1" dirty="0" smtClean="0">
                <a:solidFill>
                  <a:srgbClr val="002060"/>
                </a:solidFill>
                <a:latin typeface="仿宋" panose="02010609060101010101" pitchFamily="49" charset="-122"/>
                <a:ea typeface="仿宋" panose="02010609060101010101" pitchFamily="49" charset="-122"/>
              </a:rPr>
              <a:t>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碘酊</a:t>
            </a: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75%</a:t>
            </a:r>
            <a:r>
              <a:rPr lang="zh-CN" altLang="en-US" sz="1600" b="1" dirty="0">
                <a:solidFill>
                  <a:srgbClr val="002060"/>
                </a:solidFill>
                <a:latin typeface="仿宋" panose="02010609060101010101" pitchFamily="49" charset="-122"/>
                <a:ea typeface="仿宋" panose="02010609060101010101" pitchFamily="49" charset="-122"/>
              </a:rPr>
              <a:t>酒精棉；</a:t>
            </a:r>
          </a:p>
          <a:p>
            <a:pPr>
              <a:lnSpc>
                <a:spcPct val="150000"/>
              </a:lnSpc>
              <a:spcBef>
                <a:spcPts val="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创伤药</a:t>
            </a:r>
            <a:r>
              <a:rPr lang="zh-CN" altLang="en-US" sz="1600" b="1" dirty="0" smtClean="0">
                <a:solidFill>
                  <a:srgbClr val="002060"/>
                </a:solidFill>
                <a:latin typeface="仿宋" panose="02010609060101010101" pitchFamily="49" charset="-122"/>
                <a:ea typeface="仿宋" panose="02010609060101010101" pitchFamily="49" charset="-122"/>
              </a:rPr>
              <a:t>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龙胆</a:t>
            </a:r>
            <a:r>
              <a:rPr lang="zh-CN" altLang="en-US" sz="1600" b="1" dirty="0">
                <a:solidFill>
                  <a:srgbClr val="002060"/>
                </a:solidFill>
                <a:latin typeface="仿宋" panose="02010609060101010101" pitchFamily="49" charset="-122"/>
                <a:ea typeface="仿宋" panose="02010609060101010101" pitchFamily="49" charset="-122"/>
              </a:rPr>
              <a:t>紫药水、红霉素软膏、消炎粉、止血粉；</a:t>
            </a:r>
          </a:p>
          <a:p>
            <a:pPr>
              <a:lnSpc>
                <a:spcPct val="150000"/>
              </a:lnSpc>
              <a:spcBef>
                <a:spcPts val="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烫伤药</a:t>
            </a:r>
            <a:r>
              <a:rPr lang="zh-CN" altLang="en-US" sz="1600" b="1" dirty="0" smtClean="0">
                <a:solidFill>
                  <a:srgbClr val="002060"/>
                </a:solidFill>
                <a:latin typeface="仿宋" panose="02010609060101010101" pitchFamily="49" charset="-122"/>
                <a:ea typeface="仿宋" panose="02010609060101010101" pitchFamily="49" charset="-122"/>
              </a:rPr>
              <a:t>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解毒</a:t>
            </a:r>
            <a:r>
              <a:rPr lang="zh-CN" altLang="en-US" sz="1600" b="1" dirty="0">
                <a:solidFill>
                  <a:srgbClr val="002060"/>
                </a:solidFill>
                <a:latin typeface="仿宋" panose="02010609060101010101" pitchFamily="49" charset="-122"/>
                <a:ea typeface="仿宋" panose="02010609060101010101" pitchFamily="49" charset="-122"/>
              </a:rPr>
              <a:t>烧伤软膏、复方蛇油烫伤膏、京万红软膏、凡士林、甘油等；</a:t>
            </a:r>
          </a:p>
          <a:p>
            <a:pPr>
              <a:lnSpc>
                <a:spcPct val="130000"/>
              </a:lnSpc>
              <a:spcBef>
                <a:spcPts val="60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化学灼伤药 </a:t>
            </a:r>
            <a:r>
              <a:rPr lang="en-US" altLang="zh-CN" sz="1600" b="1" dirty="0" smtClean="0">
                <a:solidFill>
                  <a:srgbClr val="002060"/>
                </a:solidFill>
                <a:latin typeface="仿宋" panose="02010609060101010101" pitchFamily="49" charset="-122"/>
                <a:ea typeface="仿宋" panose="02010609060101010101" pitchFamily="49" charset="-122"/>
              </a:rPr>
              <a:t>— 5</a:t>
            </a:r>
            <a:r>
              <a:rPr lang="en-US" altLang="zh-CN"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002060"/>
                </a:solidFill>
                <a:latin typeface="仿宋" panose="02010609060101010101" pitchFamily="49" charset="-122"/>
                <a:ea typeface="仿宋" panose="02010609060101010101" pitchFamily="49" charset="-122"/>
              </a:rPr>
              <a:t>碳酸氢钠溶液、</a:t>
            </a:r>
            <a:r>
              <a:rPr lang="en-US" altLang="zh-CN" sz="1600" b="1" dirty="0">
                <a:solidFill>
                  <a:srgbClr val="002060"/>
                </a:solidFill>
                <a:latin typeface="仿宋" panose="02010609060101010101" pitchFamily="49" charset="-122"/>
                <a:ea typeface="仿宋" panose="02010609060101010101" pitchFamily="49" charset="-122"/>
              </a:rPr>
              <a:t>2%</a:t>
            </a:r>
            <a:r>
              <a:rPr lang="zh-CN" altLang="en-US" sz="1600" b="1" dirty="0">
                <a:solidFill>
                  <a:srgbClr val="002060"/>
                </a:solidFill>
                <a:latin typeface="仿宋" panose="02010609060101010101" pitchFamily="49" charset="-122"/>
                <a:ea typeface="仿宋" panose="02010609060101010101" pitchFamily="49" charset="-122"/>
              </a:rPr>
              <a:t>醋酸、</a:t>
            </a:r>
            <a:r>
              <a:rPr lang="en-US" altLang="zh-CN" sz="1600" b="1" dirty="0">
                <a:solidFill>
                  <a:srgbClr val="002060"/>
                </a:solidFill>
                <a:latin typeface="仿宋" panose="02010609060101010101" pitchFamily="49" charset="-122"/>
                <a:ea typeface="仿宋" panose="02010609060101010101" pitchFamily="49" charset="-122"/>
              </a:rPr>
              <a:t>1%</a:t>
            </a:r>
            <a:r>
              <a:rPr lang="zh-CN" altLang="en-US" sz="1600" b="1" dirty="0">
                <a:solidFill>
                  <a:srgbClr val="002060"/>
                </a:solidFill>
                <a:latin typeface="仿宋" panose="02010609060101010101" pitchFamily="49" charset="-122"/>
                <a:ea typeface="仿宋" panose="02010609060101010101" pitchFamily="49" charset="-122"/>
              </a:rPr>
              <a:t>硼酸、</a:t>
            </a:r>
            <a:r>
              <a:rPr lang="en-US" altLang="zh-CN" sz="1600" b="1" dirty="0">
                <a:solidFill>
                  <a:srgbClr val="002060"/>
                </a:solidFill>
                <a:latin typeface="仿宋" panose="02010609060101010101" pitchFamily="49" charset="-122"/>
                <a:ea typeface="仿宋" panose="02010609060101010101" pitchFamily="49" charset="-122"/>
              </a:rPr>
              <a:t>5%</a:t>
            </a:r>
            <a:r>
              <a:rPr lang="zh-CN" altLang="en-US" sz="1600" b="1" dirty="0">
                <a:solidFill>
                  <a:srgbClr val="002060"/>
                </a:solidFill>
                <a:latin typeface="仿宋" panose="02010609060101010101" pitchFamily="49" charset="-122"/>
                <a:ea typeface="仿宋" panose="02010609060101010101" pitchFamily="49" charset="-122"/>
              </a:rPr>
              <a:t>硫酸铜溶液、医用过氧化氢、三氯化铁的酒精溶液、高锰酸钾晶体；</a:t>
            </a:r>
          </a:p>
          <a:p>
            <a:pPr>
              <a:lnSpc>
                <a:spcPct val="150000"/>
              </a:lnSpc>
              <a:spcBef>
                <a:spcPts val="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治疗用品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苯</a:t>
            </a:r>
            <a:r>
              <a:rPr lang="zh-CN" altLang="en-US" sz="1600" b="1" dirty="0">
                <a:solidFill>
                  <a:srgbClr val="002060"/>
                </a:solidFill>
                <a:latin typeface="仿宋" panose="02010609060101010101" pitchFamily="49" charset="-122"/>
                <a:ea typeface="仿宋" panose="02010609060101010101" pitchFamily="49" charset="-122"/>
              </a:rPr>
              <a:t>扎溴铵外用贴剂、脱脂棉、纱布、绷带、医用橡胶膏、医用剪刀、医用镊子等</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0">
              <a:lnSpc>
                <a:spcPct val="130000"/>
              </a:lnSpc>
              <a:spcBef>
                <a:spcPts val="0"/>
              </a:spcBef>
              <a:buNone/>
            </a:pP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0">
              <a:lnSpc>
                <a:spcPct val="130000"/>
              </a:lnSpc>
              <a:spcBef>
                <a:spcPts val="0"/>
              </a:spcBef>
              <a:buNone/>
            </a:pPr>
            <a:endParaRPr lang="en-US" altLang="zh-CN" sz="1600" b="1" dirty="0">
              <a:solidFill>
                <a:srgbClr val="002060"/>
              </a:solidFill>
              <a:latin typeface="仿宋" panose="02010609060101010101" pitchFamily="49" charset="-122"/>
              <a:ea typeface="仿宋" panose="02010609060101010101" pitchFamily="49" charset="-122"/>
            </a:endParaRPr>
          </a:p>
          <a:p>
            <a:pPr>
              <a:lnSpc>
                <a:spcPct val="140000"/>
              </a:lnSpc>
              <a:spcBef>
                <a:spcPts val="0"/>
              </a:spcBef>
              <a:buFont typeface="Wingdings" panose="05000000000000000000" pitchFamily="2" charset="2"/>
              <a:buChar char="p"/>
            </a:pP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一般</a:t>
            </a:r>
            <a:r>
              <a:rPr lang="zh-CN" altLang="en-US" sz="1800" b="1" dirty="0">
                <a:solidFill>
                  <a:srgbClr val="FF0000"/>
                </a:solidFill>
                <a:latin typeface="Times New Roman" panose="02020603050405020304" pitchFamily="18" charset="0"/>
                <a:ea typeface="黑体" pitchFamily="2" charset="-122"/>
                <a:cs typeface="Times New Roman" panose="02020603050405020304" pitchFamily="18" charset="0"/>
              </a:rPr>
              <a:t>应急救护方法</a:t>
            </a:r>
            <a:endParaRPr lang="en-US" altLang="zh-CN" sz="1800" b="1" dirty="0">
              <a:solidFill>
                <a:srgbClr val="FF0000"/>
              </a:solidFill>
              <a:latin typeface="Times New Roman" panose="02020603050405020304" pitchFamily="18" charset="0"/>
              <a:ea typeface="黑体" pitchFamily="2" charset="-122"/>
              <a:cs typeface="Times New Roman" panose="02020603050405020304" pitchFamily="18" charset="0"/>
            </a:endParaRPr>
          </a:p>
          <a:p>
            <a:pPr>
              <a:lnSpc>
                <a:spcPct val="130000"/>
              </a:lnSpc>
              <a:spcBef>
                <a:spcPts val="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创伤（碎玻璃引起）</a:t>
            </a:r>
          </a:p>
          <a:p>
            <a:pPr marL="0" indent="252000">
              <a:lnSpc>
                <a:spcPct val="15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1</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不能手摸</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FF0000"/>
                </a:solidFill>
                <a:latin typeface="仿宋" panose="02010609060101010101" pitchFamily="49" charset="-122"/>
                <a:ea typeface="仿宋" panose="02010609060101010101" pitchFamily="49" charset="-122"/>
              </a:rPr>
              <a:t>不能水洗</a:t>
            </a:r>
            <a:r>
              <a:rPr lang="zh-CN" altLang="en-US" sz="1600" b="1" dirty="0">
                <a:solidFill>
                  <a:srgbClr val="002060"/>
                </a:solidFill>
                <a:latin typeface="仿宋" panose="02010609060101010101" pitchFamily="49" charset="-122"/>
                <a:ea typeface="仿宋" panose="02010609060101010101" pitchFamily="49" charset="-122"/>
              </a:rPr>
              <a:t>。</a:t>
            </a:r>
          </a:p>
          <a:p>
            <a:pPr marL="0" indent="252000">
              <a:lnSpc>
                <a:spcPct val="15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2</a:t>
            </a:r>
            <a:r>
              <a:rPr lang="zh-CN" altLang="en-US" sz="1600" b="1" dirty="0">
                <a:solidFill>
                  <a:srgbClr val="002060"/>
                </a:solidFill>
                <a:latin typeface="仿宋" panose="02010609060101010101" pitchFamily="49" charset="-122"/>
                <a:ea typeface="仿宋" panose="02010609060101010101" pitchFamily="49" charset="-122"/>
              </a:rPr>
              <a:t>）镊子</a:t>
            </a:r>
            <a:r>
              <a:rPr lang="zh-CN" altLang="en-US" sz="1600" b="1" dirty="0" smtClean="0">
                <a:solidFill>
                  <a:srgbClr val="002060"/>
                </a:solidFill>
                <a:latin typeface="仿宋" panose="02010609060101010101" pitchFamily="49" charset="-122"/>
                <a:ea typeface="仿宋" panose="02010609060101010101" pitchFamily="49" charset="-122"/>
              </a:rPr>
              <a:t>消毒</a:t>
            </a:r>
            <a:r>
              <a:rPr lang="en-US" altLang="zh-CN" sz="1600" b="1" dirty="0" smtClean="0">
                <a:solidFill>
                  <a:srgbClr val="002060"/>
                </a:solidFill>
                <a:latin typeface="仿宋" panose="02010609060101010101" pitchFamily="49" charset="-122"/>
                <a:ea typeface="仿宋" panose="02010609060101010101" pitchFamily="49" charset="-122"/>
              </a:rPr>
              <a:t> — </a:t>
            </a:r>
            <a:r>
              <a:rPr lang="zh-CN" altLang="en-US" sz="1600" b="1" dirty="0" smtClean="0">
                <a:solidFill>
                  <a:srgbClr val="002060"/>
                </a:solidFill>
                <a:latin typeface="仿宋" panose="02010609060101010101" pitchFamily="49" charset="-122"/>
                <a:ea typeface="仿宋" panose="02010609060101010101" pitchFamily="49" charset="-122"/>
              </a:rPr>
              <a:t>取出</a:t>
            </a:r>
            <a:r>
              <a:rPr lang="zh-CN" altLang="en-US" sz="1600" b="1" dirty="0">
                <a:solidFill>
                  <a:srgbClr val="002060"/>
                </a:solidFill>
                <a:latin typeface="仿宋" panose="02010609060101010101" pitchFamily="49" charset="-122"/>
                <a:ea typeface="仿宋" panose="02010609060101010101" pitchFamily="49" charset="-122"/>
              </a:rPr>
              <a:t>伤口碎</a:t>
            </a:r>
            <a:r>
              <a:rPr lang="zh-CN" altLang="en-US" sz="1600" b="1" dirty="0" smtClean="0">
                <a:solidFill>
                  <a:srgbClr val="002060"/>
                </a:solidFill>
                <a:latin typeface="仿宋" panose="02010609060101010101" pitchFamily="49" charset="-122"/>
                <a:ea typeface="仿宋" panose="02010609060101010101" pitchFamily="49" charset="-122"/>
              </a:rPr>
              <a:t>玻璃</a:t>
            </a:r>
            <a:r>
              <a:rPr lang="en-US" altLang="zh-CN" sz="1600" b="1" dirty="0" smtClean="0">
                <a:solidFill>
                  <a:srgbClr val="002060"/>
                </a:solidFill>
                <a:latin typeface="仿宋" panose="02010609060101010101" pitchFamily="49" charset="-122"/>
                <a:ea typeface="仿宋" panose="02010609060101010101" pitchFamily="49" charset="-122"/>
              </a:rPr>
              <a:t> — </a:t>
            </a:r>
            <a:r>
              <a:rPr lang="zh-CN" altLang="en-US" sz="1600" b="1" dirty="0" smtClean="0">
                <a:solidFill>
                  <a:srgbClr val="002060"/>
                </a:solidFill>
                <a:latin typeface="仿宋" panose="02010609060101010101" pitchFamily="49" charset="-122"/>
                <a:ea typeface="仿宋" panose="02010609060101010101" pitchFamily="49" charset="-122"/>
              </a:rPr>
              <a:t>伤口</a:t>
            </a:r>
            <a:r>
              <a:rPr lang="zh-CN" altLang="en-US" sz="1600" b="1" dirty="0">
                <a:solidFill>
                  <a:srgbClr val="002060"/>
                </a:solidFill>
                <a:latin typeface="仿宋" panose="02010609060101010101" pitchFamily="49" charset="-122"/>
                <a:ea typeface="仿宋" panose="02010609060101010101" pitchFamily="49" charset="-122"/>
              </a:rPr>
              <a:t>涂龙胆紫药水</a:t>
            </a:r>
            <a:r>
              <a:rPr lang="zh-CN" altLang="en-US" sz="1600" b="1" dirty="0" smtClean="0">
                <a:solidFill>
                  <a:srgbClr val="002060"/>
                </a:solidFill>
                <a:latin typeface="仿宋" panose="02010609060101010101" pitchFamily="49" charset="-122"/>
                <a:ea typeface="仿宋" panose="02010609060101010101" pitchFamily="49" charset="-122"/>
              </a:rPr>
              <a:t>消毒</a:t>
            </a:r>
            <a:r>
              <a:rPr lang="en-US" altLang="zh-CN" sz="1600" b="1" dirty="0" smtClean="0">
                <a:solidFill>
                  <a:srgbClr val="002060"/>
                </a:solidFill>
                <a:latin typeface="仿宋" panose="02010609060101010101" pitchFamily="49" charset="-122"/>
                <a:ea typeface="仿宋" panose="02010609060101010101" pitchFamily="49" charset="-122"/>
              </a:rPr>
              <a:t> — </a:t>
            </a:r>
            <a:r>
              <a:rPr lang="zh-CN" altLang="en-US" sz="1600" b="1" dirty="0" smtClean="0">
                <a:solidFill>
                  <a:srgbClr val="002060"/>
                </a:solidFill>
                <a:latin typeface="仿宋" panose="02010609060101010101" pitchFamily="49" charset="-122"/>
                <a:ea typeface="仿宋" panose="02010609060101010101" pitchFamily="49" charset="-122"/>
              </a:rPr>
              <a:t>止血</a:t>
            </a:r>
            <a:r>
              <a:rPr lang="zh-CN" altLang="en-US" sz="1600" b="1" dirty="0">
                <a:solidFill>
                  <a:srgbClr val="002060"/>
                </a:solidFill>
                <a:latin typeface="仿宋" panose="02010609060101010101" pitchFamily="49" charset="-122"/>
                <a:ea typeface="仿宋" panose="02010609060101010101" pitchFamily="49" charset="-122"/>
              </a:rPr>
              <a:t>粉</a:t>
            </a:r>
            <a:r>
              <a:rPr lang="zh-CN" altLang="en-US" sz="1600" b="1" dirty="0" smtClean="0">
                <a:solidFill>
                  <a:srgbClr val="002060"/>
                </a:solidFill>
                <a:latin typeface="仿宋" panose="02010609060101010101" pitchFamily="49" charset="-122"/>
                <a:ea typeface="仿宋" panose="02010609060101010101" pitchFamily="49" charset="-122"/>
              </a:rPr>
              <a:t>外敷</a:t>
            </a:r>
            <a:r>
              <a:rPr lang="en-US" altLang="zh-CN" sz="1600" b="1" dirty="0" smtClean="0">
                <a:solidFill>
                  <a:srgbClr val="002060"/>
                </a:solidFill>
                <a:latin typeface="仿宋" panose="02010609060101010101" pitchFamily="49" charset="-122"/>
                <a:ea typeface="仿宋" panose="02010609060101010101" pitchFamily="49" charset="-122"/>
              </a:rPr>
              <a:t> — </a:t>
            </a:r>
            <a:r>
              <a:rPr lang="zh-CN" altLang="en-US" sz="1600" b="1" dirty="0" smtClean="0">
                <a:solidFill>
                  <a:srgbClr val="002060"/>
                </a:solidFill>
                <a:latin typeface="仿宋" panose="02010609060101010101" pitchFamily="49" charset="-122"/>
                <a:ea typeface="仿宋" panose="02010609060101010101" pitchFamily="49" charset="-122"/>
              </a:rPr>
              <a:t>纱布</a:t>
            </a:r>
            <a:r>
              <a:rPr lang="zh-CN" altLang="en-US" sz="1600" b="1" dirty="0">
                <a:solidFill>
                  <a:srgbClr val="002060"/>
                </a:solidFill>
                <a:latin typeface="仿宋" panose="02010609060101010101" pitchFamily="49" charset="-122"/>
                <a:ea typeface="仿宋" panose="02010609060101010101" pitchFamily="49" charset="-122"/>
              </a:rPr>
              <a:t>包扎</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252000">
              <a:lnSpc>
                <a:spcPct val="150000"/>
              </a:lnSpc>
              <a:spcBef>
                <a:spcPts val="0"/>
              </a:spcBef>
              <a:buNone/>
            </a:pPr>
            <a:r>
              <a:rPr lang="en-US" altLang="zh-CN" sz="1600" b="1" dirty="0">
                <a:solidFill>
                  <a:srgbClr val="002060"/>
                </a:solidFill>
                <a:latin typeface="仿宋" panose="02010609060101010101" pitchFamily="49" charset="-122"/>
                <a:ea typeface="仿宋" panose="02010609060101010101" pitchFamily="49" charset="-122"/>
              </a:rPr>
              <a:t>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如</a:t>
            </a:r>
            <a:r>
              <a:rPr lang="zh-CN" altLang="en-US" sz="1600" b="1" dirty="0">
                <a:solidFill>
                  <a:srgbClr val="002060"/>
                </a:solidFill>
                <a:latin typeface="仿宋" panose="02010609060101010101" pitchFamily="49" charset="-122"/>
                <a:ea typeface="仿宋" panose="02010609060101010101" pitchFamily="49" charset="-122"/>
              </a:rPr>
              <a:t>伤口较大，流血较多的，送医</a:t>
            </a:r>
            <a:r>
              <a:rPr lang="zh-CN" altLang="en-US" sz="1600" b="1" dirty="0" smtClean="0">
                <a:solidFill>
                  <a:srgbClr val="002060"/>
                </a:solidFill>
                <a:latin typeface="仿宋" panose="02010609060101010101" pitchFamily="49" charset="-122"/>
                <a:ea typeface="仿宋" panose="02010609060101010101" pitchFamily="49" charset="-122"/>
              </a:rPr>
              <a:t>。</a:t>
            </a:r>
            <a:endParaRPr lang="zh-CN" altLang="en-US" sz="1600" b="1" dirty="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endParaRPr lang="zh-CN" altLang="en-US" sz="16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六</a:t>
            </a:r>
            <a:r>
              <a:rPr lang="zh-CN" altLang="en-US" sz="2200" b="1" dirty="0" smtClean="0">
                <a:solidFill>
                  <a:srgbClr val="002060"/>
                </a:solidFill>
                <a:latin typeface="黑体" panose="02010609060101010101" pitchFamily="49" charset="-122"/>
                <a:ea typeface="黑体" panose="02010609060101010101" pitchFamily="49" charset="-122"/>
              </a:rPr>
              <a:t>、实验室危化品</a:t>
            </a:r>
            <a:r>
              <a:rPr lang="zh-CN" altLang="en-US" sz="2200" b="1" dirty="0">
                <a:solidFill>
                  <a:srgbClr val="002060"/>
                </a:solidFill>
                <a:latin typeface="黑体" panose="02010609060101010101" pitchFamily="49" charset="-122"/>
                <a:ea typeface="黑体" panose="02010609060101010101" pitchFamily="49" charset="-122"/>
              </a:rPr>
              <a:t>泄漏</a:t>
            </a:r>
            <a:r>
              <a:rPr lang="zh-CN" altLang="en-US" sz="2200" b="1" dirty="0" smtClean="0">
                <a:solidFill>
                  <a:srgbClr val="002060"/>
                </a:solidFill>
                <a:latin typeface="黑体" panose="02010609060101010101" pitchFamily="49" charset="-122"/>
                <a:ea typeface="黑体" panose="02010609060101010101" pitchFamily="49" charset="-122"/>
              </a:rPr>
              <a:t>处置┃</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常见事故处置</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2"/>
          <a:stretch>
            <a:fillRect/>
          </a:stretch>
        </p:blipFill>
        <p:spPr>
          <a:xfrm>
            <a:off x="9480376" y="980728"/>
            <a:ext cx="1546994" cy="1196444"/>
          </a:xfrm>
          <a:prstGeom prst="rect">
            <a:avLst/>
          </a:prstGeom>
          <a:ln>
            <a:noFill/>
          </a:ln>
          <a:effectLst>
            <a:outerShdw blurRad="292100" dist="139700" dir="2700000" algn="tl" rotWithShape="0">
              <a:srgbClr val="333333">
                <a:alpha val="65000"/>
              </a:srgbClr>
            </a:outerShdw>
          </a:effectLst>
        </p:spPr>
      </p:pic>
      <p:sp>
        <p:nvSpPr>
          <p:cNvPr id="5" name="内容占位符 2"/>
          <p:cNvSpPr txBox="1">
            <a:spLocks/>
          </p:cNvSpPr>
          <p:nvPr/>
        </p:nvSpPr>
        <p:spPr>
          <a:xfrm>
            <a:off x="4223792" y="3645024"/>
            <a:ext cx="3744416" cy="432048"/>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zh-CN" altLang="en-US" sz="1800" dirty="0">
                <a:solidFill>
                  <a:srgbClr val="FF0000"/>
                </a:solidFill>
              </a:rPr>
              <a:t>建议</a:t>
            </a:r>
            <a:r>
              <a:rPr lang="zh-CN" altLang="en-US" sz="1800" dirty="0" smtClean="0">
                <a:solidFill>
                  <a:srgbClr val="FF0000"/>
                </a:solidFill>
              </a:rPr>
              <a:t>按楼层布置，放楼道内共享！</a:t>
            </a:r>
            <a:endParaRPr lang="zh-CN" altLang="zh-CN" sz="1800" dirty="0">
              <a:solidFill>
                <a:srgbClr val="FF0000"/>
              </a:solidFill>
            </a:endParaRPr>
          </a:p>
        </p:txBody>
      </p:sp>
    </p:spTree>
    <p:extLst>
      <p:ext uri="{BB962C8B-B14F-4D97-AF65-F5344CB8AC3E}">
        <p14:creationId xmlns:p14="http://schemas.microsoft.com/office/powerpoint/2010/main" val="183650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xEl>
                                              <p:pRg st="8" end="8"/>
                                            </p:txEl>
                                          </p:spTgt>
                                        </p:tgtEl>
                                        <p:attrNameLst>
                                          <p:attrName>style.visibility</p:attrName>
                                        </p:attrNameLst>
                                      </p:cBhvr>
                                      <p:to>
                                        <p:strVal val="visible"/>
                                      </p:to>
                                    </p:set>
                                    <p:animEffect transition="in" filter="wipe(up)">
                                      <p:cBhvr>
                                        <p:cTn id="12" dur="500"/>
                                        <p:tgtEl>
                                          <p:spTgt spid="18">
                                            <p:txEl>
                                              <p:pRg st="8" end="8"/>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18">
                                            <p:txEl>
                                              <p:pRg st="9" end="9"/>
                                            </p:txEl>
                                          </p:spTgt>
                                        </p:tgtEl>
                                        <p:attrNameLst>
                                          <p:attrName>style.visibility</p:attrName>
                                        </p:attrNameLst>
                                      </p:cBhvr>
                                      <p:to>
                                        <p:strVal val="visible"/>
                                      </p:to>
                                    </p:set>
                                    <p:animEffect transition="in" filter="wipe(up)">
                                      <p:cBhvr>
                                        <p:cTn id="15" dur="500"/>
                                        <p:tgtEl>
                                          <p:spTgt spid="18">
                                            <p:txEl>
                                              <p:pRg st="9" end="9"/>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18">
                                            <p:txEl>
                                              <p:pRg st="10" end="10"/>
                                            </p:txEl>
                                          </p:spTgt>
                                        </p:tgtEl>
                                        <p:attrNameLst>
                                          <p:attrName>style.visibility</p:attrName>
                                        </p:attrNameLst>
                                      </p:cBhvr>
                                      <p:to>
                                        <p:strVal val="visible"/>
                                      </p:to>
                                    </p:set>
                                    <p:animEffect transition="in" filter="wipe(up)">
                                      <p:cBhvr>
                                        <p:cTn id="18" dur="500"/>
                                        <p:tgtEl>
                                          <p:spTgt spid="18">
                                            <p:txEl>
                                              <p:pRg st="10" end="10"/>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18">
                                            <p:txEl>
                                              <p:pRg st="11" end="11"/>
                                            </p:txEl>
                                          </p:spTgt>
                                        </p:tgtEl>
                                        <p:attrNameLst>
                                          <p:attrName>style.visibility</p:attrName>
                                        </p:attrNameLst>
                                      </p:cBhvr>
                                      <p:to>
                                        <p:strVal val="visible"/>
                                      </p:to>
                                    </p:set>
                                    <p:animEffect transition="in" filter="wipe(up)">
                                      <p:cBhvr>
                                        <p:cTn id="21" dur="500"/>
                                        <p:tgtEl>
                                          <p:spTgt spid="18">
                                            <p:txEl>
                                              <p:pRg st="11" end="11"/>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18">
                                            <p:txEl>
                                              <p:pRg st="12" end="12"/>
                                            </p:txEl>
                                          </p:spTgt>
                                        </p:tgtEl>
                                        <p:attrNameLst>
                                          <p:attrName>style.visibility</p:attrName>
                                        </p:attrNameLst>
                                      </p:cBhvr>
                                      <p:to>
                                        <p:strVal val="visible"/>
                                      </p:to>
                                    </p:set>
                                    <p:animEffect transition="in" filter="wipe(up)">
                                      <p:cBhvr>
                                        <p:cTn id="24" dur="500"/>
                                        <p:tgtEl>
                                          <p:spTgt spid="1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657183" cy="4824536"/>
          </a:xfrm>
        </p:spPr>
        <p:txBody>
          <a:bodyPr>
            <a:normAutofit/>
          </a:bodyPr>
          <a:lstStyle/>
          <a:p>
            <a:pPr>
              <a:lnSpc>
                <a:spcPct val="140000"/>
              </a:lnSpc>
              <a:spcBef>
                <a:spcPts val="0"/>
              </a:spcBef>
              <a:buFont typeface="Wingdings" panose="05000000000000000000" pitchFamily="2" charset="2"/>
              <a:buChar char="p"/>
            </a:pP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一般</a:t>
            </a:r>
            <a:r>
              <a:rPr lang="zh-CN" altLang="en-US" sz="1800" b="1" dirty="0">
                <a:solidFill>
                  <a:srgbClr val="FF0000"/>
                </a:solidFill>
                <a:latin typeface="Times New Roman" panose="02020603050405020304" pitchFamily="18" charset="0"/>
                <a:ea typeface="黑体" pitchFamily="2" charset="-122"/>
                <a:cs typeface="Times New Roman" panose="02020603050405020304" pitchFamily="18" charset="0"/>
              </a:rPr>
              <a:t>应急救护方法</a:t>
            </a:r>
            <a:endParaRPr lang="en-US" altLang="zh-CN" sz="1800" b="1" dirty="0">
              <a:solidFill>
                <a:srgbClr val="FF0000"/>
              </a:solidFill>
              <a:latin typeface="Times New Roman" panose="02020603050405020304" pitchFamily="18" charset="0"/>
              <a:ea typeface="黑体" pitchFamily="2" charset="-122"/>
              <a:cs typeface="Times New Roman" panose="02020603050405020304" pitchFamily="18" charset="0"/>
            </a:endParaRPr>
          </a:p>
          <a:p>
            <a:pPr>
              <a:lnSpc>
                <a:spcPct val="130000"/>
              </a:lnSpc>
              <a:spcBef>
                <a:spcPts val="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烫伤或灼伤</a:t>
            </a:r>
            <a:endParaRPr lang="en-US" altLang="zh-CN" sz="1600" b="1" dirty="0">
              <a:solidFill>
                <a:srgbClr val="FF0000"/>
              </a:solidFill>
              <a:latin typeface="仿宋" panose="02010609060101010101" pitchFamily="49" charset="-122"/>
              <a:ea typeface="仿宋" panose="02010609060101010101" pitchFamily="49" charset="-122"/>
            </a:endParaRPr>
          </a:p>
          <a:p>
            <a:pPr marL="0" indent="252000">
              <a:lnSpc>
                <a:spcPct val="15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1</a:t>
            </a:r>
            <a:r>
              <a:rPr lang="zh-CN" altLang="en-US" sz="1600" b="1" dirty="0">
                <a:solidFill>
                  <a:srgbClr val="002060"/>
                </a:solidFill>
                <a:latin typeface="仿宋" panose="02010609060101010101" pitchFamily="49" charset="-122"/>
                <a:ea typeface="仿宋" panose="02010609060101010101" pitchFamily="49" charset="-122"/>
              </a:rPr>
              <a:t>）严禁水冲洗。</a:t>
            </a:r>
          </a:p>
          <a:p>
            <a:pPr marL="0" indent="252000">
              <a:lnSpc>
                <a:spcPct val="15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2</a:t>
            </a:r>
            <a:r>
              <a:rPr lang="zh-CN" altLang="en-US" sz="1600" b="1" dirty="0">
                <a:solidFill>
                  <a:srgbClr val="002060"/>
                </a:solidFill>
                <a:latin typeface="仿宋" panose="02010609060101010101" pitchFamily="49" charset="-122"/>
                <a:ea typeface="仿宋" panose="02010609060101010101" pitchFamily="49" charset="-122"/>
              </a:rPr>
              <a:t>）</a:t>
            </a:r>
            <a:r>
              <a:rPr lang="zh-CN" altLang="en-US" sz="1600" b="1" dirty="0" smtClean="0">
                <a:solidFill>
                  <a:srgbClr val="002060"/>
                </a:solidFill>
                <a:latin typeface="仿宋" panose="02010609060101010101" pitchFamily="49" charset="-122"/>
                <a:ea typeface="仿宋" panose="02010609060101010101" pitchFamily="49" charset="-122"/>
              </a:rPr>
              <a:t>烫伤</a:t>
            </a:r>
            <a:r>
              <a:rPr lang="en-US" altLang="zh-CN" sz="1600" b="1" dirty="0" smtClean="0">
                <a:solidFill>
                  <a:srgbClr val="002060"/>
                </a:solidFill>
                <a:latin typeface="仿宋" panose="02010609060101010101" pitchFamily="49" charset="-122"/>
                <a:ea typeface="仿宋" panose="02010609060101010101" pitchFamily="49" charset="-122"/>
              </a:rPr>
              <a:t> — </a:t>
            </a:r>
            <a:r>
              <a:rPr lang="zh-CN" altLang="en-US" sz="1600" b="1" dirty="0" smtClean="0">
                <a:solidFill>
                  <a:srgbClr val="002060"/>
                </a:solidFill>
                <a:latin typeface="仿宋" panose="02010609060101010101" pitchFamily="49" charset="-122"/>
                <a:ea typeface="仿宋" panose="02010609060101010101" pitchFamily="49" charset="-122"/>
              </a:rPr>
              <a:t>擦</a:t>
            </a:r>
            <a:r>
              <a:rPr lang="zh-CN" altLang="en-US" sz="1600" b="1" dirty="0">
                <a:solidFill>
                  <a:srgbClr val="002060"/>
                </a:solidFill>
                <a:latin typeface="仿宋" panose="02010609060101010101" pitchFamily="49" charset="-122"/>
                <a:ea typeface="仿宋" panose="02010609060101010101" pitchFamily="49" charset="-122"/>
              </a:rPr>
              <a:t>烫伤膏或浓高锰酸钾溶液擦至棕色，再涂凡士林或烫伤膏；</a:t>
            </a:r>
          </a:p>
          <a:p>
            <a:pPr marL="0" indent="252000">
              <a:lnSpc>
                <a:spcPct val="15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3</a:t>
            </a:r>
            <a:r>
              <a:rPr lang="zh-CN" altLang="en-US" sz="1600" b="1" dirty="0">
                <a:solidFill>
                  <a:srgbClr val="002060"/>
                </a:solidFill>
                <a:latin typeface="仿宋" panose="02010609060101010101" pitchFamily="49" charset="-122"/>
                <a:ea typeface="仿宋" panose="02010609060101010101" pitchFamily="49" charset="-122"/>
              </a:rPr>
              <a:t>）磷</a:t>
            </a:r>
            <a:r>
              <a:rPr lang="zh-CN" altLang="en-US" sz="1600" b="1" dirty="0" smtClean="0">
                <a:solidFill>
                  <a:srgbClr val="002060"/>
                </a:solidFill>
                <a:latin typeface="仿宋" panose="02010609060101010101" pitchFamily="49" charset="-122"/>
                <a:ea typeface="仿宋" panose="02010609060101010101" pitchFamily="49" charset="-122"/>
              </a:rPr>
              <a:t>灼伤 </a:t>
            </a:r>
            <a:r>
              <a:rPr lang="en-US" altLang="zh-CN" sz="1600" b="1" dirty="0" smtClean="0">
                <a:solidFill>
                  <a:srgbClr val="002060"/>
                </a:solidFill>
                <a:latin typeface="仿宋" panose="02010609060101010101" pitchFamily="49" charset="-122"/>
                <a:ea typeface="仿宋" panose="02010609060101010101" pitchFamily="49" charset="-122"/>
              </a:rPr>
              <a:t>— 1</a:t>
            </a:r>
            <a:r>
              <a:rPr lang="en-US" altLang="zh-CN"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002060"/>
                </a:solidFill>
                <a:latin typeface="仿宋" panose="02010609060101010101" pitchFamily="49" charset="-122"/>
                <a:ea typeface="仿宋" panose="02010609060101010101" pitchFamily="49" charset="-122"/>
              </a:rPr>
              <a:t>硝酸银溶液、</a:t>
            </a:r>
            <a:r>
              <a:rPr lang="en-US" altLang="zh-CN" sz="1600" b="1" dirty="0">
                <a:solidFill>
                  <a:srgbClr val="002060"/>
                </a:solidFill>
                <a:latin typeface="仿宋" panose="02010609060101010101" pitchFamily="49" charset="-122"/>
                <a:ea typeface="仿宋" panose="02010609060101010101" pitchFamily="49" charset="-122"/>
              </a:rPr>
              <a:t>5%</a:t>
            </a:r>
            <a:r>
              <a:rPr lang="zh-CN" altLang="en-US" sz="1600" b="1" dirty="0">
                <a:solidFill>
                  <a:srgbClr val="002060"/>
                </a:solidFill>
                <a:latin typeface="仿宋" panose="02010609060101010101" pitchFamily="49" charset="-122"/>
                <a:ea typeface="仿宋" panose="02010609060101010101" pitchFamily="49" charset="-122"/>
              </a:rPr>
              <a:t>硫酸银溶液，或高锰酸钾溶液洗涤伤口后</a:t>
            </a:r>
            <a:r>
              <a:rPr lang="zh-CN" altLang="en-US" sz="1600" b="1" dirty="0" smtClean="0">
                <a:solidFill>
                  <a:srgbClr val="002060"/>
                </a:solidFill>
                <a:latin typeface="仿宋" panose="02010609060101010101" pitchFamily="49" charset="-122"/>
                <a:ea typeface="仿宋" panose="02010609060101010101" pitchFamily="49" charset="-122"/>
              </a:rPr>
              <a:t>包扎。</a:t>
            </a: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252000">
              <a:lnSpc>
                <a:spcPct val="130000"/>
              </a:lnSpc>
              <a:spcBef>
                <a:spcPts val="0"/>
              </a:spcBef>
              <a:buNone/>
            </a:pPr>
            <a:endParaRPr lang="zh-CN" altLang="en-US" sz="1600" b="1" dirty="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强碱腐蚀</a:t>
            </a:r>
          </a:p>
          <a:p>
            <a:pPr marL="0" indent="252000">
              <a:lnSpc>
                <a:spcPct val="15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大量水</a:t>
            </a:r>
            <a:r>
              <a:rPr lang="zh-CN" altLang="en-US" sz="1600" b="1" dirty="0" smtClean="0">
                <a:solidFill>
                  <a:srgbClr val="002060"/>
                </a:solidFill>
                <a:latin typeface="仿宋" panose="02010609060101010101" pitchFamily="49" charset="-122"/>
                <a:ea typeface="仿宋" panose="02010609060101010101" pitchFamily="49" charset="-122"/>
              </a:rPr>
              <a:t>冲洗</a:t>
            </a:r>
            <a:r>
              <a:rPr lang="en-US" altLang="zh-CN" sz="1600" b="1" dirty="0" smtClean="0">
                <a:solidFill>
                  <a:srgbClr val="002060"/>
                </a:solidFill>
                <a:latin typeface="仿宋" panose="02010609060101010101" pitchFamily="49" charset="-122"/>
                <a:ea typeface="仿宋" panose="02010609060101010101" pitchFamily="49" charset="-122"/>
              </a:rPr>
              <a:t> — 2</a:t>
            </a:r>
            <a:r>
              <a:rPr lang="en-US" altLang="zh-CN"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002060"/>
                </a:solidFill>
                <a:latin typeface="仿宋" panose="02010609060101010101" pitchFamily="49" charset="-122"/>
                <a:ea typeface="仿宋" panose="02010609060101010101" pitchFamily="49" charset="-122"/>
              </a:rPr>
              <a:t>醋酸溶液、饱和硼酸溶液</a:t>
            </a:r>
            <a:r>
              <a:rPr lang="zh-CN" altLang="en-US" sz="1600" b="1" dirty="0" smtClean="0">
                <a:solidFill>
                  <a:srgbClr val="002060"/>
                </a:solidFill>
                <a:latin typeface="仿宋" panose="02010609060101010101" pitchFamily="49" charset="-122"/>
                <a:ea typeface="仿宋" panose="02010609060101010101" pitchFamily="49" charset="-122"/>
              </a:rPr>
              <a:t>清洗</a:t>
            </a:r>
            <a:r>
              <a:rPr lang="en-US" altLang="zh-CN" sz="1600" b="1" dirty="0" smtClean="0">
                <a:solidFill>
                  <a:srgbClr val="002060"/>
                </a:solidFill>
                <a:latin typeface="仿宋" panose="02010609060101010101" pitchFamily="49" charset="-122"/>
                <a:ea typeface="仿宋" panose="02010609060101010101" pitchFamily="49" charset="-122"/>
              </a:rPr>
              <a:t> — </a:t>
            </a:r>
            <a:r>
              <a:rPr lang="zh-CN" altLang="en-US" sz="1600" b="1" dirty="0" smtClean="0">
                <a:solidFill>
                  <a:srgbClr val="002060"/>
                </a:solidFill>
                <a:latin typeface="仿宋" panose="02010609060101010101" pitchFamily="49" charset="-122"/>
                <a:ea typeface="仿宋" panose="02010609060101010101" pitchFamily="49" charset="-122"/>
              </a:rPr>
              <a:t>水</a:t>
            </a:r>
            <a:r>
              <a:rPr lang="zh-CN" altLang="en-US" sz="1600" b="1" dirty="0">
                <a:solidFill>
                  <a:srgbClr val="002060"/>
                </a:solidFill>
                <a:latin typeface="仿宋" panose="02010609060101010101" pitchFamily="49" charset="-122"/>
                <a:ea typeface="仿宋" panose="02010609060101010101" pitchFamily="49" charset="-122"/>
              </a:rPr>
              <a:t>冲洗</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252000">
              <a:lnSpc>
                <a:spcPct val="15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如</a:t>
            </a:r>
            <a:r>
              <a:rPr lang="zh-CN" altLang="en-US" sz="1600" b="1" dirty="0">
                <a:solidFill>
                  <a:srgbClr val="002060"/>
                </a:solidFill>
                <a:latin typeface="仿宋" panose="02010609060101010101" pitchFamily="49" charset="-122"/>
                <a:ea typeface="仿宋" panose="02010609060101010101" pitchFamily="49" charset="-122"/>
              </a:rPr>
              <a:t>溅入眼中，硼酸溶液冲洗。</a:t>
            </a:r>
          </a:p>
          <a:p>
            <a:pPr marL="0" indent="252000">
              <a:lnSpc>
                <a:spcPct val="130000"/>
              </a:lnSpc>
              <a:spcBef>
                <a:spcPts val="0"/>
              </a:spcBef>
              <a:buNone/>
            </a:pPr>
            <a:endParaRPr lang="zh-CN" altLang="en-US" sz="1600" b="1" dirty="0">
              <a:solidFill>
                <a:srgbClr val="002060"/>
              </a:solidFill>
              <a:latin typeface="仿宋" panose="02010609060101010101" pitchFamily="49" charset="-122"/>
              <a:ea typeface="仿宋" panose="02010609060101010101" pitchFamily="49" charset="-122"/>
            </a:endParaRPr>
          </a:p>
          <a:p>
            <a:pPr>
              <a:lnSpc>
                <a:spcPct val="130000"/>
              </a:lnSpc>
              <a:spcBef>
                <a:spcPts val="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强酸腐蚀</a:t>
            </a:r>
          </a:p>
          <a:p>
            <a:pPr marL="0" indent="252000">
              <a:lnSpc>
                <a:spcPct val="15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干净毛巾擦</a:t>
            </a:r>
            <a:r>
              <a:rPr lang="zh-CN" altLang="en-US" sz="1600" b="1" dirty="0" smtClean="0">
                <a:solidFill>
                  <a:srgbClr val="002060"/>
                </a:solidFill>
                <a:latin typeface="仿宋" panose="02010609060101010101" pitchFamily="49" charset="-122"/>
                <a:ea typeface="仿宋" panose="02010609060101010101" pitchFamily="49" charset="-122"/>
              </a:rPr>
              <a:t>净</a:t>
            </a:r>
            <a:r>
              <a:rPr lang="en-US" altLang="zh-CN" sz="1600" b="1" dirty="0" smtClean="0">
                <a:solidFill>
                  <a:srgbClr val="002060"/>
                </a:solidFill>
                <a:latin typeface="仿宋" panose="02010609060101010101" pitchFamily="49" charset="-122"/>
                <a:ea typeface="仿宋" panose="02010609060101010101" pitchFamily="49" charset="-122"/>
              </a:rPr>
              <a:t> — </a:t>
            </a:r>
            <a:r>
              <a:rPr lang="zh-CN" altLang="en-US" sz="1600" b="1" dirty="0" smtClean="0">
                <a:solidFill>
                  <a:srgbClr val="002060"/>
                </a:solidFill>
                <a:latin typeface="仿宋" panose="02010609060101010101" pitchFamily="49" charset="-122"/>
                <a:ea typeface="仿宋" panose="02010609060101010101" pitchFamily="49" charset="-122"/>
              </a:rPr>
              <a:t>大量</a:t>
            </a:r>
            <a:r>
              <a:rPr lang="zh-CN" altLang="en-US" sz="1600" b="1" dirty="0">
                <a:solidFill>
                  <a:srgbClr val="002060"/>
                </a:solidFill>
                <a:latin typeface="仿宋" panose="02010609060101010101" pitchFamily="49" charset="-122"/>
                <a:ea typeface="仿宋" panose="02010609060101010101" pitchFamily="49" charset="-122"/>
              </a:rPr>
              <a:t>水</a:t>
            </a:r>
            <a:r>
              <a:rPr lang="zh-CN" altLang="en-US" sz="1600" b="1" dirty="0" smtClean="0">
                <a:solidFill>
                  <a:srgbClr val="002060"/>
                </a:solidFill>
                <a:latin typeface="仿宋" panose="02010609060101010101" pitchFamily="49" charset="-122"/>
                <a:ea typeface="仿宋" panose="02010609060101010101" pitchFamily="49" charset="-122"/>
              </a:rPr>
              <a:t>冲洗</a:t>
            </a:r>
            <a:r>
              <a:rPr lang="en-US" altLang="zh-CN" sz="1600" b="1" dirty="0" smtClean="0">
                <a:solidFill>
                  <a:srgbClr val="002060"/>
                </a:solidFill>
                <a:latin typeface="仿宋" panose="02010609060101010101" pitchFamily="49" charset="-122"/>
                <a:ea typeface="仿宋" panose="02010609060101010101" pitchFamily="49" charset="-122"/>
              </a:rPr>
              <a:t> — </a:t>
            </a:r>
            <a:r>
              <a:rPr lang="zh-CN" altLang="en-US" sz="1600" b="1" dirty="0" smtClean="0">
                <a:solidFill>
                  <a:srgbClr val="002060"/>
                </a:solidFill>
                <a:latin typeface="仿宋" panose="02010609060101010101" pitchFamily="49" charset="-122"/>
                <a:ea typeface="仿宋" panose="02010609060101010101" pitchFamily="49" charset="-122"/>
              </a:rPr>
              <a:t>饱和</a:t>
            </a:r>
            <a:r>
              <a:rPr lang="zh-CN" altLang="en-US" sz="1600" b="1" dirty="0">
                <a:solidFill>
                  <a:srgbClr val="002060"/>
                </a:solidFill>
                <a:latin typeface="仿宋" panose="02010609060101010101" pitchFamily="49" charset="-122"/>
                <a:ea typeface="仿宋" panose="02010609060101010101" pitchFamily="49" charset="-122"/>
              </a:rPr>
              <a:t>碳酸氢钠溶液（稀氨水、肥皂水）</a:t>
            </a:r>
            <a:r>
              <a:rPr lang="zh-CN" altLang="en-US" sz="1600" b="1" dirty="0" smtClean="0">
                <a:solidFill>
                  <a:srgbClr val="002060"/>
                </a:solidFill>
                <a:latin typeface="仿宋" panose="02010609060101010101" pitchFamily="49" charset="-122"/>
                <a:ea typeface="仿宋" panose="02010609060101010101" pitchFamily="49" charset="-122"/>
              </a:rPr>
              <a:t>冲洗</a:t>
            </a:r>
            <a:r>
              <a:rPr lang="en-US" altLang="zh-CN" sz="1600" b="1" dirty="0" smtClean="0">
                <a:solidFill>
                  <a:srgbClr val="002060"/>
                </a:solidFill>
                <a:latin typeface="仿宋" panose="02010609060101010101" pitchFamily="49" charset="-122"/>
                <a:ea typeface="仿宋" panose="02010609060101010101" pitchFamily="49" charset="-122"/>
              </a:rPr>
              <a:t> — </a:t>
            </a:r>
            <a:r>
              <a:rPr lang="zh-CN" altLang="en-US" sz="1600" b="1" dirty="0" smtClean="0">
                <a:solidFill>
                  <a:srgbClr val="002060"/>
                </a:solidFill>
                <a:latin typeface="仿宋" panose="02010609060101010101" pitchFamily="49" charset="-122"/>
                <a:ea typeface="仿宋" panose="02010609060101010101" pitchFamily="49" charset="-122"/>
              </a:rPr>
              <a:t>水冲洗</a:t>
            </a:r>
            <a:r>
              <a:rPr lang="en-US" altLang="zh-CN" sz="1600" b="1" dirty="0" smtClean="0">
                <a:solidFill>
                  <a:srgbClr val="002060"/>
                </a:solidFill>
                <a:latin typeface="仿宋" panose="02010609060101010101" pitchFamily="49" charset="-122"/>
                <a:ea typeface="仿宋" panose="02010609060101010101" pitchFamily="49" charset="-122"/>
              </a:rPr>
              <a:t> — </a:t>
            </a:r>
            <a:r>
              <a:rPr lang="zh-CN" altLang="en-US" sz="1600" b="1" dirty="0" smtClean="0">
                <a:solidFill>
                  <a:srgbClr val="002060"/>
                </a:solidFill>
                <a:latin typeface="仿宋" panose="02010609060101010101" pitchFamily="49" charset="-122"/>
                <a:ea typeface="仿宋" panose="02010609060101010101" pitchFamily="49" charset="-122"/>
              </a:rPr>
              <a:t>涂</a:t>
            </a:r>
            <a:r>
              <a:rPr lang="zh-CN" altLang="en-US" sz="1600" b="1" dirty="0">
                <a:solidFill>
                  <a:srgbClr val="002060"/>
                </a:solidFill>
                <a:latin typeface="仿宋" panose="02010609060101010101" pitchFamily="49" charset="-122"/>
                <a:ea typeface="仿宋" panose="02010609060101010101" pitchFamily="49" charset="-122"/>
              </a:rPr>
              <a:t>甘油</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252000">
              <a:lnSpc>
                <a:spcPct val="15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如</a:t>
            </a:r>
            <a:r>
              <a:rPr lang="zh-CN" altLang="en-US" sz="1600" b="1" dirty="0">
                <a:solidFill>
                  <a:srgbClr val="002060"/>
                </a:solidFill>
                <a:latin typeface="仿宋" panose="02010609060101010101" pitchFamily="49" charset="-122"/>
                <a:ea typeface="仿宋" panose="02010609060101010101" pitchFamily="49" charset="-122"/>
              </a:rPr>
              <a:t>溅入眼中，饱和碳酸氢钠溶液</a:t>
            </a:r>
            <a:r>
              <a:rPr lang="zh-CN" altLang="en-US" sz="1600" b="1" dirty="0" smtClean="0">
                <a:solidFill>
                  <a:srgbClr val="002060"/>
                </a:solidFill>
                <a:latin typeface="仿宋" panose="02010609060101010101" pitchFamily="49" charset="-122"/>
                <a:ea typeface="仿宋" panose="02010609060101010101" pitchFamily="49" charset="-122"/>
              </a:rPr>
              <a:t>冲洗</a:t>
            </a:r>
            <a:r>
              <a:rPr lang="en-US" altLang="zh-CN" sz="1600" b="1" dirty="0" smtClean="0">
                <a:solidFill>
                  <a:srgbClr val="002060"/>
                </a:solidFill>
                <a:latin typeface="仿宋" panose="02010609060101010101" pitchFamily="49" charset="-122"/>
                <a:ea typeface="仿宋" panose="02010609060101010101" pitchFamily="49" charset="-122"/>
              </a:rPr>
              <a:t> — </a:t>
            </a:r>
            <a:r>
              <a:rPr lang="zh-CN" altLang="en-US" sz="1600" b="1" dirty="0" smtClean="0">
                <a:solidFill>
                  <a:srgbClr val="002060"/>
                </a:solidFill>
                <a:latin typeface="仿宋" panose="02010609060101010101" pitchFamily="49" charset="-122"/>
                <a:ea typeface="仿宋" panose="02010609060101010101" pitchFamily="49" charset="-122"/>
              </a:rPr>
              <a:t>水冲洗</a:t>
            </a:r>
            <a:r>
              <a:rPr lang="en-US" altLang="zh-CN" sz="1600" b="1" dirty="0" smtClean="0">
                <a:solidFill>
                  <a:srgbClr val="002060"/>
                </a:solidFill>
                <a:latin typeface="仿宋" panose="02010609060101010101" pitchFamily="49" charset="-122"/>
                <a:ea typeface="仿宋" panose="02010609060101010101" pitchFamily="49" charset="-122"/>
              </a:rPr>
              <a:t> — </a:t>
            </a:r>
            <a:r>
              <a:rPr lang="zh-CN" altLang="en-US" sz="1600" b="1" dirty="0" smtClean="0">
                <a:solidFill>
                  <a:srgbClr val="002060"/>
                </a:solidFill>
                <a:latin typeface="仿宋" panose="02010609060101010101" pitchFamily="49" charset="-122"/>
                <a:ea typeface="仿宋" panose="02010609060101010101" pitchFamily="49" charset="-122"/>
              </a:rPr>
              <a:t>送</a:t>
            </a:r>
            <a:r>
              <a:rPr lang="zh-CN" altLang="en-US" sz="1600" b="1" dirty="0">
                <a:solidFill>
                  <a:srgbClr val="002060"/>
                </a:solidFill>
                <a:latin typeface="仿宋" panose="02010609060101010101" pitchFamily="49" charset="-122"/>
                <a:ea typeface="仿宋" panose="02010609060101010101" pitchFamily="49" charset="-122"/>
              </a:rPr>
              <a:t>医</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六</a:t>
            </a:r>
            <a:r>
              <a:rPr lang="zh-CN" altLang="en-US" sz="2200" b="1" dirty="0" smtClean="0">
                <a:solidFill>
                  <a:srgbClr val="002060"/>
                </a:solidFill>
                <a:latin typeface="黑体" panose="02010609060101010101" pitchFamily="49" charset="-122"/>
                <a:ea typeface="黑体" panose="02010609060101010101" pitchFamily="49" charset="-122"/>
              </a:rPr>
              <a:t>、实验室危化品</a:t>
            </a:r>
            <a:r>
              <a:rPr lang="zh-CN" altLang="en-US" sz="2200" b="1" dirty="0">
                <a:solidFill>
                  <a:srgbClr val="002060"/>
                </a:solidFill>
                <a:latin typeface="黑体" panose="02010609060101010101" pitchFamily="49" charset="-122"/>
                <a:ea typeface="黑体" panose="02010609060101010101" pitchFamily="49" charset="-122"/>
              </a:rPr>
              <a:t>泄漏</a:t>
            </a:r>
            <a:r>
              <a:rPr lang="zh-CN" altLang="en-US" sz="2200" b="1" dirty="0" smtClean="0">
                <a:solidFill>
                  <a:srgbClr val="002060"/>
                </a:solidFill>
                <a:latin typeface="黑体" panose="02010609060101010101" pitchFamily="49" charset="-122"/>
                <a:ea typeface="黑体" panose="02010609060101010101" pitchFamily="49" charset="-122"/>
              </a:rPr>
              <a:t>处置┃</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常见事故处置</a:t>
            </a:r>
            <a:endParaRPr lang="zh-CN" altLang="en-US" sz="2000" b="1" dirty="0">
              <a:solidFill>
                <a:srgbClr val="00206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43161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6" end="6"/>
                                            </p:txEl>
                                          </p:spTgt>
                                        </p:tgtEl>
                                        <p:attrNameLst>
                                          <p:attrName>style.visibility</p:attrName>
                                        </p:attrNameLst>
                                      </p:cBhvr>
                                      <p:to>
                                        <p:strVal val="visible"/>
                                      </p:to>
                                    </p:set>
                                    <p:animEffect transition="in" filter="wipe(up)">
                                      <p:cBhvr>
                                        <p:cTn id="7" dur="500"/>
                                        <p:tgtEl>
                                          <p:spTgt spid="18">
                                            <p:txEl>
                                              <p:pRg st="6" end="6"/>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xEl>
                                              <p:pRg st="7" end="7"/>
                                            </p:txEl>
                                          </p:spTgt>
                                        </p:tgtEl>
                                        <p:attrNameLst>
                                          <p:attrName>style.visibility</p:attrName>
                                        </p:attrNameLst>
                                      </p:cBhvr>
                                      <p:to>
                                        <p:strVal val="visible"/>
                                      </p:to>
                                    </p:set>
                                    <p:animEffect transition="in" filter="wipe(up)">
                                      <p:cBhvr>
                                        <p:cTn id="11" dur="500"/>
                                        <p:tgtEl>
                                          <p:spTgt spid="18">
                                            <p:txEl>
                                              <p:pRg st="7" end="7"/>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8">
                                            <p:txEl>
                                              <p:pRg st="8" end="8"/>
                                            </p:txEl>
                                          </p:spTgt>
                                        </p:tgtEl>
                                        <p:attrNameLst>
                                          <p:attrName>style.visibility</p:attrName>
                                        </p:attrNameLst>
                                      </p:cBhvr>
                                      <p:to>
                                        <p:strVal val="visible"/>
                                      </p:to>
                                    </p:set>
                                    <p:animEffect transition="in" filter="wipe(up)">
                                      <p:cBhvr>
                                        <p:cTn id="15" dur="500"/>
                                        <p:tgtEl>
                                          <p:spTgt spid="18">
                                            <p:txEl>
                                              <p:pRg st="8" end="8"/>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8">
                                            <p:txEl>
                                              <p:pRg st="10" end="10"/>
                                            </p:txEl>
                                          </p:spTgt>
                                        </p:tgtEl>
                                        <p:attrNameLst>
                                          <p:attrName>style.visibility</p:attrName>
                                        </p:attrNameLst>
                                      </p:cBhvr>
                                      <p:to>
                                        <p:strVal val="visible"/>
                                      </p:to>
                                    </p:set>
                                    <p:animEffect transition="in" filter="wipe(up)">
                                      <p:cBhvr>
                                        <p:cTn id="20" dur="500"/>
                                        <p:tgtEl>
                                          <p:spTgt spid="18">
                                            <p:txEl>
                                              <p:pRg st="10" end="10"/>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8">
                                            <p:txEl>
                                              <p:pRg st="11" end="11"/>
                                            </p:txEl>
                                          </p:spTgt>
                                        </p:tgtEl>
                                        <p:attrNameLst>
                                          <p:attrName>style.visibility</p:attrName>
                                        </p:attrNameLst>
                                      </p:cBhvr>
                                      <p:to>
                                        <p:strVal val="visible"/>
                                      </p:to>
                                    </p:set>
                                    <p:animEffect transition="in" filter="wipe(up)">
                                      <p:cBhvr>
                                        <p:cTn id="24" dur="500"/>
                                        <p:tgtEl>
                                          <p:spTgt spid="18">
                                            <p:txEl>
                                              <p:pRg st="11" end="11"/>
                                            </p:txEl>
                                          </p:spTgt>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8">
                                            <p:txEl>
                                              <p:pRg st="12" end="12"/>
                                            </p:txEl>
                                          </p:spTgt>
                                        </p:tgtEl>
                                        <p:attrNameLst>
                                          <p:attrName>style.visibility</p:attrName>
                                        </p:attrNameLst>
                                      </p:cBhvr>
                                      <p:to>
                                        <p:strVal val="visible"/>
                                      </p:to>
                                    </p:set>
                                    <p:animEffect transition="in" filter="wipe(up)">
                                      <p:cBhvr>
                                        <p:cTn id="28" dur="500"/>
                                        <p:tgtEl>
                                          <p:spTgt spid="1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657183" cy="5328592"/>
          </a:xfrm>
        </p:spPr>
        <p:txBody>
          <a:bodyPr>
            <a:normAutofit/>
          </a:bodyPr>
          <a:lstStyle/>
          <a:p>
            <a:pPr>
              <a:lnSpc>
                <a:spcPct val="140000"/>
              </a:lnSpc>
              <a:spcBef>
                <a:spcPts val="0"/>
              </a:spcBef>
              <a:buFont typeface="Wingdings" panose="05000000000000000000" pitchFamily="2" charset="2"/>
              <a:buChar char="p"/>
            </a:pP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一般</a:t>
            </a:r>
            <a:r>
              <a:rPr lang="zh-CN" altLang="en-US" sz="1800" b="1" dirty="0">
                <a:solidFill>
                  <a:srgbClr val="FF0000"/>
                </a:solidFill>
                <a:latin typeface="Times New Roman" panose="02020603050405020304" pitchFamily="18" charset="0"/>
                <a:ea typeface="黑体" pitchFamily="2" charset="-122"/>
                <a:cs typeface="Times New Roman" panose="02020603050405020304" pitchFamily="18" charset="0"/>
              </a:rPr>
              <a:t>应急救护方法</a:t>
            </a:r>
            <a:endParaRPr lang="en-US" altLang="zh-CN" sz="1800" b="1" dirty="0">
              <a:solidFill>
                <a:srgbClr val="FF0000"/>
              </a:solidFill>
              <a:latin typeface="Times New Roman" panose="02020603050405020304" pitchFamily="18" charset="0"/>
              <a:ea typeface="黑体" pitchFamily="2" charset="-122"/>
              <a:cs typeface="Times New Roman" panose="02020603050405020304" pitchFamily="18" charset="0"/>
            </a:endParaRPr>
          </a:p>
          <a:p>
            <a:pPr>
              <a:lnSpc>
                <a:spcPct val="14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其他</a:t>
            </a:r>
            <a:r>
              <a:rPr lang="zh-CN" altLang="en-US" sz="1600" b="1" dirty="0">
                <a:solidFill>
                  <a:srgbClr val="FF0000"/>
                </a:solidFill>
                <a:latin typeface="仿宋" panose="02010609060101010101" pitchFamily="49" charset="-122"/>
                <a:ea typeface="仿宋" panose="02010609060101010101" pitchFamily="49" charset="-122"/>
              </a:rPr>
              <a:t>腐蚀</a:t>
            </a:r>
          </a:p>
          <a:p>
            <a:pPr marL="0" indent="252000">
              <a:lnSpc>
                <a:spcPct val="15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1</a:t>
            </a:r>
            <a:r>
              <a:rPr lang="zh-CN" altLang="en-US" sz="1600" b="1" dirty="0">
                <a:solidFill>
                  <a:srgbClr val="002060"/>
                </a:solidFill>
                <a:latin typeface="仿宋" panose="02010609060101010101" pitchFamily="49" charset="-122"/>
                <a:ea typeface="仿宋" panose="02010609060101010101" pitchFamily="49" charset="-122"/>
              </a:rPr>
              <a:t>）液溴</a:t>
            </a:r>
            <a:r>
              <a:rPr lang="zh-CN" altLang="en-US" sz="1600" b="1" dirty="0" smtClean="0">
                <a:solidFill>
                  <a:srgbClr val="002060"/>
                </a:solidFill>
                <a:latin typeface="仿宋" panose="02010609060101010101" pitchFamily="49" charset="-122"/>
                <a:ea typeface="仿宋" panose="02010609060101010101" pitchFamily="49" charset="-122"/>
              </a:rPr>
              <a:t>腐蚀 </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大量</a:t>
            </a:r>
            <a:r>
              <a:rPr lang="zh-CN" altLang="en-US" sz="1600" b="1" dirty="0">
                <a:solidFill>
                  <a:srgbClr val="002060"/>
                </a:solidFill>
                <a:latin typeface="仿宋" panose="02010609060101010101" pitchFamily="49" charset="-122"/>
                <a:ea typeface="仿宋" panose="02010609060101010101" pitchFamily="49" charset="-122"/>
              </a:rPr>
              <a:t>水</a:t>
            </a:r>
            <a:r>
              <a:rPr lang="zh-CN" altLang="en-US" sz="1600" b="1" dirty="0" smtClean="0">
                <a:solidFill>
                  <a:srgbClr val="002060"/>
                </a:solidFill>
                <a:latin typeface="仿宋" panose="02010609060101010101" pitchFamily="49" charset="-122"/>
                <a:ea typeface="仿宋" panose="02010609060101010101" pitchFamily="49" charset="-122"/>
              </a:rPr>
              <a:t>冲洗</a:t>
            </a:r>
            <a:r>
              <a:rPr lang="en-US" altLang="zh-CN" sz="1600" b="1" dirty="0" smtClean="0">
                <a:solidFill>
                  <a:srgbClr val="002060"/>
                </a:solidFill>
                <a:latin typeface="仿宋" panose="02010609060101010101" pitchFamily="49" charset="-122"/>
                <a:ea typeface="仿宋" panose="02010609060101010101" pitchFamily="49" charset="-122"/>
              </a:rPr>
              <a:t> — </a:t>
            </a:r>
            <a:r>
              <a:rPr lang="zh-CN" altLang="en-US" sz="1600" b="1" dirty="0" smtClean="0">
                <a:solidFill>
                  <a:srgbClr val="002060"/>
                </a:solidFill>
                <a:latin typeface="仿宋" panose="02010609060101010101" pitchFamily="49" charset="-122"/>
                <a:ea typeface="仿宋" panose="02010609060101010101" pitchFamily="49" charset="-122"/>
              </a:rPr>
              <a:t>甘油</a:t>
            </a:r>
            <a:r>
              <a:rPr lang="zh-CN" altLang="en-US" sz="1600" b="1" dirty="0">
                <a:solidFill>
                  <a:srgbClr val="002060"/>
                </a:solidFill>
                <a:latin typeface="仿宋" panose="02010609060101010101" pitchFamily="49" charset="-122"/>
                <a:ea typeface="仿宋" panose="02010609060101010101" pitchFamily="49" charset="-122"/>
              </a:rPr>
              <a:t>或酒精洗涤伤处；</a:t>
            </a:r>
          </a:p>
          <a:p>
            <a:pPr marL="0" indent="252000">
              <a:lnSpc>
                <a:spcPct val="15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2</a:t>
            </a:r>
            <a:r>
              <a:rPr lang="zh-CN" altLang="en-US" sz="1600" b="1" dirty="0">
                <a:solidFill>
                  <a:srgbClr val="002060"/>
                </a:solidFill>
                <a:latin typeface="仿宋" panose="02010609060101010101" pitchFamily="49" charset="-122"/>
                <a:ea typeface="仿宋" panose="02010609060101010101" pitchFamily="49" charset="-122"/>
              </a:rPr>
              <a:t>）氢氟酸</a:t>
            </a:r>
            <a:r>
              <a:rPr lang="zh-CN" altLang="en-US" sz="1600" b="1" dirty="0" smtClean="0">
                <a:solidFill>
                  <a:srgbClr val="002060"/>
                </a:solidFill>
                <a:latin typeface="仿宋" panose="02010609060101010101" pitchFamily="49" charset="-122"/>
                <a:ea typeface="仿宋" panose="02010609060101010101" pitchFamily="49" charset="-122"/>
              </a:rPr>
              <a:t>腐蚀</a:t>
            </a:r>
            <a:r>
              <a:rPr lang="en-US" altLang="zh-CN" sz="1600" b="1" dirty="0" smtClean="0">
                <a:solidFill>
                  <a:srgbClr val="002060"/>
                </a:solidFill>
                <a:latin typeface="仿宋" panose="02010609060101010101" pitchFamily="49" charset="-122"/>
                <a:ea typeface="仿宋" panose="02010609060101010101" pitchFamily="49" charset="-122"/>
              </a:rPr>
              <a:t> — </a:t>
            </a:r>
            <a:r>
              <a:rPr lang="zh-CN" altLang="en-US" sz="1600" b="1" dirty="0" smtClean="0">
                <a:solidFill>
                  <a:srgbClr val="002060"/>
                </a:solidFill>
                <a:latin typeface="仿宋" panose="02010609060101010101" pitchFamily="49" charset="-122"/>
                <a:ea typeface="仿宋" panose="02010609060101010101" pitchFamily="49" charset="-122"/>
              </a:rPr>
              <a:t>大量</a:t>
            </a:r>
            <a:r>
              <a:rPr lang="zh-CN" altLang="en-US" sz="1600" b="1" dirty="0">
                <a:solidFill>
                  <a:srgbClr val="002060"/>
                </a:solidFill>
                <a:latin typeface="仿宋" panose="02010609060101010101" pitchFamily="49" charset="-122"/>
                <a:ea typeface="仿宋" panose="02010609060101010101" pitchFamily="49" charset="-122"/>
              </a:rPr>
              <a:t>水</a:t>
            </a:r>
            <a:r>
              <a:rPr lang="zh-CN" altLang="en-US" sz="1600" b="1" dirty="0" smtClean="0">
                <a:solidFill>
                  <a:srgbClr val="002060"/>
                </a:solidFill>
                <a:latin typeface="仿宋" panose="02010609060101010101" pitchFamily="49" charset="-122"/>
                <a:ea typeface="仿宋" panose="02010609060101010101" pitchFamily="49" charset="-122"/>
              </a:rPr>
              <a:t>冲洗</a:t>
            </a:r>
            <a:r>
              <a:rPr lang="en-US" altLang="zh-CN" sz="1600" b="1" dirty="0" smtClean="0">
                <a:solidFill>
                  <a:srgbClr val="002060"/>
                </a:solidFill>
                <a:latin typeface="仿宋" panose="02010609060101010101" pitchFamily="49" charset="-122"/>
                <a:ea typeface="仿宋" panose="02010609060101010101" pitchFamily="49" charset="-122"/>
              </a:rPr>
              <a:t> — </a:t>
            </a:r>
            <a:r>
              <a:rPr lang="zh-CN" altLang="en-US" sz="1600" b="1" dirty="0" smtClean="0">
                <a:solidFill>
                  <a:srgbClr val="002060"/>
                </a:solidFill>
                <a:latin typeface="仿宋" panose="02010609060101010101" pitchFamily="49" charset="-122"/>
                <a:ea typeface="仿宋" panose="02010609060101010101" pitchFamily="49" charset="-122"/>
              </a:rPr>
              <a:t>碳酸氢钠</a:t>
            </a:r>
            <a:r>
              <a:rPr lang="zh-CN" altLang="en-US" sz="1600" b="1" dirty="0">
                <a:solidFill>
                  <a:srgbClr val="002060"/>
                </a:solidFill>
                <a:latin typeface="仿宋" panose="02010609060101010101" pitchFamily="49" charset="-122"/>
                <a:ea typeface="仿宋" panose="02010609060101010101" pitchFamily="49" charset="-122"/>
              </a:rPr>
              <a:t>溶液</a:t>
            </a:r>
            <a:r>
              <a:rPr lang="zh-CN" altLang="en-US" sz="1600" b="1" dirty="0" smtClean="0">
                <a:solidFill>
                  <a:srgbClr val="002060"/>
                </a:solidFill>
                <a:latin typeface="仿宋" panose="02010609060101010101" pitchFamily="49" charset="-122"/>
                <a:ea typeface="仿宋" panose="02010609060101010101" pitchFamily="49" charset="-122"/>
              </a:rPr>
              <a:t>冲洗</a:t>
            </a:r>
            <a:r>
              <a:rPr lang="en-US" altLang="zh-CN" sz="1600" b="1" dirty="0" smtClean="0">
                <a:solidFill>
                  <a:srgbClr val="002060"/>
                </a:solidFill>
                <a:latin typeface="仿宋" panose="02010609060101010101" pitchFamily="49" charset="-122"/>
                <a:ea typeface="仿宋" panose="02010609060101010101" pitchFamily="49" charset="-122"/>
              </a:rPr>
              <a:t> — </a:t>
            </a:r>
            <a:r>
              <a:rPr lang="zh-CN" altLang="en-US" sz="1600" b="1" dirty="0" smtClean="0">
                <a:solidFill>
                  <a:srgbClr val="002060"/>
                </a:solidFill>
                <a:latin typeface="仿宋" panose="02010609060101010101" pitchFamily="49" charset="-122"/>
                <a:ea typeface="仿宋" panose="02010609060101010101" pitchFamily="49" charset="-122"/>
              </a:rPr>
              <a:t>涂</a:t>
            </a:r>
            <a:r>
              <a:rPr lang="zh-CN" altLang="en-US" sz="1600" b="1" dirty="0">
                <a:solidFill>
                  <a:srgbClr val="FF0000"/>
                </a:solidFill>
                <a:latin typeface="仿宋" panose="02010609060101010101" pitchFamily="49" charset="-122"/>
                <a:ea typeface="仿宋" panose="02010609060101010101" pitchFamily="49" charset="-122"/>
              </a:rPr>
              <a:t>葡萄糖酸钙凝胶（葡萄糖酸钙</a:t>
            </a:r>
            <a:r>
              <a:rPr lang="en-US" altLang="zh-CN" sz="1600" b="1" dirty="0">
                <a:solidFill>
                  <a:srgbClr val="FF0000"/>
                </a:solidFill>
                <a:latin typeface="仿宋" panose="02010609060101010101" pitchFamily="49" charset="-122"/>
                <a:ea typeface="仿宋" panose="02010609060101010101" pitchFamily="49" charset="-122"/>
              </a:rPr>
              <a:t>2.5%</a:t>
            </a:r>
            <a:r>
              <a:rPr lang="zh-CN" altLang="en-US" sz="1600" b="1" dirty="0">
                <a:solidFill>
                  <a:srgbClr val="FF0000"/>
                </a:solidFill>
                <a:latin typeface="仿宋" panose="02010609060101010101" pitchFamily="49" charset="-122"/>
                <a:ea typeface="仿宋" panose="02010609060101010101" pitchFamily="49" charset="-122"/>
              </a:rPr>
              <a:t>）</a:t>
            </a:r>
            <a:r>
              <a:rPr lang="en-US" altLang="zh-CN" sz="1600" b="1" dirty="0" smtClean="0">
                <a:solidFill>
                  <a:srgbClr val="002060"/>
                </a:solidFill>
                <a:latin typeface="仿宋" panose="02010609060101010101" pitchFamily="49" charset="-122"/>
                <a:ea typeface="仿宋" panose="02010609060101010101" pitchFamily="49" charset="-122"/>
              </a:rPr>
              <a:t>— </a:t>
            </a:r>
            <a:r>
              <a:rPr lang="zh-CN" altLang="en-US" sz="1600" b="1" dirty="0" smtClean="0">
                <a:solidFill>
                  <a:srgbClr val="002060"/>
                </a:solidFill>
                <a:latin typeface="仿宋" panose="02010609060101010101" pitchFamily="49" charset="-122"/>
                <a:ea typeface="仿宋" panose="02010609060101010101" pitchFamily="49" charset="-122"/>
              </a:rPr>
              <a:t>纱布</a:t>
            </a:r>
            <a:r>
              <a:rPr lang="zh-CN" altLang="en-US" sz="1600" b="1" dirty="0">
                <a:solidFill>
                  <a:srgbClr val="002060"/>
                </a:solidFill>
                <a:latin typeface="仿宋" panose="02010609060101010101" pitchFamily="49" charset="-122"/>
                <a:ea typeface="仿宋" panose="02010609060101010101" pitchFamily="49" charset="-122"/>
              </a:rPr>
              <a:t>包扎；</a:t>
            </a:r>
          </a:p>
          <a:p>
            <a:pPr marL="0" indent="252000">
              <a:lnSpc>
                <a:spcPct val="15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a:t>
            </a:r>
            <a:r>
              <a:rPr lang="en-US" altLang="zh-CN" sz="1600" b="1" dirty="0">
                <a:solidFill>
                  <a:srgbClr val="002060"/>
                </a:solidFill>
                <a:latin typeface="仿宋" panose="02010609060101010101" pitchFamily="49" charset="-122"/>
                <a:ea typeface="仿宋" panose="02010609060101010101" pitchFamily="49" charset="-122"/>
              </a:rPr>
              <a:t>3</a:t>
            </a:r>
            <a:r>
              <a:rPr lang="zh-CN" altLang="en-US" sz="1600" b="1" dirty="0">
                <a:solidFill>
                  <a:srgbClr val="002060"/>
                </a:solidFill>
                <a:latin typeface="仿宋" panose="02010609060101010101" pitchFamily="49" charset="-122"/>
                <a:ea typeface="仿宋" panose="02010609060101010101" pitchFamily="49" charset="-122"/>
              </a:rPr>
              <a:t>）苯酚</a:t>
            </a:r>
            <a:r>
              <a:rPr lang="zh-CN" altLang="en-US" sz="1600" b="1" dirty="0" smtClean="0">
                <a:solidFill>
                  <a:srgbClr val="002060"/>
                </a:solidFill>
                <a:latin typeface="仿宋" panose="02010609060101010101" pitchFamily="49" charset="-122"/>
                <a:ea typeface="仿宋" panose="02010609060101010101" pitchFamily="49" charset="-122"/>
              </a:rPr>
              <a:t>腐蚀</a:t>
            </a:r>
            <a:r>
              <a:rPr lang="en-US" altLang="zh-CN" sz="1600" b="1" dirty="0" smtClean="0">
                <a:solidFill>
                  <a:srgbClr val="002060"/>
                </a:solidFill>
                <a:latin typeface="仿宋" panose="02010609060101010101" pitchFamily="49" charset="-122"/>
                <a:ea typeface="仿宋" panose="02010609060101010101" pitchFamily="49" charset="-122"/>
              </a:rPr>
              <a:t> — </a:t>
            </a:r>
            <a:r>
              <a:rPr lang="zh-CN" altLang="en-US" sz="1600" b="1" dirty="0" smtClean="0">
                <a:solidFill>
                  <a:srgbClr val="002060"/>
                </a:solidFill>
                <a:latin typeface="仿宋" panose="02010609060101010101" pitchFamily="49" charset="-122"/>
                <a:ea typeface="仿宋" panose="02010609060101010101" pitchFamily="49" charset="-122"/>
              </a:rPr>
              <a:t>大量</a:t>
            </a:r>
            <a:r>
              <a:rPr lang="zh-CN" altLang="en-US" sz="1600" b="1" dirty="0">
                <a:solidFill>
                  <a:srgbClr val="002060"/>
                </a:solidFill>
                <a:latin typeface="仿宋" panose="02010609060101010101" pitchFamily="49" charset="-122"/>
                <a:ea typeface="仿宋" panose="02010609060101010101" pitchFamily="49" charset="-122"/>
              </a:rPr>
              <a:t>水</a:t>
            </a:r>
            <a:r>
              <a:rPr lang="zh-CN" altLang="en-US" sz="1600" b="1" dirty="0" smtClean="0">
                <a:solidFill>
                  <a:srgbClr val="002060"/>
                </a:solidFill>
                <a:latin typeface="仿宋" panose="02010609060101010101" pitchFamily="49" charset="-122"/>
                <a:ea typeface="仿宋" panose="02010609060101010101" pitchFamily="49" charset="-122"/>
              </a:rPr>
              <a:t>冲洗</a:t>
            </a:r>
            <a:r>
              <a:rPr lang="en-US" altLang="zh-CN" sz="1600" b="1" dirty="0" smtClean="0">
                <a:solidFill>
                  <a:srgbClr val="002060"/>
                </a:solidFill>
                <a:latin typeface="仿宋" panose="02010609060101010101" pitchFamily="49" charset="-122"/>
                <a:ea typeface="仿宋" panose="02010609060101010101" pitchFamily="49" charset="-122"/>
              </a:rPr>
              <a:t> — 4</a:t>
            </a:r>
            <a:r>
              <a:rPr lang="zh-CN" altLang="en-US" sz="1600" b="1" dirty="0">
                <a:solidFill>
                  <a:srgbClr val="002060"/>
                </a:solidFill>
                <a:latin typeface="仿宋" panose="02010609060101010101" pitchFamily="49" charset="-122"/>
                <a:ea typeface="仿宋" panose="02010609060101010101" pitchFamily="49" charset="-122"/>
              </a:rPr>
              <a:t>体积</a:t>
            </a:r>
            <a:r>
              <a:rPr lang="en-US" altLang="zh-CN" sz="1600" b="1" dirty="0">
                <a:solidFill>
                  <a:srgbClr val="002060"/>
                </a:solidFill>
                <a:latin typeface="仿宋" panose="02010609060101010101" pitchFamily="49" charset="-122"/>
                <a:ea typeface="仿宋" panose="02010609060101010101" pitchFamily="49" charset="-122"/>
              </a:rPr>
              <a:t>10%</a:t>
            </a:r>
            <a:r>
              <a:rPr lang="zh-CN" altLang="en-US" sz="1600" b="1" dirty="0">
                <a:solidFill>
                  <a:srgbClr val="002060"/>
                </a:solidFill>
                <a:latin typeface="仿宋" panose="02010609060101010101" pitchFamily="49" charset="-122"/>
                <a:ea typeface="仿宋" panose="02010609060101010101" pitchFamily="49" charset="-122"/>
              </a:rPr>
              <a:t>酒精与</a:t>
            </a:r>
            <a:r>
              <a:rPr lang="en-US" altLang="zh-CN" sz="1600" b="1" dirty="0">
                <a:solidFill>
                  <a:srgbClr val="002060"/>
                </a:solidFill>
                <a:latin typeface="仿宋" panose="02010609060101010101" pitchFamily="49" charset="-122"/>
                <a:ea typeface="仿宋" panose="02010609060101010101" pitchFamily="49" charset="-122"/>
              </a:rPr>
              <a:t>1</a:t>
            </a:r>
            <a:r>
              <a:rPr lang="zh-CN" altLang="en-US" sz="1600" b="1" dirty="0">
                <a:solidFill>
                  <a:srgbClr val="002060"/>
                </a:solidFill>
                <a:latin typeface="仿宋" panose="02010609060101010101" pitchFamily="49" charset="-122"/>
                <a:ea typeface="仿宋" panose="02010609060101010101" pitchFamily="49" charset="-122"/>
              </a:rPr>
              <a:t>体积三氯化铁溶液冲洗</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252000">
              <a:lnSpc>
                <a:spcPct val="130000"/>
              </a:lnSpc>
              <a:spcBef>
                <a:spcPts val="0"/>
              </a:spcBef>
              <a:buNone/>
            </a:pPr>
            <a:endParaRPr lang="en-US" altLang="zh-CN" sz="1600" b="1" dirty="0" smtClean="0">
              <a:solidFill>
                <a:srgbClr val="002060"/>
              </a:solidFill>
              <a:latin typeface="仿宋" panose="02010609060101010101" pitchFamily="49" charset="-122"/>
              <a:ea typeface="仿宋" panose="02010609060101010101" pitchFamily="49" charset="-122"/>
            </a:endParaRPr>
          </a:p>
          <a:p>
            <a:pPr>
              <a:lnSpc>
                <a:spcPct val="140000"/>
              </a:lnSpc>
              <a:spcBef>
                <a:spcPts val="0"/>
              </a:spcBef>
              <a:buFont typeface="Wingdings" panose="05000000000000000000" pitchFamily="2" charset="2"/>
              <a:buChar char="Ø"/>
            </a:pPr>
            <a:r>
              <a:rPr lang="zh-CN" altLang="en-US" sz="1600" b="1" dirty="0">
                <a:solidFill>
                  <a:srgbClr val="FF0000"/>
                </a:solidFill>
                <a:latin typeface="仿宋" panose="02010609060101010101" pitchFamily="49" charset="-122"/>
                <a:ea typeface="仿宋" panose="02010609060101010101" pitchFamily="49" charset="-122"/>
              </a:rPr>
              <a:t>误食毒物</a:t>
            </a:r>
          </a:p>
          <a:p>
            <a:pPr marL="0" indent="252000">
              <a:lnSpc>
                <a:spcPct val="15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一般</a:t>
            </a:r>
            <a:r>
              <a:rPr lang="zh-CN" altLang="en-US" sz="1600" b="1" dirty="0" smtClean="0">
                <a:solidFill>
                  <a:srgbClr val="002060"/>
                </a:solidFill>
                <a:latin typeface="仿宋" panose="02010609060101010101" pitchFamily="49" charset="-122"/>
                <a:ea typeface="仿宋" panose="02010609060101010101" pitchFamily="49" charset="-122"/>
              </a:rPr>
              <a:t>方法：服用</a:t>
            </a:r>
            <a:r>
              <a:rPr lang="zh-CN" altLang="en-US" sz="1600" b="1" dirty="0">
                <a:solidFill>
                  <a:srgbClr val="002060"/>
                </a:solidFill>
                <a:latin typeface="仿宋" panose="02010609060101010101" pitchFamily="49" charset="-122"/>
                <a:ea typeface="仿宋" panose="02010609060101010101" pitchFamily="49" charset="-122"/>
              </a:rPr>
              <a:t>催吐剂（肥皂水、芥末水）、</a:t>
            </a:r>
            <a:r>
              <a:rPr lang="zh-CN" altLang="en-US" sz="1600" b="1" dirty="0" smtClean="0">
                <a:solidFill>
                  <a:srgbClr val="FF0000"/>
                </a:solidFill>
                <a:latin typeface="仿宋" panose="02010609060101010101" pitchFamily="49" charset="-122"/>
                <a:ea typeface="仿宋" panose="02010609060101010101" pitchFamily="49" charset="-122"/>
              </a:rPr>
              <a:t>或</a:t>
            </a:r>
            <a:r>
              <a:rPr lang="zh-CN" altLang="en-US" sz="1600" b="1" dirty="0" smtClean="0">
                <a:solidFill>
                  <a:srgbClr val="002060"/>
                </a:solidFill>
                <a:latin typeface="仿宋" panose="02010609060101010101" pitchFamily="49" charset="-122"/>
                <a:ea typeface="仿宋" panose="02010609060101010101" pitchFamily="49" charset="-122"/>
              </a:rPr>
              <a:t> 手指</a:t>
            </a:r>
            <a:r>
              <a:rPr lang="zh-CN" altLang="en-US" sz="1600" b="1" dirty="0">
                <a:solidFill>
                  <a:srgbClr val="002060"/>
                </a:solidFill>
                <a:latin typeface="仿宋" panose="02010609060101010101" pitchFamily="49" charset="-122"/>
                <a:ea typeface="仿宋" panose="02010609060101010101" pitchFamily="49" charset="-122"/>
              </a:rPr>
              <a:t>压喉引发呕吐</a:t>
            </a:r>
            <a:r>
              <a:rPr lang="zh-CN" altLang="en-US" sz="1600" b="1" dirty="0" smtClean="0">
                <a:solidFill>
                  <a:srgbClr val="002060"/>
                </a:solidFill>
                <a:latin typeface="仿宋" panose="02010609060101010101" pitchFamily="49" charset="-122"/>
                <a:ea typeface="仿宋" panose="02010609060101010101" pitchFamily="49" charset="-122"/>
              </a:rPr>
              <a:t>、</a:t>
            </a:r>
            <a:endParaRPr lang="en-US" altLang="zh-CN" sz="1600" b="1" dirty="0" smtClean="0">
              <a:solidFill>
                <a:srgbClr val="002060"/>
              </a:solidFill>
              <a:latin typeface="仿宋" panose="02010609060101010101" pitchFamily="49" charset="-122"/>
              <a:ea typeface="仿宋" panose="02010609060101010101" pitchFamily="49" charset="-122"/>
            </a:endParaRPr>
          </a:p>
          <a:p>
            <a:pPr marL="0" indent="252000">
              <a:lnSpc>
                <a:spcPct val="150000"/>
              </a:lnSpc>
              <a:spcBef>
                <a:spcPts val="0"/>
              </a:spcBef>
              <a:buNone/>
            </a:pPr>
            <a:r>
              <a:rPr lang="zh-CN" altLang="en-US" sz="1600" b="1" dirty="0" smtClean="0">
                <a:solidFill>
                  <a:srgbClr val="FF0000"/>
                </a:solidFill>
                <a:latin typeface="仿宋" panose="02010609060101010101" pitchFamily="49" charset="-122"/>
                <a:ea typeface="仿宋" panose="02010609060101010101" pitchFamily="49" charset="-122"/>
              </a:rPr>
              <a:t>或</a:t>
            </a:r>
            <a:r>
              <a:rPr lang="zh-CN" altLang="en-US" sz="1600" b="1" dirty="0" smtClean="0">
                <a:solidFill>
                  <a:srgbClr val="002060"/>
                </a:solidFill>
                <a:latin typeface="仿宋" panose="02010609060101010101" pitchFamily="49" charset="-122"/>
                <a:ea typeface="仿宋" panose="02010609060101010101" pitchFamily="49" charset="-122"/>
              </a:rPr>
              <a:t> </a:t>
            </a:r>
            <a:r>
              <a:rPr lang="en-US" altLang="zh-CN" sz="1600" b="1" dirty="0" smtClean="0">
                <a:solidFill>
                  <a:srgbClr val="002060"/>
                </a:solidFill>
                <a:latin typeface="仿宋" panose="02010609060101010101" pitchFamily="49" charset="-122"/>
                <a:ea typeface="仿宋" panose="02010609060101010101" pitchFamily="49" charset="-122"/>
              </a:rPr>
              <a:t>1</a:t>
            </a:r>
            <a:r>
              <a:rPr lang="en-US" altLang="zh-CN" sz="1600" b="1" dirty="0">
                <a:solidFill>
                  <a:srgbClr val="002060"/>
                </a:solidFill>
                <a:latin typeface="仿宋" panose="02010609060101010101" pitchFamily="49" charset="-122"/>
                <a:ea typeface="仿宋" panose="02010609060101010101" pitchFamily="49" charset="-122"/>
              </a:rPr>
              <a:t>%</a:t>
            </a:r>
            <a:r>
              <a:rPr lang="zh-CN" altLang="en-US" sz="1600" b="1" dirty="0">
                <a:solidFill>
                  <a:srgbClr val="002060"/>
                </a:solidFill>
                <a:latin typeface="仿宋" panose="02010609060101010101" pitchFamily="49" charset="-122"/>
                <a:ea typeface="仿宋" panose="02010609060101010101" pitchFamily="49" charset="-122"/>
              </a:rPr>
              <a:t>硫酸铜溶液</a:t>
            </a:r>
            <a:r>
              <a:rPr lang="en-US" altLang="zh-CN" sz="1600" b="1" dirty="0" smtClean="0">
                <a:solidFill>
                  <a:srgbClr val="002060"/>
                </a:solidFill>
                <a:latin typeface="仿宋" panose="02010609060101010101" pitchFamily="49" charset="-122"/>
                <a:ea typeface="仿宋" panose="02010609060101010101" pitchFamily="49" charset="-122"/>
              </a:rPr>
              <a:t>5</a:t>
            </a:r>
            <a:r>
              <a:rPr lang="zh-CN" altLang="en-US" sz="1600" b="1" dirty="0" smtClean="0">
                <a:solidFill>
                  <a:srgbClr val="002060"/>
                </a:solidFill>
                <a:latin typeface="仿宋" panose="02010609060101010101" pitchFamily="49" charset="-122"/>
                <a:ea typeface="仿宋" panose="02010609060101010101" pitchFamily="49" charset="-122"/>
              </a:rPr>
              <a:t>～</a:t>
            </a:r>
            <a:r>
              <a:rPr lang="en-US" altLang="zh-CN" sz="1600" b="1" dirty="0" smtClean="0">
                <a:solidFill>
                  <a:srgbClr val="002060"/>
                </a:solidFill>
                <a:latin typeface="仿宋" panose="02010609060101010101" pitchFamily="49" charset="-122"/>
                <a:ea typeface="仿宋" panose="02010609060101010101" pitchFamily="49" charset="-122"/>
              </a:rPr>
              <a:t>15 ml</a:t>
            </a:r>
            <a:r>
              <a:rPr lang="zh-CN" altLang="en-US" sz="1600" b="1" dirty="0">
                <a:solidFill>
                  <a:srgbClr val="002060"/>
                </a:solidFill>
                <a:latin typeface="仿宋" panose="02010609060101010101" pitchFamily="49" charset="-122"/>
                <a:ea typeface="仿宋" panose="02010609060101010101" pitchFamily="49" charset="-122"/>
              </a:rPr>
              <a:t>加一杯温开水</a:t>
            </a:r>
            <a:r>
              <a:rPr lang="zh-CN" altLang="en-US" sz="1600" b="1" dirty="0" smtClean="0">
                <a:solidFill>
                  <a:srgbClr val="002060"/>
                </a:solidFill>
                <a:latin typeface="仿宋" panose="02010609060101010101" pitchFamily="49" charset="-122"/>
                <a:ea typeface="仿宋" panose="02010609060101010101" pitchFamily="49" charset="-122"/>
              </a:rPr>
              <a:t>内服</a:t>
            </a:r>
            <a:r>
              <a:rPr lang="en-US" altLang="zh-CN" sz="1600" b="1" dirty="0" smtClean="0">
                <a:solidFill>
                  <a:srgbClr val="002060"/>
                </a:solidFill>
                <a:latin typeface="仿宋" panose="02010609060101010101" pitchFamily="49" charset="-122"/>
                <a:ea typeface="仿宋" panose="02010609060101010101" pitchFamily="49" charset="-122"/>
              </a:rPr>
              <a:t> — </a:t>
            </a:r>
            <a:r>
              <a:rPr lang="zh-CN" altLang="en-US" sz="1600" b="1" dirty="0" smtClean="0">
                <a:solidFill>
                  <a:srgbClr val="002060"/>
                </a:solidFill>
                <a:latin typeface="仿宋" panose="02010609060101010101" pitchFamily="49" charset="-122"/>
                <a:ea typeface="仿宋" panose="02010609060101010101" pitchFamily="49" charset="-122"/>
              </a:rPr>
              <a:t>服用</a:t>
            </a:r>
            <a:r>
              <a:rPr lang="zh-CN" altLang="en-US" sz="1600" b="1" dirty="0">
                <a:solidFill>
                  <a:srgbClr val="002060"/>
                </a:solidFill>
                <a:latin typeface="仿宋" panose="02010609060101010101" pitchFamily="49" charset="-122"/>
                <a:ea typeface="仿宋" panose="02010609060101010101" pitchFamily="49" charset="-122"/>
              </a:rPr>
              <a:t>鸡蛋清、牛奶或食物油。（注：磷中毒不能服用牛奶）</a:t>
            </a:r>
          </a:p>
          <a:p>
            <a:pPr marL="0" indent="252000">
              <a:lnSpc>
                <a:spcPct val="130000"/>
              </a:lnSpc>
              <a:spcBef>
                <a:spcPts val="0"/>
              </a:spcBef>
              <a:buNone/>
            </a:pPr>
            <a:endParaRPr lang="zh-CN" altLang="en-US" sz="1600" b="1" dirty="0">
              <a:solidFill>
                <a:srgbClr val="002060"/>
              </a:solidFill>
              <a:latin typeface="仿宋" panose="02010609060101010101" pitchFamily="49" charset="-122"/>
              <a:ea typeface="仿宋" panose="02010609060101010101" pitchFamily="49" charset="-122"/>
            </a:endParaRPr>
          </a:p>
          <a:p>
            <a:pPr>
              <a:lnSpc>
                <a:spcPct val="14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吸入</a:t>
            </a:r>
            <a:r>
              <a:rPr lang="zh-CN" altLang="en-US" sz="1600" b="1" dirty="0">
                <a:solidFill>
                  <a:srgbClr val="FF0000"/>
                </a:solidFill>
                <a:latin typeface="仿宋" panose="02010609060101010101" pitchFamily="49" charset="-122"/>
                <a:ea typeface="仿宋" panose="02010609060101010101" pitchFamily="49" charset="-122"/>
              </a:rPr>
              <a:t>毒气</a:t>
            </a:r>
          </a:p>
          <a:p>
            <a:pPr marL="0" indent="252000">
              <a:lnSpc>
                <a:spcPct val="150000"/>
              </a:lnSpc>
              <a:spcBef>
                <a:spcPts val="0"/>
              </a:spcBef>
              <a:buNone/>
            </a:pPr>
            <a:r>
              <a:rPr lang="zh-CN" altLang="en-US" sz="1600" b="1" dirty="0">
                <a:solidFill>
                  <a:srgbClr val="002060"/>
                </a:solidFill>
                <a:latin typeface="仿宋" panose="02010609060101010101" pitchFamily="49" charset="-122"/>
                <a:ea typeface="仿宋" panose="02010609060101010101" pitchFamily="49" charset="-122"/>
              </a:rPr>
              <a:t>一般</a:t>
            </a:r>
            <a:r>
              <a:rPr lang="zh-CN" altLang="en-US" sz="1600" b="1" dirty="0" smtClean="0">
                <a:solidFill>
                  <a:srgbClr val="002060"/>
                </a:solidFill>
                <a:latin typeface="仿宋" panose="02010609060101010101" pitchFamily="49" charset="-122"/>
                <a:ea typeface="仿宋" panose="02010609060101010101" pitchFamily="49" charset="-122"/>
              </a:rPr>
              <a:t>方法：移</a:t>
            </a:r>
            <a:r>
              <a:rPr lang="zh-CN" altLang="en-US" sz="1600" b="1" dirty="0">
                <a:solidFill>
                  <a:srgbClr val="002060"/>
                </a:solidFill>
                <a:latin typeface="仿宋" panose="02010609060101010101" pitchFamily="49" charset="-122"/>
                <a:ea typeface="仿宋" panose="02010609060101010101" pitchFamily="49" charset="-122"/>
              </a:rPr>
              <a:t>至空气新鲜的</a:t>
            </a:r>
            <a:r>
              <a:rPr lang="zh-CN" altLang="en-US" sz="1600" b="1" dirty="0" smtClean="0">
                <a:solidFill>
                  <a:srgbClr val="002060"/>
                </a:solidFill>
                <a:latin typeface="仿宋" panose="02010609060101010101" pitchFamily="49" charset="-122"/>
                <a:ea typeface="仿宋" panose="02010609060101010101" pitchFamily="49" charset="-122"/>
              </a:rPr>
              <a:t>地方</a:t>
            </a:r>
            <a:r>
              <a:rPr lang="en-US" altLang="zh-CN" sz="1600" b="1" dirty="0" smtClean="0">
                <a:solidFill>
                  <a:srgbClr val="002060"/>
                </a:solidFill>
                <a:latin typeface="仿宋" panose="02010609060101010101" pitchFamily="49" charset="-122"/>
                <a:ea typeface="仿宋" panose="02010609060101010101" pitchFamily="49" charset="-122"/>
              </a:rPr>
              <a:t> — </a:t>
            </a:r>
            <a:r>
              <a:rPr lang="zh-CN" altLang="en-US" sz="1600" b="1" dirty="0" smtClean="0">
                <a:solidFill>
                  <a:srgbClr val="002060"/>
                </a:solidFill>
                <a:latin typeface="仿宋" panose="02010609060101010101" pitchFamily="49" charset="-122"/>
                <a:ea typeface="仿宋" panose="02010609060101010101" pitchFamily="49" charset="-122"/>
              </a:rPr>
              <a:t>松</a:t>
            </a:r>
            <a:r>
              <a:rPr lang="zh-CN" altLang="en-US" sz="1600" b="1" dirty="0">
                <a:solidFill>
                  <a:srgbClr val="002060"/>
                </a:solidFill>
                <a:latin typeface="仿宋" panose="02010609060101010101" pitchFamily="49" charset="-122"/>
                <a:ea typeface="仿宋" panose="02010609060101010101" pitchFamily="49" charset="-122"/>
              </a:rPr>
              <a:t>衣静</a:t>
            </a:r>
            <a:r>
              <a:rPr lang="zh-CN" altLang="en-US" sz="1600" b="1" dirty="0" smtClean="0">
                <a:solidFill>
                  <a:srgbClr val="002060"/>
                </a:solidFill>
                <a:latin typeface="仿宋" panose="02010609060101010101" pitchFamily="49" charset="-122"/>
                <a:ea typeface="仿宋" panose="02010609060101010101" pitchFamily="49" charset="-122"/>
              </a:rPr>
              <a:t>卧</a:t>
            </a:r>
            <a:r>
              <a:rPr lang="en-US" altLang="zh-CN" sz="1600" b="1" dirty="0" smtClean="0">
                <a:solidFill>
                  <a:srgbClr val="002060"/>
                </a:solidFill>
                <a:latin typeface="仿宋" panose="02010609060101010101" pitchFamily="49" charset="-122"/>
                <a:ea typeface="仿宋" panose="02010609060101010101" pitchFamily="49" charset="-122"/>
              </a:rPr>
              <a:t> — </a:t>
            </a:r>
            <a:r>
              <a:rPr lang="zh-CN" altLang="en-US" sz="1600" b="1" dirty="0" smtClean="0">
                <a:solidFill>
                  <a:srgbClr val="002060"/>
                </a:solidFill>
                <a:latin typeface="仿宋" panose="02010609060101010101" pitchFamily="49" charset="-122"/>
                <a:ea typeface="仿宋" panose="02010609060101010101" pitchFamily="49" charset="-122"/>
              </a:rPr>
              <a:t>必要</a:t>
            </a:r>
            <a:r>
              <a:rPr lang="zh-CN" altLang="en-US" sz="1600" b="1" dirty="0">
                <a:solidFill>
                  <a:srgbClr val="002060"/>
                </a:solidFill>
                <a:latin typeface="仿宋" panose="02010609060101010101" pitchFamily="49" charset="-122"/>
                <a:ea typeface="仿宋" panose="02010609060101010101" pitchFamily="49" charset="-122"/>
              </a:rPr>
              <a:t>时吸氧或人工呼吸；</a:t>
            </a:r>
          </a:p>
          <a:p>
            <a:pPr marL="0" indent="252000">
              <a:lnSpc>
                <a:spcPct val="150000"/>
              </a:lnSpc>
              <a:spcBef>
                <a:spcPts val="0"/>
              </a:spcBef>
              <a:buNone/>
            </a:pPr>
            <a:r>
              <a:rPr lang="zh-CN" altLang="en-US" sz="1600" b="1" dirty="0" smtClean="0">
                <a:solidFill>
                  <a:srgbClr val="002060"/>
                </a:solidFill>
                <a:latin typeface="仿宋" panose="02010609060101010101" pitchFamily="49" charset="-122"/>
                <a:ea typeface="仿宋" panose="02010609060101010101" pitchFamily="49" charset="-122"/>
              </a:rPr>
              <a:t>如 吸入</a:t>
            </a:r>
            <a:r>
              <a:rPr lang="zh-CN" altLang="en-US" sz="1600" b="1" dirty="0">
                <a:solidFill>
                  <a:srgbClr val="002060"/>
                </a:solidFill>
                <a:latin typeface="仿宋" panose="02010609060101010101" pitchFamily="49" charset="-122"/>
                <a:ea typeface="仿宋" panose="02010609060101010101" pitchFamily="49" charset="-122"/>
              </a:rPr>
              <a:t>溴气，可吸入少量酒精或乙醚的混合物解毒</a:t>
            </a:r>
            <a:r>
              <a:rPr lang="zh-CN" altLang="en-US" sz="1600" b="1" dirty="0" smtClean="0">
                <a:solidFill>
                  <a:srgbClr val="002060"/>
                </a:solidFill>
                <a:latin typeface="仿宋" panose="02010609060101010101" pitchFamily="49" charset="-122"/>
                <a:ea typeface="仿宋" panose="02010609060101010101" pitchFamily="49" charset="-122"/>
              </a:rPr>
              <a:t>。</a:t>
            </a:r>
            <a:endParaRPr lang="zh-CN" altLang="en-US" sz="1600" b="1" dirty="0">
              <a:solidFill>
                <a:srgbClr val="00206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六</a:t>
            </a:r>
            <a:r>
              <a:rPr lang="zh-CN" altLang="en-US" sz="2200" b="1" dirty="0" smtClean="0">
                <a:solidFill>
                  <a:srgbClr val="002060"/>
                </a:solidFill>
                <a:latin typeface="黑体" panose="02010609060101010101" pitchFamily="49" charset="-122"/>
                <a:ea typeface="黑体" panose="02010609060101010101" pitchFamily="49" charset="-122"/>
              </a:rPr>
              <a:t>、实验室危化品</a:t>
            </a:r>
            <a:r>
              <a:rPr lang="zh-CN" altLang="en-US" sz="2200" b="1" dirty="0">
                <a:solidFill>
                  <a:srgbClr val="002060"/>
                </a:solidFill>
                <a:latin typeface="黑体" panose="02010609060101010101" pitchFamily="49" charset="-122"/>
                <a:ea typeface="黑体" panose="02010609060101010101" pitchFamily="49" charset="-122"/>
              </a:rPr>
              <a:t>泄漏</a:t>
            </a:r>
            <a:r>
              <a:rPr lang="zh-CN" altLang="en-US" sz="2200" b="1" dirty="0" smtClean="0">
                <a:solidFill>
                  <a:srgbClr val="002060"/>
                </a:solidFill>
                <a:latin typeface="黑体" panose="02010609060101010101" pitchFamily="49" charset="-122"/>
                <a:ea typeface="黑体" panose="02010609060101010101" pitchFamily="49" charset="-122"/>
              </a:rPr>
              <a:t>处置┃</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常见事故处置</a:t>
            </a:r>
            <a:endParaRPr lang="zh-CN" altLang="en-US" sz="2000" b="1" dirty="0">
              <a:solidFill>
                <a:srgbClr val="00206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66000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6" end="6"/>
                                            </p:txEl>
                                          </p:spTgt>
                                        </p:tgtEl>
                                        <p:attrNameLst>
                                          <p:attrName>style.visibility</p:attrName>
                                        </p:attrNameLst>
                                      </p:cBhvr>
                                      <p:to>
                                        <p:strVal val="visible"/>
                                      </p:to>
                                    </p:set>
                                    <p:animEffect transition="in" filter="wipe(up)">
                                      <p:cBhvr>
                                        <p:cTn id="7" dur="500"/>
                                        <p:tgtEl>
                                          <p:spTgt spid="18">
                                            <p:txEl>
                                              <p:pRg st="6" end="6"/>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8">
                                            <p:txEl>
                                              <p:pRg st="7" end="7"/>
                                            </p:txEl>
                                          </p:spTgt>
                                        </p:tgtEl>
                                        <p:attrNameLst>
                                          <p:attrName>style.visibility</p:attrName>
                                        </p:attrNameLst>
                                      </p:cBhvr>
                                      <p:to>
                                        <p:strVal val="visible"/>
                                      </p:to>
                                    </p:set>
                                    <p:animEffect transition="in" filter="wipe(up)">
                                      <p:cBhvr>
                                        <p:cTn id="10" dur="500"/>
                                        <p:tgtEl>
                                          <p:spTgt spid="18">
                                            <p:txEl>
                                              <p:pRg st="7" end="7"/>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8">
                                            <p:txEl>
                                              <p:pRg st="8" end="8"/>
                                            </p:txEl>
                                          </p:spTgt>
                                        </p:tgtEl>
                                        <p:attrNameLst>
                                          <p:attrName>style.visibility</p:attrName>
                                        </p:attrNameLst>
                                      </p:cBhvr>
                                      <p:to>
                                        <p:strVal val="visible"/>
                                      </p:to>
                                    </p:set>
                                    <p:animEffect transition="in" filter="wipe(up)">
                                      <p:cBhvr>
                                        <p:cTn id="13" dur="500"/>
                                        <p:tgtEl>
                                          <p:spTgt spid="18">
                                            <p:txEl>
                                              <p:pRg st="8" end="8"/>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8">
                                            <p:txEl>
                                              <p:pRg st="10" end="10"/>
                                            </p:txEl>
                                          </p:spTgt>
                                        </p:tgtEl>
                                        <p:attrNameLst>
                                          <p:attrName>style.visibility</p:attrName>
                                        </p:attrNameLst>
                                      </p:cBhvr>
                                      <p:to>
                                        <p:strVal val="visible"/>
                                      </p:to>
                                    </p:set>
                                    <p:animEffect transition="in" filter="wipe(up)">
                                      <p:cBhvr>
                                        <p:cTn id="18" dur="500"/>
                                        <p:tgtEl>
                                          <p:spTgt spid="18">
                                            <p:txEl>
                                              <p:pRg st="10" end="10"/>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18">
                                            <p:txEl>
                                              <p:pRg st="11" end="11"/>
                                            </p:txEl>
                                          </p:spTgt>
                                        </p:tgtEl>
                                        <p:attrNameLst>
                                          <p:attrName>style.visibility</p:attrName>
                                        </p:attrNameLst>
                                      </p:cBhvr>
                                      <p:to>
                                        <p:strVal val="visible"/>
                                      </p:to>
                                    </p:set>
                                    <p:animEffect transition="in" filter="wipe(up)">
                                      <p:cBhvr>
                                        <p:cTn id="21" dur="500"/>
                                        <p:tgtEl>
                                          <p:spTgt spid="18">
                                            <p:txEl>
                                              <p:pRg st="11" end="11"/>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18">
                                            <p:txEl>
                                              <p:pRg st="12" end="12"/>
                                            </p:txEl>
                                          </p:spTgt>
                                        </p:tgtEl>
                                        <p:attrNameLst>
                                          <p:attrName>style.visibility</p:attrName>
                                        </p:attrNameLst>
                                      </p:cBhvr>
                                      <p:to>
                                        <p:strVal val="visible"/>
                                      </p:to>
                                    </p:set>
                                    <p:animEffect transition="in" filter="wipe(up)">
                                      <p:cBhvr>
                                        <p:cTn id="24" dur="500"/>
                                        <p:tgtEl>
                                          <p:spTgt spid="1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657183" cy="864096"/>
          </a:xfrm>
        </p:spPr>
        <p:txBody>
          <a:bodyPr>
            <a:normAutofit/>
          </a:bodyPr>
          <a:lstStyle/>
          <a:p>
            <a:pPr>
              <a:lnSpc>
                <a:spcPct val="140000"/>
              </a:lnSpc>
              <a:spcBef>
                <a:spcPts val="0"/>
              </a:spcBef>
              <a:buFont typeface="Wingdings" panose="05000000000000000000" pitchFamily="2" charset="2"/>
              <a:buChar char="p"/>
            </a:pP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危化品泄漏处置</a:t>
            </a:r>
            <a:endParaRPr lang="en-US" altLang="zh-CN" sz="1800" b="1" dirty="0">
              <a:solidFill>
                <a:srgbClr val="FF0000"/>
              </a:solidFill>
              <a:latin typeface="Times New Roman" panose="02020603050405020304" pitchFamily="18" charset="0"/>
              <a:ea typeface="黑体" pitchFamily="2" charset="-122"/>
              <a:cs typeface="Times New Roman" panose="02020603050405020304" pitchFamily="18" charset="0"/>
            </a:endParaRPr>
          </a:p>
          <a:p>
            <a:pPr>
              <a:lnSpc>
                <a:spcPct val="140000"/>
              </a:lnSpc>
              <a:spcBef>
                <a:spcPts val="0"/>
              </a:spcBef>
              <a:buFont typeface="Wingdings" panose="05000000000000000000" pitchFamily="2" charset="2"/>
              <a:buChar char="Ø"/>
            </a:pPr>
            <a:r>
              <a:rPr lang="zh-CN" altLang="en-US" sz="1600" b="1" dirty="0" smtClean="0">
                <a:solidFill>
                  <a:srgbClr val="FF0000"/>
                </a:solidFill>
                <a:latin typeface="仿宋" panose="02010609060101010101" pitchFamily="49" charset="-122"/>
                <a:ea typeface="仿宋" panose="02010609060101010101" pitchFamily="49" charset="-122"/>
              </a:rPr>
              <a:t>处置</a:t>
            </a:r>
            <a:r>
              <a:rPr lang="zh-CN" altLang="en-US" sz="1600" b="1" dirty="0">
                <a:solidFill>
                  <a:srgbClr val="FF0000"/>
                </a:solidFill>
                <a:latin typeface="仿宋" panose="02010609060101010101" pitchFamily="49" charset="-122"/>
                <a:ea typeface="仿宋" panose="02010609060101010101" pitchFamily="49" charset="-122"/>
              </a:rPr>
              <a:t>流程与事项</a:t>
            </a: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六</a:t>
            </a:r>
            <a:r>
              <a:rPr lang="zh-CN" altLang="en-US" sz="2200" b="1" dirty="0" smtClean="0">
                <a:solidFill>
                  <a:srgbClr val="002060"/>
                </a:solidFill>
                <a:latin typeface="黑体" panose="02010609060101010101" pitchFamily="49" charset="-122"/>
                <a:ea typeface="黑体" panose="02010609060101010101" pitchFamily="49" charset="-122"/>
              </a:rPr>
              <a:t>、实验室危化品</a:t>
            </a:r>
            <a:r>
              <a:rPr lang="zh-CN" altLang="en-US" sz="2200" b="1" dirty="0">
                <a:solidFill>
                  <a:srgbClr val="002060"/>
                </a:solidFill>
                <a:latin typeface="黑体" panose="02010609060101010101" pitchFamily="49" charset="-122"/>
                <a:ea typeface="黑体" panose="02010609060101010101" pitchFamily="49" charset="-122"/>
              </a:rPr>
              <a:t>泄漏</a:t>
            </a:r>
            <a:r>
              <a:rPr lang="zh-CN" altLang="en-US" sz="2200" b="1" dirty="0" smtClean="0">
                <a:solidFill>
                  <a:srgbClr val="002060"/>
                </a:solidFill>
                <a:latin typeface="黑体" panose="02010609060101010101" pitchFamily="49" charset="-122"/>
                <a:ea typeface="黑体" panose="02010609060101010101" pitchFamily="49" charset="-122"/>
              </a:rPr>
              <a:t>处置┃</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常见事故处置</a:t>
            </a:r>
            <a:endParaRPr lang="zh-CN" altLang="en-US" sz="2000" b="1" dirty="0">
              <a:solidFill>
                <a:srgbClr val="002060"/>
              </a:solidFill>
              <a:latin typeface="黑体" panose="02010609060101010101" pitchFamily="49" charset="-122"/>
              <a:ea typeface="黑体" panose="02010609060101010101" pitchFamily="49" charset="-122"/>
            </a:endParaRPr>
          </a:p>
        </p:txBody>
      </p:sp>
      <p:sp>
        <p:nvSpPr>
          <p:cNvPr id="4" name="燕尾形 3"/>
          <p:cNvSpPr/>
          <p:nvPr/>
        </p:nvSpPr>
        <p:spPr>
          <a:xfrm>
            <a:off x="1419372" y="1939999"/>
            <a:ext cx="1697038" cy="441325"/>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1600" noProof="1">
                <a:latin typeface="微软雅黑" panose="020B0503020204020204" pitchFamily="34" charset="-122"/>
                <a:ea typeface="微软雅黑" panose="020B0503020204020204" pitchFamily="34" charset="-122"/>
              </a:rPr>
              <a:t>隔离、疏散</a:t>
            </a:r>
          </a:p>
        </p:txBody>
      </p:sp>
      <p:sp>
        <p:nvSpPr>
          <p:cNvPr id="5" name="燕尾形 4"/>
          <p:cNvSpPr/>
          <p:nvPr/>
        </p:nvSpPr>
        <p:spPr>
          <a:xfrm>
            <a:off x="3241822" y="1939999"/>
            <a:ext cx="1697038" cy="441325"/>
          </a:xfrm>
          <a:prstGeom prst="chevr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1600" noProof="1">
                <a:latin typeface="微软雅黑" panose="020B0503020204020204" pitchFamily="34" charset="-122"/>
                <a:ea typeface="微软雅黑" panose="020B0503020204020204" pitchFamily="34" charset="-122"/>
              </a:rPr>
              <a:t>个人防护</a:t>
            </a:r>
          </a:p>
        </p:txBody>
      </p:sp>
      <p:sp>
        <p:nvSpPr>
          <p:cNvPr id="6" name="燕尾形 5"/>
          <p:cNvSpPr/>
          <p:nvPr/>
        </p:nvSpPr>
        <p:spPr>
          <a:xfrm>
            <a:off x="5116660" y="1939999"/>
            <a:ext cx="1697037" cy="441325"/>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1600" noProof="1">
                <a:latin typeface="微软雅黑" panose="020B0503020204020204" pitchFamily="34" charset="-122"/>
                <a:ea typeface="微软雅黑" panose="020B0503020204020204" pitchFamily="34" charset="-122"/>
              </a:rPr>
              <a:t>询情、侦查</a:t>
            </a:r>
          </a:p>
        </p:txBody>
      </p:sp>
      <p:sp>
        <p:nvSpPr>
          <p:cNvPr id="7" name="燕尾形 6"/>
          <p:cNvSpPr/>
          <p:nvPr/>
        </p:nvSpPr>
        <p:spPr>
          <a:xfrm>
            <a:off x="6974035" y="1939999"/>
            <a:ext cx="1697037" cy="441325"/>
          </a:xfrm>
          <a:prstGeom prst="chevr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1600" noProof="1">
                <a:latin typeface="微软雅黑" panose="020B0503020204020204" pitchFamily="34" charset="-122"/>
                <a:ea typeface="微软雅黑" panose="020B0503020204020204" pitchFamily="34" charset="-122"/>
              </a:rPr>
              <a:t>现场急救</a:t>
            </a:r>
          </a:p>
        </p:txBody>
      </p:sp>
      <p:sp>
        <p:nvSpPr>
          <p:cNvPr id="8" name="燕尾形 7"/>
          <p:cNvSpPr/>
          <p:nvPr/>
        </p:nvSpPr>
        <p:spPr>
          <a:xfrm>
            <a:off x="8864747" y="1939999"/>
            <a:ext cx="1697038" cy="441325"/>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1600" noProof="1">
                <a:latin typeface="微软雅黑" panose="020B0503020204020204" pitchFamily="34" charset="-122"/>
                <a:ea typeface="微软雅黑" panose="020B0503020204020204" pitchFamily="34" charset="-122"/>
              </a:rPr>
              <a:t>泄漏处理</a:t>
            </a:r>
          </a:p>
        </p:txBody>
      </p:sp>
      <p:sp>
        <p:nvSpPr>
          <p:cNvPr id="9" name="矩形 8"/>
          <p:cNvSpPr/>
          <p:nvPr/>
        </p:nvSpPr>
        <p:spPr>
          <a:xfrm>
            <a:off x="1106089" y="2636912"/>
            <a:ext cx="9718177" cy="3672408"/>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a:lnSpc>
                <a:spcPct val="150000"/>
              </a:lnSpc>
            </a:pPr>
            <a:r>
              <a:rPr lang="en-US" altLang="zh-CN" sz="1600" b="1" noProof="1">
                <a:solidFill>
                  <a:srgbClr val="FF0000"/>
                </a:solidFill>
                <a:latin typeface="仿宋" panose="02010609060101010101" pitchFamily="49" charset="-122"/>
                <a:ea typeface="仿宋" panose="02010609060101010101" pitchFamily="49" charset="-122"/>
                <a:sym typeface="+mn-ea"/>
              </a:rPr>
              <a:t>1</a:t>
            </a:r>
            <a:r>
              <a:rPr lang="en-US" altLang="zh-CN" sz="1600" b="1" noProof="1" smtClean="0">
                <a:solidFill>
                  <a:srgbClr val="FF0000"/>
                </a:solidFill>
                <a:latin typeface="仿宋" panose="02010609060101010101" pitchFamily="49" charset="-122"/>
                <a:ea typeface="仿宋" panose="02010609060101010101" pitchFamily="49" charset="-122"/>
                <a:sym typeface="+mn-ea"/>
              </a:rPr>
              <a:t>.</a:t>
            </a:r>
            <a:r>
              <a:rPr lang="zh-CN" altLang="en-US" sz="1600" b="1" noProof="1" smtClean="0">
                <a:solidFill>
                  <a:srgbClr val="FF0000"/>
                </a:solidFill>
                <a:latin typeface="仿宋" panose="02010609060101010101" pitchFamily="49" charset="-122"/>
                <a:ea typeface="仿宋" panose="02010609060101010101" pitchFamily="49" charset="-122"/>
                <a:sym typeface="+mn-ea"/>
              </a:rPr>
              <a:t>隔离</a:t>
            </a:r>
            <a:r>
              <a:rPr lang="zh-CN" altLang="en-US" sz="1600" b="1" noProof="1">
                <a:solidFill>
                  <a:srgbClr val="FF0000"/>
                </a:solidFill>
                <a:latin typeface="仿宋" panose="02010609060101010101" pitchFamily="49" charset="-122"/>
                <a:ea typeface="仿宋" panose="02010609060101010101" pitchFamily="49" charset="-122"/>
                <a:sym typeface="+mn-ea"/>
              </a:rPr>
              <a:t>、疏散：</a:t>
            </a:r>
            <a:r>
              <a:rPr lang="en-US" altLang="zh-CN" sz="1600" b="1" noProof="1">
                <a:solidFill>
                  <a:srgbClr val="002060"/>
                </a:solidFill>
                <a:latin typeface="仿宋" panose="02010609060101010101" pitchFamily="49" charset="-122"/>
                <a:ea typeface="仿宋" panose="02010609060101010101" pitchFamily="49" charset="-122"/>
                <a:sym typeface="+mn-ea"/>
              </a:rPr>
              <a:t>根据化学品泄漏扩散的情况</a:t>
            </a:r>
            <a:r>
              <a:rPr lang="zh-CN" altLang="en-US" sz="1600" b="1" noProof="1">
                <a:solidFill>
                  <a:srgbClr val="002060"/>
                </a:solidFill>
                <a:latin typeface="仿宋" panose="02010609060101010101" pitchFamily="49" charset="-122"/>
                <a:ea typeface="仿宋" panose="02010609060101010101" pitchFamily="49" charset="-122"/>
                <a:sym typeface="+mn-ea"/>
              </a:rPr>
              <a:t>建立警戒区；</a:t>
            </a:r>
            <a:r>
              <a:rPr lang="en-US" altLang="zh-CN" sz="1600" b="1" noProof="1">
                <a:solidFill>
                  <a:srgbClr val="002060"/>
                </a:solidFill>
                <a:latin typeface="仿宋" panose="02010609060101010101" pitchFamily="49" charset="-122"/>
                <a:ea typeface="仿宋" panose="02010609060101010101" pitchFamily="49" charset="-122"/>
                <a:sym typeface="+mn-ea"/>
              </a:rPr>
              <a:t>迅速将警戒区及污染区内与事故应急处理无关的</a:t>
            </a:r>
          </a:p>
          <a:p>
            <a:pPr>
              <a:lnSpc>
                <a:spcPct val="150000"/>
              </a:lnSpc>
            </a:pPr>
            <a:r>
              <a:rPr lang="en-US" altLang="zh-CN" sz="1600" b="1" noProof="1">
                <a:solidFill>
                  <a:srgbClr val="002060"/>
                </a:solidFill>
                <a:latin typeface="仿宋" panose="02010609060101010101" pitchFamily="49" charset="-122"/>
                <a:ea typeface="仿宋" panose="02010609060101010101" pitchFamily="49" charset="-122"/>
                <a:sym typeface="+mn-ea"/>
              </a:rPr>
              <a:t>人员撤离，以减少不必要的人员伤亡</a:t>
            </a:r>
            <a:r>
              <a:rPr lang="zh-CN" altLang="en-US" sz="1600" b="1" noProof="1">
                <a:solidFill>
                  <a:srgbClr val="002060"/>
                </a:solidFill>
                <a:latin typeface="仿宋" panose="02010609060101010101" pitchFamily="49" charset="-122"/>
                <a:ea typeface="仿宋" panose="02010609060101010101" pitchFamily="49" charset="-122"/>
                <a:sym typeface="+mn-ea"/>
              </a:rPr>
              <a:t>；</a:t>
            </a:r>
            <a:r>
              <a:rPr lang="en-US" altLang="zh-CN" sz="1600" b="1" noProof="1">
                <a:solidFill>
                  <a:srgbClr val="002060"/>
                </a:solidFill>
                <a:latin typeface="仿宋" panose="02010609060101010101" pitchFamily="49" charset="-122"/>
                <a:ea typeface="仿宋" panose="02010609060101010101" pitchFamily="49" charset="-122"/>
                <a:sym typeface="+mn-ea"/>
              </a:rPr>
              <a:t>至少有两个畅通无阻的紧急出口，并有明显标志。</a:t>
            </a:r>
          </a:p>
          <a:p>
            <a:pPr>
              <a:lnSpc>
                <a:spcPct val="150000"/>
              </a:lnSpc>
            </a:pPr>
            <a:r>
              <a:rPr lang="en-US" altLang="zh-CN" sz="1600" b="1" noProof="1">
                <a:solidFill>
                  <a:srgbClr val="FF0000"/>
                </a:solidFill>
                <a:latin typeface="仿宋" panose="02010609060101010101" pitchFamily="49" charset="-122"/>
                <a:ea typeface="仿宋" panose="02010609060101010101" pitchFamily="49" charset="-122"/>
                <a:sym typeface="+mn-ea"/>
              </a:rPr>
              <a:t>2</a:t>
            </a:r>
            <a:r>
              <a:rPr lang="en-US" altLang="zh-CN" sz="1600" b="1" noProof="1" smtClean="0">
                <a:solidFill>
                  <a:srgbClr val="FF0000"/>
                </a:solidFill>
                <a:latin typeface="仿宋" panose="02010609060101010101" pitchFamily="49" charset="-122"/>
                <a:ea typeface="仿宋" panose="02010609060101010101" pitchFamily="49" charset="-122"/>
                <a:sym typeface="+mn-ea"/>
              </a:rPr>
              <a:t>.个人防护</a:t>
            </a:r>
            <a:r>
              <a:rPr lang="en-US" altLang="zh-CN" sz="1600" b="1" noProof="1">
                <a:solidFill>
                  <a:srgbClr val="FF0000"/>
                </a:solidFill>
                <a:latin typeface="仿宋" panose="02010609060101010101" pitchFamily="49" charset="-122"/>
                <a:ea typeface="仿宋" panose="02010609060101010101" pitchFamily="49" charset="-122"/>
                <a:sym typeface="+mn-ea"/>
              </a:rPr>
              <a:t>：</a:t>
            </a:r>
            <a:r>
              <a:rPr lang="zh-CN" altLang="en-US" sz="1600" b="1" noProof="1">
                <a:solidFill>
                  <a:srgbClr val="002060"/>
                </a:solidFill>
                <a:latin typeface="仿宋" panose="02010609060101010101" pitchFamily="49" charset="-122"/>
                <a:ea typeface="仿宋" panose="02010609060101010101" pitchFamily="49" charset="-122"/>
                <a:sym typeface="+mn-ea"/>
              </a:rPr>
              <a:t>根据事故物质的毒性及划定的危险区域，确定相应的防护等级，并根据防扩等级按标准配备</a:t>
            </a:r>
          </a:p>
          <a:p>
            <a:pPr>
              <a:lnSpc>
                <a:spcPct val="150000"/>
              </a:lnSpc>
            </a:pPr>
            <a:r>
              <a:rPr lang="zh-CN" altLang="en-US" sz="1600" b="1" noProof="1">
                <a:solidFill>
                  <a:srgbClr val="002060"/>
                </a:solidFill>
                <a:latin typeface="仿宋" panose="02010609060101010101" pitchFamily="49" charset="-122"/>
                <a:ea typeface="仿宋" panose="02010609060101010101" pitchFamily="49" charset="-122"/>
                <a:sym typeface="+mn-ea"/>
              </a:rPr>
              <a:t>相应的防护器具，一级采用内置式重型防化服，二级采用封闭式防化服，三级采用简易防化服。</a:t>
            </a:r>
            <a:endParaRPr lang="en-US" altLang="zh-CN" sz="1600" b="1" noProof="1">
              <a:solidFill>
                <a:srgbClr val="002060"/>
              </a:solidFill>
              <a:latin typeface="仿宋" panose="02010609060101010101" pitchFamily="49" charset="-122"/>
              <a:ea typeface="仿宋" panose="02010609060101010101" pitchFamily="49" charset="-122"/>
            </a:endParaRPr>
          </a:p>
          <a:p>
            <a:pPr>
              <a:lnSpc>
                <a:spcPct val="150000"/>
              </a:lnSpc>
            </a:pPr>
            <a:r>
              <a:rPr lang="en-US" altLang="zh-CN" sz="1600" b="1" noProof="1">
                <a:solidFill>
                  <a:srgbClr val="FF0000"/>
                </a:solidFill>
                <a:latin typeface="仿宋" panose="02010609060101010101" pitchFamily="49" charset="-122"/>
                <a:ea typeface="仿宋" panose="02010609060101010101" pitchFamily="49" charset="-122"/>
                <a:sym typeface="+mn-ea"/>
              </a:rPr>
              <a:t>3</a:t>
            </a:r>
            <a:r>
              <a:rPr lang="en-US" altLang="zh-CN" sz="1600" b="1" noProof="1" smtClean="0">
                <a:solidFill>
                  <a:srgbClr val="FF0000"/>
                </a:solidFill>
                <a:latin typeface="仿宋" panose="02010609060101010101" pitchFamily="49" charset="-122"/>
                <a:ea typeface="仿宋" panose="02010609060101010101" pitchFamily="49" charset="-122"/>
                <a:sym typeface="+mn-ea"/>
              </a:rPr>
              <a:t>.询情</a:t>
            </a:r>
            <a:r>
              <a:rPr lang="en-US" altLang="zh-CN" sz="1600" b="1" noProof="1">
                <a:solidFill>
                  <a:srgbClr val="FF0000"/>
                </a:solidFill>
                <a:latin typeface="仿宋" panose="02010609060101010101" pitchFamily="49" charset="-122"/>
                <a:ea typeface="仿宋" panose="02010609060101010101" pitchFamily="49" charset="-122"/>
                <a:sym typeface="+mn-ea"/>
              </a:rPr>
              <a:t>、侦查：</a:t>
            </a:r>
            <a:r>
              <a:rPr lang="en-US" altLang="zh-CN" sz="1600" b="1" noProof="1">
                <a:solidFill>
                  <a:srgbClr val="002060"/>
                </a:solidFill>
                <a:latin typeface="仿宋" panose="02010609060101010101" pitchFamily="49" charset="-122"/>
                <a:ea typeface="仿宋" panose="02010609060101010101" pitchFamily="49" charset="-122"/>
                <a:sym typeface="+mn-ea"/>
              </a:rPr>
              <a:t>询问遇险人员情况，</a:t>
            </a:r>
            <a:r>
              <a:rPr lang="zh-CN" altLang="en-US" sz="1600" b="1" noProof="1">
                <a:solidFill>
                  <a:srgbClr val="002060"/>
                </a:solidFill>
                <a:latin typeface="仿宋" panose="02010609060101010101" pitchFamily="49" charset="-122"/>
                <a:ea typeface="仿宋" panose="02010609060101010101" pitchFamily="49" charset="-122"/>
                <a:sym typeface="+mn-ea"/>
              </a:rPr>
              <a:t>化学品种类，</a:t>
            </a:r>
            <a:r>
              <a:rPr lang="en-US" altLang="zh-CN" sz="1600" b="1" noProof="1">
                <a:solidFill>
                  <a:srgbClr val="002060"/>
                </a:solidFill>
                <a:latin typeface="仿宋" panose="02010609060101010101" pitchFamily="49" charset="-122"/>
                <a:ea typeface="仿宋" panose="02010609060101010101" pitchFamily="49" charset="-122"/>
                <a:sym typeface="+mn-ea"/>
              </a:rPr>
              <a:t>容器储量、泄漏量、泄漏时间、部位、形式、扩散范围，</a:t>
            </a:r>
          </a:p>
          <a:p>
            <a:pPr>
              <a:lnSpc>
                <a:spcPct val="150000"/>
              </a:lnSpc>
            </a:pPr>
            <a:r>
              <a:rPr lang="en-US" altLang="zh-CN" sz="1600" b="1" noProof="1">
                <a:solidFill>
                  <a:srgbClr val="002060"/>
                </a:solidFill>
                <a:latin typeface="仿宋" panose="02010609060101010101" pitchFamily="49" charset="-122"/>
                <a:ea typeface="仿宋" panose="02010609060101010101" pitchFamily="49" charset="-122"/>
                <a:sym typeface="+mn-ea"/>
              </a:rPr>
              <a:t>周边单位、居民、地形、电源、火源等情况，消防设施、工艺措施</a:t>
            </a:r>
            <a:r>
              <a:rPr lang="zh-CN" altLang="en-US" sz="1600" b="1" noProof="1">
                <a:solidFill>
                  <a:srgbClr val="002060"/>
                </a:solidFill>
                <a:latin typeface="仿宋" panose="02010609060101010101" pitchFamily="49" charset="-122"/>
                <a:ea typeface="仿宋" panose="02010609060101010101" pitchFamily="49" charset="-122"/>
                <a:sym typeface="+mn-ea"/>
              </a:rPr>
              <a:t>等；</a:t>
            </a:r>
            <a:r>
              <a:rPr lang="en-US" altLang="zh-CN" sz="1600" b="1" noProof="1">
                <a:solidFill>
                  <a:srgbClr val="002060"/>
                </a:solidFill>
                <a:latin typeface="仿宋" panose="02010609060101010101" pitchFamily="49" charset="-122"/>
                <a:ea typeface="仿宋" panose="02010609060101010101" pitchFamily="49" charset="-122"/>
                <a:sym typeface="+mn-ea"/>
              </a:rPr>
              <a:t>使用检测仪器测定泄漏物质、浓度、扩散范围</a:t>
            </a:r>
            <a:r>
              <a:rPr lang="zh-CN" altLang="en-US" sz="1600" b="1" noProof="1">
                <a:solidFill>
                  <a:srgbClr val="002060"/>
                </a:solidFill>
                <a:latin typeface="仿宋" panose="02010609060101010101" pitchFamily="49" charset="-122"/>
                <a:ea typeface="仿宋" panose="02010609060101010101" pitchFamily="49" charset="-122"/>
                <a:sym typeface="+mn-ea"/>
              </a:rPr>
              <a:t>；</a:t>
            </a:r>
            <a:r>
              <a:rPr lang="en-US" altLang="zh-CN" sz="1600" b="1" noProof="1">
                <a:solidFill>
                  <a:srgbClr val="002060"/>
                </a:solidFill>
                <a:latin typeface="仿宋" panose="02010609060101010101" pitchFamily="49" charset="-122"/>
                <a:ea typeface="仿宋" panose="02010609060101010101" pitchFamily="49" charset="-122"/>
                <a:sym typeface="+mn-ea"/>
              </a:rPr>
              <a:t>确认设施、建筑物险情及可能引发爆炸燃烧的各种危险源，确认消防设施运行情况</a:t>
            </a:r>
            <a:r>
              <a:rPr lang="zh-CN" altLang="en-US" sz="1600" b="1" noProof="1">
                <a:solidFill>
                  <a:srgbClr val="002060"/>
                </a:solidFill>
                <a:latin typeface="仿宋" panose="02010609060101010101" pitchFamily="49" charset="-122"/>
                <a:ea typeface="仿宋" panose="02010609060101010101" pitchFamily="49" charset="-122"/>
                <a:sym typeface="+mn-ea"/>
              </a:rPr>
              <a:t>。</a:t>
            </a:r>
            <a:endParaRPr lang="en-US" altLang="zh-CN" sz="1600" b="1" noProof="1">
              <a:solidFill>
                <a:srgbClr val="002060"/>
              </a:solidFill>
              <a:latin typeface="仿宋" panose="02010609060101010101" pitchFamily="49" charset="-122"/>
              <a:ea typeface="仿宋" panose="02010609060101010101" pitchFamily="49" charset="-122"/>
            </a:endParaRPr>
          </a:p>
          <a:p>
            <a:pPr>
              <a:lnSpc>
                <a:spcPct val="150000"/>
              </a:lnSpc>
            </a:pPr>
            <a:r>
              <a:rPr lang="en-US" altLang="zh-CN" sz="1600" b="1" noProof="1">
                <a:solidFill>
                  <a:srgbClr val="FF0000"/>
                </a:solidFill>
                <a:latin typeface="仿宋" panose="02010609060101010101" pitchFamily="49" charset="-122"/>
                <a:ea typeface="仿宋" panose="02010609060101010101" pitchFamily="49" charset="-122"/>
                <a:sym typeface="+mn-ea"/>
              </a:rPr>
              <a:t>4</a:t>
            </a:r>
            <a:r>
              <a:rPr lang="en-US" altLang="zh-CN" sz="1600" b="1" noProof="1" smtClean="0">
                <a:solidFill>
                  <a:srgbClr val="FF0000"/>
                </a:solidFill>
                <a:latin typeface="仿宋" panose="02010609060101010101" pitchFamily="49" charset="-122"/>
                <a:ea typeface="仿宋" panose="02010609060101010101" pitchFamily="49" charset="-122"/>
                <a:sym typeface="+mn-ea"/>
              </a:rPr>
              <a:t>.现场急救</a:t>
            </a:r>
            <a:r>
              <a:rPr lang="en-US" altLang="zh-CN" sz="1600" b="1" noProof="1">
                <a:solidFill>
                  <a:srgbClr val="FF0000"/>
                </a:solidFill>
                <a:latin typeface="仿宋" panose="02010609060101010101" pitchFamily="49" charset="-122"/>
                <a:ea typeface="仿宋" panose="02010609060101010101" pitchFamily="49" charset="-122"/>
                <a:sym typeface="+mn-ea"/>
              </a:rPr>
              <a:t>：</a:t>
            </a:r>
            <a:r>
              <a:rPr lang="en-US" altLang="zh-CN" sz="1600" b="1" noProof="1">
                <a:solidFill>
                  <a:srgbClr val="002060"/>
                </a:solidFill>
                <a:latin typeface="仿宋" panose="02010609060101010101" pitchFamily="49" charset="-122"/>
                <a:ea typeface="仿宋" panose="02010609060101010101" pitchFamily="49" charset="-122"/>
                <a:sym typeface="+mn-ea"/>
              </a:rPr>
              <a:t>当泄漏产生严重的险情时，需要专业的医疗团队随时待命，并把患者送往医院治疗。</a:t>
            </a:r>
            <a:endParaRPr lang="en-US" altLang="zh-CN" sz="1600" b="1" noProof="1">
              <a:solidFill>
                <a:srgbClr val="002060"/>
              </a:solidFill>
              <a:latin typeface="仿宋" panose="02010609060101010101" pitchFamily="49" charset="-122"/>
              <a:ea typeface="仿宋" panose="02010609060101010101" pitchFamily="49" charset="-122"/>
            </a:endParaRPr>
          </a:p>
          <a:p>
            <a:pPr>
              <a:lnSpc>
                <a:spcPct val="150000"/>
              </a:lnSpc>
            </a:pPr>
            <a:r>
              <a:rPr lang="en-US" altLang="zh-CN" sz="1600" b="1" noProof="1">
                <a:solidFill>
                  <a:srgbClr val="FF0000"/>
                </a:solidFill>
                <a:latin typeface="仿宋" panose="02010609060101010101" pitchFamily="49" charset="-122"/>
                <a:ea typeface="仿宋" panose="02010609060101010101" pitchFamily="49" charset="-122"/>
                <a:sym typeface="+mn-ea"/>
              </a:rPr>
              <a:t>5</a:t>
            </a:r>
            <a:r>
              <a:rPr lang="en-US" altLang="zh-CN" sz="1600" b="1" noProof="1" smtClean="0">
                <a:solidFill>
                  <a:srgbClr val="FF0000"/>
                </a:solidFill>
                <a:latin typeface="仿宋" panose="02010609060101010101" pitchFamily="49" charset="-122"/>
                <a:ea typeface="仿宋" panose="02010609060101010101" pitchFamily="49" charset="-122"/>
                <a:sym typeface="+mn-ea"/>
              </a:rPr>
              <a:t>.泄漏处理</a:t>
            </a:r>
            <a:r>
              <a:rPr lang="en-US" altLang="zh-CN" sz="1600" b="1" noProof="1">
                <a:solidFill>
                  <a:srgbClr val="FF0000"/>
                </a:solidFill>
                <a:latin typeface="仿宋" panose="02010609060101010101" pitchFamily="49" charset="-122"/>
                <a:ea typeface="仿宋" panose="02010609060101010101" pitchFamily="49" charset="-122"/>
                <a:sym typeface="+mn-ea"/>
              </a:rPr>
              <a:t>：</a:t>
            </a:r>
            <a:r>
              <a:rPr lang="en-US" altLang="zh-CN" sz="1600" b="1" noProof="1">
                <a:solidFill>
                  <a:srgbClr val="002060"/>
                </a:solidFill>
                <a:latin typeface="仿宋" panose="02010609060101010101" pitchFamily="49" charset="-122"/>
                <a:ea typeface="仿宋" panose="02010609060101010101" pitchFamily="49" charset="-122"/>
                <a:sym typeface="+mn-ea"/>
              </a:rPr>
              <a:t>泄漏源控制</a:t>
            </a:r>
            <a:r>
              <a:rPr lang="zh-CN" altLang="en-US" sz="1600" b="1" noProof="1">
                <a:solidFill>
                  <a:srgbClr val="002060"/>
                </a:solidFill>
                <a:latin typeface="仿宋" panose="02010609060101010101" pitchFamily="49" charset="-122"/>
                <a:ea typeface="仿宋" panose="02010609060101010101" pitchFamily="49" charset="-122"/>
                <a:sym typeface="+mn-ea"/>
              </a:rPr>
              <a:t>；</a:t>
            </a:r>
            <a:r>
              <a:rPr lang="en-US" altLang="zh-CN" sz="1600" b="1" noProof="1">
                <a:solidFill>
                  <a:srgbClr val="002060"/>
                </a:solidFill>
                <a:latin typeface="仿宋" panose="02010609060101010101" pitchFamily="49" charset="-122"/>
                <a:ea typeface="仿宋" panose="02010609060101010101" pitchFamily="49" charset="-122"/>
                <a:sym typeface="+mn-ea"/>
              </a:rPr>
              <a:t>围堤堵截；稀释与覆盖；收容；废弃。</a:t>
            </a:r>
            <a:endParaRPr lang="zh-CN" sz="1600" b="1" noProof="1">
              <a:solidFill>
                <a:srgbClr val="002060"/>
              </a:solidFill>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6532565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980728"/>
            <a:ext cx="10657183" cy="5328592"/>
          </a:xfrm>
        </p:spPr>
        <p:txBody>
          <a:bodyPr>
            <a:normAutofit/>
          </a:bodyPr>
          <a:lstStyle/>
          <a:p>
            <a:pPr>
              <a:lnSpc>
                <a:spcPct val="140000"/>
              </a:lnSpc>
              <a:spcBef>
                <a:spcPts val="0"/>
              </a:spcBef>
              <a:buFont typeface="Wingdings" panose="05000000000000000000" pitchFamily="2" charset="2"/>
              <a:buChar char="p"/>
            </a:pP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防护穿戴顺序</a:t>
            </a:r>
            <a:endParaRPr lang="zh-CN" altLang="en-US" sz="1600" b="1" dirty="0">
              <a:solidFill>
                <a:srgbClr val="FF0000"/>
              </a:solidFill>
              <a:latin typeface="仿宋" panose="02010609060101010101" pitchFamily="49" charset="-122"/>
              <a:ea typeface="仿宋" panose="02010609060101010101" pitchFamily="49" charset="-122"/>
            </a:endParaRPr>
          </a:p>
        </p:txBody>
      </p:sp>
      <p:sp>
        <p:nvSpPr>
          <p:cNvPr id="19" name="标题 4"/>
          <p:cNvSpPr txBox="1">
            <a:spLocks/>
          </p:cNvSpPr>
          <p:nvPr/>
        </p:nvSpPr>
        <p:spPr>
          <a:xfrm>
            <a:off x="407368" y="332657"/>
            <a:ext cx="10078217"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a:solidFill>
                  <a:srgbClr val="002060"/>
                </a:solidFill>
                <a:latin typeface="黑体" panose="02010609060101010101" pitchFamily="49" charset="-122"/>
                <a:ea typeface="黑体" panose="02010609060101010101" pitchFamily="49" charset="-122"/>
              </a:rPr>
              <a:t>六</a:t>
            </a:r>
            <a:r>
              <a:rPr lang="zh-CN" altLang="en-US" sz="2200" b="1" dirty="0" smtClean="0">
                <a:solidFill>
                  <a:srgbClr val="002060"/>
                </a:solidFill>
                <a:latin typeface="黑体" panose="02010609060101010101" pitchFamily="49" charset="-122"/>
                <a:ea typeface="黑体" panose="02010609060101010101" pitchFamily="49" charset="-122"/>
              </a:rPr>
              <a:t>、实验室危化品</a:t>
            </a:r>
            <a:r>
              <a:rPr lang="zh-CN" altLang="en-US" sz="2200" b="1" dirty="0">
                <a:solidFill>
                  <a:srgbClr val="002060"/>
                </a:solidFill>
                <a:latin typeface="黑体" panose="02010609060101010101" pitchFamily="49" charset="-122"/>
                <a:ea typeface="黑体" panose="02010609060101010101" pitchFamily="49" charset="-122"/>
              </a:rPr>
              <a:t>泄漏</a:t>
            </a:r>
            <a:r>
              <a:rPr lang="zh-CN" altLang="en-US" sz="2200" b="1" dirty="0" smtClean="0">
                <a:solidFill>
                  <a:srgbClr val="002060"/>
                </a:solidFill>
                <a:latin typeface="黑体" panose="02010609060101010101" pitchFamily="49" charset="-122"/>
                <a:ea typeface="黑体" panose="02010609060101010101" pitchFamily="49" charset="-122"/>
              </a:rPr>
              <a:t>处置┃</a:t>
            </a:r>
            <a:r>
              <a:rPr lang="en-US" altLang="zh-CN" sz="2000" b="1" dirty="0" smtClean="0">
                <a:solidFill>
                  <a:srgbClr val="FF0000"/>
                </a:solidFill>
                <a:latin typeface="楷体" panose="02010609060101010101" pitchFamily="49" charset="-122"/>
                <a:ea typeface="楷体" panose="02010609060101010101" pitchFamily="49" charset="-122"/>
              </a:rPr>
              <a:t> 3.</a:t>
            </a:r>
            <a:r>
              <a:rPr lang="zh-CN" altLang="en-US" sz="2000" b="1" dirty="0" smtClean="0">
                <a:solidFill>
                  <a:srgbClr val="FF0000"/>
                </a:solidFill>
                <a:latin typeface="楷体" panose="02010609060101010101" pitchFamily="49" charset="-122"/>
                <a:ea typeface="楷体" panose="02010609060101010101" pitchFamily="49" charset="-122"/>
              </a:rPr>
              <a:t>处置防护</a:t>
            </a:r>
            <a:endParaRPr lang="zh-CN" altLang="en-US" sz="2000" b="1" dirty="0">
              <a:solidFill>
                <a:srgbClr val="002060"/>
              </a:solidFill>
              <a:latin typeface="黑体" panose="02010609060101010101" pitchFamily="49" charset="-122"/>
              <a:ea typeface="黑体" panose="02010609060101010101" pitchFamily="49" charset="-122"/>
            </a:endParaRPr>
          </a:p>
        </p:txBody>
      </p:sp>
      <p:sp>
        <p:nvSpPr>
          <p:cNvPr id="10" name="文本框 9"/>
          <p:cNvSpPr txBox="1"/>
          <p:nvPr/>
        </p:nvSpPr>
        <p:spPr>
          <a:xfrm>
            <a:off x="1219850" y="3976259"/>
            <a:ext cx="6316322" cy="1569660"/>
          </a:xfrm>
          <a:prstGeom prst="rect">
            <a:avLst/>
          </a:prstGeom>
          <a:solidFill>
            <a:schemeClr val="accent6">
              <a:lumMod val="20000"/>
              <a:lumOff val="80000"/>
            </a:schemeClr>
          </a:solidFill>
        </p:spPr>
        <p:txBody>
          <a:bodyPr wrap="square">
            <a:spAutoFit/>
          </a:bodyPr>
          <a:lstStyle/>
          <a:p>
            <a:r>
              <a:rPr lang="zh-CN" altLang="en-US" sz="1600" b="1" noProof="1">
                <a:solidFill>
                  <a:srgbClr val="002060"/>
                </a:solidFill>
                <a:latin typeface="仿宋" panose="02010609060101010101" pitchFamily="49" charset="-122"/>
                <a:ea typeface="仿宋" panose="02010609060101010101" pitchFamily="49" charset="-122"/>
              </a:rPr>
              <a:t>美国环保局指引（U.S.EPA Guidelines）</a:t>
            </a:r>
            <a:r>
              <a:rPr lang="zh-CN" altLang="en-US" sz="1600" b="1" noProof="1">
                <a:solidFill>
                  <a:srgbClr val="FF0000"/>
                </a:solidFill>
                <a:latin typeface="仿宋" panose="02010609060101010101" pitchFamily="49" charset="-122"/>
                <a:ea typeface="仿宋" panose="02010609060101010101" pitchFamily="49" charset="-122"/>
              </a:rPr>
              <a:t>个人防护装备的四个级别</a:t>
            </a:r>
          </a:p>
          <a:p>
            <a:r>
              <a:rPr lang="zh-CN" altLang="en-US" sz="1600" b="1" noProof="1">
                <a:solidFill>
                  <a:srgbClr val="002060"/>
                </a:solidFill>
                <a:latin typeface="仿宋" panose="02010609060101010101" pitchFamily="49" charset="-122"/>
                <a:ea typeface="仿宋" panose="02010609060101010101" pitchFamily="49" charset="-122"/>
              </a:rPr>
              <a:t>Level A（蒸汽或气体防护）</a:t>
            </a:r>
          </a:p>
          <a:p>
            <a:r>
              <a:rPr lang="zh-CN" altLang="en-US" sz="1600" b="1" noProof="1">
                <a:solidFill>
                  <a:srgbClr val="002060"/>
                </a:solidFill>
                <a:latin typeface="仿宋" panose="02010609060101010101" pitchFamily="49" charset="-122"/>
                <a:ea typeface="仿宋" panose="02010609060101010101" pitchFamily="49" charset="-122"/>
                <a:sym typeface="+mn-ea"/>
              </a:rPr>
              <a:t>Level B（颗粒或液体飞溅防护，最高级别的呼吸保护）</a:t>
            </a:r>
          </a:p>
          <a:p>
            <a:r>
              <a:rPr lang="zh-CN" altLang="en-US" sz="1600" b="1" noProof="1">
                <a:solidFill>
                  <a:srgbClr val="002060"/>
                </a:solidFill>
                <a:latin typeface="仿宋" panose="02010609060101010101" pitchFamily="49" charset="-122"/>
                <a:ea typeface="仿宋" panose="02010609060101010101" pitchFamily="49" charset="-122"/>
                <a:sym typeface="+mn-ea"/>
              </a:rPr>
              <a:t>Level C（颗粒或液体飞溅防护，空气净化呼吸器的呼吸保护）</a:t>
            </a:r>
          </a:p>
          <a:p>
            <a:r>
              <a:rPr lang="zh-CN" altLang="en-US" sz="1600" b="1" noProof="1">
                <a:solidFill>
                  <a:srgbClr val="002060"/>
                </a:solidFill>
                <a:latin typeface="仿宋" panose="02010609060101010101" pitchFamily="49" charset="-122"/>
                <a:ea typeface="仿宋" panose="02010609060101010101" pitchFamily="49" charset="-122"/>
                <a:sym typeface="+mn-ea"/>
              </a:rPr>
              <a:t>Level D（无危害防护）</a:t>
            </a:r>
          </a:p>
          <a:p>
            <a:r>
              <a:rPr lang="zh-CN" altLang="en-US" sz="1600" b="1" noProof="1">
                <a:solidFill>
                  <a:srgbClr val="002060"/>
                </a:solidFill>
                <a:latin typeface="仿宋" panose="02010609060101010101" pitchFamily="49" charset="-122"/>
                <a:ea typeface="仿宋" panose="02010609060101010101" pitchFamily="49" charset="-122"/>
                <a:sym typeface="+mn-ea"/>
              </a:rPr>
              <a:t>A级提供最大的保护，D级提供最低级的保护</a:t>
            </a:r>
          </a:p>
        </p:txBody>
      </p:sp>
      <p:sp>
        <p:nvSpPr>
          <p:cNvPr id="11" name="文本框 10"/>
          <p:cNvSpPr txBox="1"/>
          <p:nvPr/>
        </p:nvSpPr>
        <p:spPr>
          <a:xfrm>
            <a:off x="1188749" y="1619070"/>
            <a:ext cx="7748977" cy="830997"/>
          </a:xfrm>
          <a:prstGeom prst="rect">
            <a:avLst/>
          </a:prstGeom>
          <a:solidFill>
            <a:schemeClr val="accent6">
              <a:lumMod val="20000"/>
              <a:lumOff val="80000"/>
            </a:schemeClr>
          </a:solidFill>
        </p:spPr>
        <p:txBody>
          <a:bodyPr wrap="square">
            <a:spAutoFit/>
          </a:bodyPr>
          <a:lstStyle/>
          <a:p>
            <a:pPr>
              <a:lnSpc>
                <a:spcPct val="150000"/>
              </a:lnSpc>
            </a:pPr>
            <a:r>
              <a:rPr lang="zh-CN" altLang="en-US" sz="1600" b="1" noProof="1">
                <a:solidFill>
                  <a:srgbClr val="FF0000"/>
                </a:solidFill>
                <a:latin typeface="仿宋" panose="02010609060101010101" pitchFamily="49" charset="-122"/>
                <a:ea typeface="仿宋" panose="02010609060101010101" pitchFamily="49" charset="-122"/>
              </a:rPr>
              <a:t>穿戴顺序</a:t>
            </a:r>
          </a:p>
          <a:p>
            <a:pPr>
              <a:lnSpc>
                <a:spcPct val="150000"/>
              </a:lnSpc>
            </a:pPr>
            <a:r>
              <a:rPr lang="zh-CN" altLang="en-US" sz="1600" b="1" noProof="1">
                <a:solidFill>
                  <a:srgbClr val="002060"/>
                </a:solidFill>
                <a:latin typeface="仿宋" panose="02010609060101010101" pitchFamily="49" charset="-122"/>
                <a:ea typeface="仿宋" panose="02010609060101010101" pitchFamily="49" charset="-122"/>
              </a:rPr>
              <a:t>戴口罩 </a:t>
            </a:r>
            <a:r>
              <a:rPr lang="zh-CN" altLang="en-US" sz="1600" b="1" noProof="1">
                <a:solidFill>
                  <a:srgbClr val="002060"/>
                </a:solidFill>
                <a:latin typeface="仿宋" panose="02010609060101010101" pitchFamily="49" charset="-122"/>
                <a:ea typeface="仿宋" panose="02010609060101010101" pitchFamily="49" charset="-122"/>
                <a:sym typeface="+mn-ea"/>
              </a:rPr>
              <a:t>    </a:t>
            </a:r>
            <a:r>
              <a:rPr lang="zh-CN" altLang="en-US" sz="1600" b="1" noProof="1" smtClean="0">
                <a:solidFill>
                  <a:srgbClr val="002060"/>
                </a:solidFill>
                <a:latin typeface="仿宋" panose="02010609060101010101" pitchFamily="49" charset="-122"/>
                <a:ea typeface="仿宋" panose="02010609060101010101" pitchFamily="49" charset="-122"/>
              </a:rPr>
              <a:t>戴帽子     穿</a:t>
            </a:r>
            <a:r>
              <a:rPr lang="zh-CN" altLang="en-US" sz="1600" b="1" noProof="1">
                <a:solidFill>
                  <a:srgbClr val="002060"/>
                </a:solidFill>
                <a:latin typeface="仿宋" panose="02010609060101010101" pitchFamily="49" charset="-122"/>
                <a:ea typeface="仿宋" panose="02010609060101010101" pitchFamily="49" charset="-122"/>
              </a:rPr>
              <a:t>防护服     </a:t>
            </a:r>
            <a:r>
              <a:rPr lang="zh-CN" altLang="en-US" sz="1600" b="1" noProof="1" smtClean="0">
                <a:solidFill>
                  <a:srgbClr val="002060"/>
                </a:solidFill>
                <a:latin typeface="仿宋" panose="02010609060101010101" pitchFamily="49" charset="-122"/>
                <a:ea typeface="仿宋" panose="02010609060101010101" pitchFamily="49" charset="-122"/>
              </a:rPr>
              <a:t>带</a:t>
            </a:r>
            <a:r>
              <a:rPr lang="zh-CN" altLang="en-US" sz="1600" b="1" noProof="1">
                <a:solidFill>
                  <a:srgbClr val="002060"/>
                </a:solidFill>
                <a:latin typeface="仿宋" panose="02010609060101010101" pitchFamily="49" charset="-122"/>
                <a:ea typeface="仿宋" panose="02010609060101010101" pitchFamily="49" charset="-122"/>
              </a:rPr>
              <a:t>防护眼镜     </a:t>
            </a:r>
            <a:r>
              <a:rPr lang="zh-CN" altLang="en-US" sz="1600" b="1" noProof="1" smtClean="0">
                <a:solidFill>
                  <a:srgbClr val="002060"/>
                </a:solidFill>
                <a:latin typeface="仿宋" panose="02010609060101010101" pitchFamily="49" charset="-122"/>
                <a:ea typeface="仿宋" panose="02010609060101010101" pitchFamily="49" charset="-122"/>
              </a:rPr>
              <a:t>穿鞋</a:t>
            </a:r>
            <a:r>
              <a:rPr lang="zh-CN" altLang="en-US" sz="1600" b="1" noProof="1">
                <a:solidFill>
                  <a:srgbClr val="002060"/>
                </a:solidFill>
                <a:latin typeface="仿宋" panose="02010609060101010101" pitchFamily="49" charset="-122"/>
                <a:ea typeface="仿宋" panose="02010609060101010101" pitchFamily="49" charset="-122"/>
              </a:rPr>
              <a:t>套     </a:t>
            </a:r>
            <a:r>
              <a:rPr lang="zh-CN" altLang="en-US" sz="1600" b="1" noProof="1" smtClean="0">
                <a:solidFill>
                  <a:srgbClr val="002060"/>
                </a:solidFill>
                <a:latin typeface="仿宋" panose="02010609060101010101" pitchFamily="49" charset="-122"/>
                <a:ea typeface="仿宋" panose="02010609060101010101" pitchFamily="49" charset="-122"/>
              </a:rPr>
              <a:t>戴</a:t>
            </a:r>
            <a:r>
              <a:rPr lang="zh-CN" altLang="en-US" sz="1600" b="1" noProof="1">
                <a:solidFill>
                  <a:srgbClr val="002060"/>
                </a:solidFill>
                <a:latin typeface="仿宋" panose="02010609060101010101" pitchFamily="49" charset="-122"/>
                <a:ea typeface="仿宋" panose="02010609060101010101" pitchFamily="49" charset="-122"/>
              </a:rPr>
              <a:t>手套</a:t>
            </a:r>
          </a:p>
        </p:txBody>
      </p:sp>
      <p:cxnSp>
        <p:nvCxnSpPr>
          <p:cNvPr id="12" name="直接箭头连接符 11"/>
          <p:cNvCxnSpPr/>
          <p:nvPr/>
        </p:nvCxnSpPr>
        <p:spPr>
          <a:xfrm>
            <a:off x="1919536" y="2252482"/>
            <a:ext cx="417512" cy="317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13" name="直接箭头连接符 12"/>
          <p:cNvCxnSpPr/>
          <p:nvPr/>
        </p:nvCxnSpPr>
        <p:spPr>
          <a:xfrm>
            <a:off x="3071664" y="2249307"/>
            <a:ext cx="417513" cy="317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14" name="直接箭头连接符 13"/>
          <p:cNvCxnSpPr/>
          <p:nvPr/>
        </p:nvCxnSpPr>
        <p:spPr>
          <a:xfrm>
            <a:off x="4439816" y="2249307"/>
            <a:ext cx="415925" cy="317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15" name="直接箭头连接符 14"/>
          <p:cNvCxnSpPr/>
          <p:nvPr/>
        </p:nvCxnSpPr>
        <p:spPr>
          <a:xfrm>
            <a:off x="5951984" y="2255657"/>
            <a:ext cx="417513" cy="1588"/>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16" name="直接箭头连接符 15"/>
          <p:cNvCxnSpPr/>
          <p:nvPr/>
        </p:nvCxnSpPr>
        <p:spPr>
          <a:xfrm>
            <a:off x="7104112" y="2257245"/>
            <a:ext cx="415925" cy="317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sp>
        <p:nvSpPr>
          <p:cNvPr id="17" name="文本框 16"/>
          <p:cNvSpPr txBox="1"/>
          <p:nvPr/>
        </p:nvSpPr>
        <p:spPr>
          <a:xfrm>
            <a:off x="1188749" y="2571570"/>
            <a:ext cx="7776864" cy="830997"/>
          </a:xfrm>
          <a:prstGeom prst="rect">
            <a:avLst/>
          </a:prstGeom>
          <a:solidFill>
            <a:schemeClr val="accent6">
              <a:lumMod val="20000"/>
              <a:lumOff val="80000"/>
            </a:schemeClr>
          </a:solidFill>
        </p:spPr>
        <p:txBody>
          <a:bodyPr wrap="square">
            <a:spAutoFit/>
          </a:bodyPr>
          <a:lstStyle/>
          <a:p>
            <a:pPr>
              <a:lnSpc>
                <a:spcPct val="150000"/>
              </a:lnSpc>
            </a:pPr>
            <a:r>
              <a:rPr lang="zh-CN" altLang="en-US" sz="1600" b="1" noProof="1">
                <a:solidFill>
                  <a:srgbClr val="FF0000"/>
                </a:solidFill>
                <a:latin typeface="仿宋" panose="02010609060101010101" pitchFamily="49" charset="-122"/>
                <a:ea typeface="仿宋" panose="02010609060101010101" pitchFamily="49" charset="-122"/>
              </a:rPr>
              <a:t>脱卸顺序</a:t>
            </a:r>
          </a:p>
          <a:p>
            <a:pPr>
              <a:lnSpc>
                <a:spcPct val="150000"/>
              </a:lnSpc>
            </a:pPr>
            <a:r>
              <a:rPr lang="zh-CN" altLang="en-US" sz="1600" b="1" noProof="1">
                <a:solidFill>
                  <a:srgbClr val="002060"/>
                </a:solidFill>
                <a:latin typeface="仿宋" panose="02010609060101010101" pitchFamily="49" charset="-122"/>
                <a:ea typeface="仿宋" panose="02010609060101010101" pitchFamily="49" charset="-122"/>
              </a:rPr>
              <a:t>外层手套 </a:t>
            </a:r>
            <a:r>
              <a:rPr lang="zh-CN" altLang="en-US" sz="1600" b="1" noProof="1">
                <a:solidFill>
                  <a:srgbClr val="002060"/>
                </a:solidFill>
                <a:latin typeface="仿宋" panose="02010609060101010101" pitchFamily="49" charset="-122"/>
                <a:ea typeface="仿宋" panose="02010609060101010101" pitchFamily="49" charset="-122"/>
                <a:sym typeface="+mn-ea"/>
              </a:rPr>
              <a:t>     </a:t>
            </a:r>
            <a:r>
              <a:rPr lang="zh-CN" altLang="en-US" sz="1600" b="1" noProof="1" smtClean="0">
                <a:solidFill>
                  <a:srgbClr val="002060"/>
                </a:solidFill>
                <a:latin typeface="仿宋" panose="02010609060101010101" pitchFamily="49" charset="-122"/>
                <a:ea typeface="仿宋" panose="02010609060101010101" pitchFamily="49" charset="-122"/>
                <a:sym typeface="+mn-ea"/>
              </a:rPr>
              <a:t>防护眼镜</a:t>
            </a:r>
            <a:r>
              <a:rPr lang="zh-CN" altLang="en-US" sz="1600" b="1" noProof="1" smtClean="0">
                <a:solidFill>
                  <a:srgbClr val="002060"/>
                </a:solidFill>
                <a:latin typeface="仿宋" panose="02010609060101010101" pitchFamily="49" charset="-122"/>
                <a:ea typeface="仿宋" panose="02010609060101010101" pitchFamily="49" charset="-122"/>
              </a:rPr>
              <a:t>     隔离</a:t>
            </a:r>
            <a:r>
              <a:rPr lang="zh-CN" altLang="en-US" sz="1600" b="1" noProof="1">
                <a:solidFill>
                  <a:srgbClr val="002060"/>
                </a:solidFill>
                <a:latin typeface="仿宋" panose="02010609060101010101" pitchFamily="49" charset="-122"/>
                <a:ea typeface="仿宋" panose="02010609060101010101" pitchFamily="49" charset="-122"/>
              </a:rPr>
              <a:t>衣     </a:t>
            </a:r>
            <a:r>
              <a:rPr lang="zh-CN" altLang="en-US" sz="1600" b="1" noProof="1" smtClean="0">
                <a:solidFill>
                  <a:srgbClr val="002060"/>
                </a:solidFill>
                <a:latin typeface="仿宋" panose="02010609060101010101" pitchFamily="49" charset="-122"/>
                <a:ea typeface="仿宋" panose="02010609060101010101" pitchFamily="49" charset="-122"/>
              </a:rPr>
              <a:t>口罩</a:t>
            </a:r>
            <a:r>
              <a:rPr lang="zh-CN" altLang="en-US" sz="1600" b="1" noProof="1">
                <a:solidFill>
                  <a:srgbClr val="002060"/>
                </a:solidFill>
                <a:latin typeface="仿宋" panose="02010609060101010101" pitchFamily="49" charset="-122"/>
                <a:ea typeface="仿宋" panose="02010609060101010101" pitchFamily="49" charset="-122"/>
              </a:rPr>
              <a:t>和防护帽     </a:t>
            </a:r>
            <a:r>
              <a:rPr lang="zh-CN" altLang="en-US" sz="1600" b="1" noProof="1" smtClean="0">
                <a:solidFill>
                  <a:srgbClr val="002060"/>
                </a:solidFill>
                <a:latin typeface="仿宋" panose="02010609060101010101" pitchFamily="49" charset="-122"/>
                <a:ea typeface="仿宋" panose="02010609060101010101" pitchFamily="49" charset="-122"/>
              </a:rPr>
              <a:t>鞋</a:t>
            </a:r>
            <a:r>
              <a:rPr lang="zh-CN" altLang="en-US" sz="1600" b="1" noProof="1">
                <a:solidFill>
                  <a:srgbClr val="002060"/>
                </a:solidFill>
                <a:latin typeface="仿宋" panose="02010609060101010101" pitchFamily="49" charset="-122"/>
                <a:ea typeface="仿宋" panose="02010609060101010101" pitchFamily="49" charset="-122"/>
              </a:rPr>
              <a:t>套     </a:t>
            </a:r>
            <a:r>
              <a:rPr lang="zh-CN" altLang="en-US" sz="1600" b="1" noProof="1" smtClean="0">
                <a:solidFill>
                  <a:srgbClr val="002060"/>
                </a:solidFill>
                <a:latin typeface="仿宋" panose="02010609060101010101" pitchFamily="49" charset="-122"/>
                <a:ea typeface="仿宋" panose="02010609060101010101" pitchFamily="49" charset="-122"/>
              </a:rPr>
              <a:t>内层</a:t>
            </a:r>
            <a:r>
              <a:rPr lang="zh-CN" altLang="en-US" sz="1600" b="1" noProof="1">
                <a:solidFill>
                  <a:srgbClr val="002060"/>
                </a:solidFill>
                <a:latin typeface="仿宋" panose="02010609060101010101" pitchFamily="49" charset="-122"/>
                <a:ea typeface="仿宋" panose="02010609060101010101" pitchFamily="49" charset="-122"/>
              </a:rPr>
              <a:t>手套</a:t>
            </a:r>
          </a:p>
        </p:txBody>
      </p:sp>
      <p:cxnSp>
        <p:nvCxnSpPr>
          <p:cNvPr id="20" name="直接箭头连接符 19"/>
          <p:cNvCxnSpPr/>
          <p:nvPr/>
        </p:nvCxnSpPr>
        <p:spPr>
          <a:xfrm>
            <a:off x="2226974" y="3204982"/>
            <a:ext cx="417513" cy="317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21" name="直接箭头连接符 20"/>
          <p:cNvCxnSpPr/>
          <p:nvPr/>
        </p:nvCxnSpPr>
        <p:spPr>
          <a:xfrm>
            <a:off x="3576349" y="3201807"/>
            <a:ext cx="417513" cy="317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22" name="直接箭头连接符 21"/>
          <p:cNvCxnSpPr/>
          <p:nvPr/>
        </p:nvCxnSpPr>
        <p:spPr>
          <a:xfrm>
            <a:off x="4716174" y="3208157"/>
            <a:ext cx="417513" cy="1588"/>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23" name="直接箭头连接符 22"/>
          <p:cNvCxnSpPr/>
          <p:nvPr/>
        </p:nvCxnSpPr>
        <p:spPr>
          <a:xfrm>
            <a:off x="6405274" y="3209745"/>
            <a:ext cx="415925" cy="317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24" name="直接箭头连接符 23"/>
          <p:cNvCxnSpPr/>
          <p:nvPr/>
        </p:nvCxnSpPr>
        <p:spPr>
          <a:xfrm>
            <a:off x="7383174" y="3200220"/>
            <a:ext cx="417513" cy="1587"/>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pic>
        <p:nvPicPr>
          <p:cNvPr id="25" name="图片 7" descr="360截图201607270957156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6075" y="3601109"/>
            <a:ext cx="1101651" cy="24350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5" descr="360截图201607270956068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7629" y="3643588"/>
            <a:ext cx="1031377" cy="23205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 descr="360截图201607270940483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3085" y="3643588"/>
            <a:ext cx="1259539" cy="23205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02883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2"/>
          <p:cNvSpPr>
            <a:spLocks noGrp="1"/>
          </p:cNvSpPr>
          <p:nvPr>
            <p:ph idx="1"/>
          </p:nvPr>
        </p:nvSpPr>
        <p:spPr>
          <a:xfrm>
            <a:off x="1199457" y="808136"/>
            <a:ext cx="6768751" cy="5787166"/>
          </a:xfrm>
        </p:spPr>
        <p:txBody>
          <a:bodyPr>
            <a:normAutofit/>
          </a:bodyPr>
          <a:lstStyle/>
          <a:p>
            <a:pPr marL="266700" indent="-266700">
              <a:lnSpc>
                <a:spcPct val="200000"/>
              </a:lnSpc>
              <a:spcBef>
                <a:spcPts val="0"/>
              </a:spcBef>
              <a:buFont typeface="Wingdings" panose="05000000000000000000" pitchFamily="2" charset="2"/>
              <a:buChar char="Ø"/>
            </a:pPr>
            <a:r>
              <a:rPr lang="zh-CN" altLang="en-US" sz="1800" b="1" dirty="0" smtClean="0">
                <a:solidFill>
                  <a:srgbClr val="FF0000"/>
                </a:solidFill>
                <a:latin typeface="仿宋" panose="02010609060101010101" pitchFamily="49" charset="-122"/>
                <a:ea typeface="仿宋" panose="02010609060101010101" pitchFamily="49" charset="-122"/>
              </a:rPr>
              <a:t>华中科技大学 实验室技术安全管理模式（</a:t>
            </a:r>
            <a:r>
              <a:rPr lang="en-US" altLang="zh-CN" sz="1800" b="1" dirty="0" smtClean="0">
                <a:solidFill>
                  <a:srgbClr val="FF0000"/>
                </a:solidFill>
                <a:latin typeface="仿宋" panose="02010609060101010101" pitchFamily="49" charset="-122"/>
                <a:ea typeface="仿宋" panose="02010609060101010101" pitchFamily="49" charset="-122"/>
              </a:rPr>
              <a:t>1.0</a:t>
            </a:r>
            <a:r>
              <a:rPr lang="zh-CN" altLang="en-US" sz="1800" b="1" dirty="0" smtClean="0">
                <a:solidFill>
                  <a:srgbClr val="FF0000"/>
                </a:solidFill>
                <a:latin typeface="仿宋" panose="02010609060101010101" pitchFamily="49" charset="-122"/>
                <a:ea typeface="仿宋" panose="02010609060101010101" pitchFamily="49" charset="-122"/>
              </a:rPr>
              <a:t>）</a:t>
            </a:r>
            <a:endParaRPr lang="en-US" altLang="zh-CN" sz="1800" b="1" dirty="0" smtClean="0">
              <a:solidFill>
                <a:srgbClr val="FF0000"/>
              </a:solidFill>
              <a:latin typeface="仿宋" panose="02010609060101010101" pitchFamily="49" charset="-122"/>
              <a:ea typeface="仿宋" panose="02010609060101010101" pitchFamily="49" charset="-122"/>
            </a:endParaRPr>
          </a:p>
          <a:p>
            <a:pPr marL="0" indent="0">
              <a:lnSpc>
                <a:spcPct val="150000"/>
              </a:lnSpc>
              <a:spcBef>
                <a:spcPts val="0"/>
              </a:spcBef>
              <a:buNone/>
            </a:pPr>
            <a:r>
              <a:rPr lang="zh-CN" altLang="en-US" sz="1800" b="1" dirty="0" smtClean="0">
                <a:solidFill>
                  <a:srgbClr val="FF0000"/>
                </a:solidFill>
                <a:latin typeface="仿宋" panose="02010609060101010101" pitchFamily="49" charset="-122"/>
                <a:ea typeface="仿宋" panose="02010609060101010101" pitchFamily="49" charset="-122"/>
              </a:rPr>
              <a:t>               </a:t>
            </a:r>
            <a:r>
              <a:rPr lang="zh-CN" altLang="en-US" sz="1800" b="1" dirty="0" smtClean="0">
                <a:latin typeface="仿宋" panose="02010609060101010101" pitchFamily="49" charset="-122"/>
                <a:ea typeface="仿宋" panose="02010609060101010101" pitchFamily="49" charset="-122"/>
              </a:rPr>
              <a:t>（一三三模式）</a:t>
            </a:r>
            <a:endParaRPr lang="en-US" altLang="zh-CN" sz="1800" b="1" dirty="0" smtClean="0">
              <a:latin typeface="仿宋" panose="02010609060101010101" pitchFamily="49" charset="-122"/>
              <a:ea typeface="仿宋" panose="02010609060101010101" pitchFamily="49" charset="-122"/>
            </a:endParaRPr>
          </a:p>
          <a:p>
            <a:pPr marL="0" indent="0">
              <a:lnSpc>
                <a:spcPct val="130000"/>
              </a:lnSpc>
              <a:spcBef>
                <a:spcPts val="0"/>
              </a:spcBef>
              <a:buNone/>
            </a:pPr>
            <a:endParaRPr lang="en-US" altLang="zh-CN" sz="1600" b="1" dirty="0">
              <a:solidFill>
                <a:srgbClr val="002060"/>
              </a:solidFill>
              <a:latin typeface="仿宋" panose="02010609060101010101" pitchFamily="49" charset="-122"/>
              <a:ea typeface="仿宋" panose="02010609060101010101" pitchFamily="49" charset="-122"/>
            </a:endParaRPr>
          </a:p>
        </p:txBody>
      </p:sp>
      <p:sp>
        <p:nvSpPr>
          <p:cNvPr id="9" name="标题 4"/>
          <p:cNvSpPr txBox="1">
            <a:spLocks/>
          </p:cNvSpPr>
          <p:nvPr/>
        </p:nvSpPr>
        <p:spPr>
          <a:xfrm>
            <a:off x="407368" y="160066"/>
            <a:ext cx="5256584" cy="6480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14375" indent="-714375" algn="l">
              <a:lnSpc>
                <a:spcPct val="150000"/>
              </a:lnSpc>
              <a:buFont typeface="Wingdings" panose="05000000000000000000" pitchFamily="2" charset="2"/>
              <a:buChar char="n"/>
            </a:pPr>
            <a:r>
              <a:rPr lang="zh-CN" altLang="en-US" sz="2800" b="1" dirty="0" smtClean="0">
                <a:solidFill>
                  <a:srgbClr val="002060"/>
                </a:solidFill>
                <a:latin typeface="黑体" panose="02010609060101010101" pitchFamily="49" charset="-122"/>
                <a:ea typeface="黑体" panose="02010609060101010101" pitchFamily="49" charset="-122"/>
              </a:rPr>
              <a:t>实验室安全管理工作要点</a:t>
            </a:r>
            <a:endParaRPr lang="zh-CN" altLang="en-US" sz="2800" b="1" dirty="0">
              <a:solidFill>
                <a:srgbClr val="002060"/>
              </a:solidFill>
              <a:latin typeface="黑体" panose="02010609060101010101" pitchFamily="49" charset="-122"/>
              <a:ea typeface="黑体" panose="02010609060101010101" pitchFamily="49" charset="-122"/>
            </a:endParaRPr>
          </a:p>
        </p:txBody>
      </p:sp>
      <p:grpSp>
        <p:nvGrpSpPr>
          <p:cNvPr id="3" name="组合 2"/>
          <p:cNvGrpSpPr/>
          <p:nvPr/>
        </p:nvGrpSpPr>
        <p:grpSpPr>
          <a:xfrm>
            <a:off x="767408" y="2084918"/>
            <a:ext cx="6218088" cy="4296410"/>
            <a:chOff x="1631504" y="1664867"/>
            <a:chExt cx="6218088" cy="4296410"/>
          </a:xfrm>
        </p:grpSpPr>
        <p:grpSp>
          <p:nvGrpSpPr>
            <p:cNvPr id="11" name="组合 10"/>
            <p:cNvGrpSpPr/>
            <p:nvPr/>
          </p:nvGrpSpPr>
          <p:grpSpPr>
            <a:xfrm>
              <a:off x="1631504" y="1664867"/>
              <a:ext cx="6192688" cy="551417"/>
              <a:chOff x="988311" y="1328397"/>
              <a:chExt cx="6608025" cy="670954"/>
            </a:xfrm>
          </p:grpSpPr>
          <p:sp>
            <p:nvSpPr>
              <p:cNvPr id="12" name="矩形 11"/>
              <p:cNvSpPr/>
              <p:nvPr/>
            </p:nvSpPr>
            <p:spPr>
              <a:xfrm>
                <a:off x="3923928" y="1394208"/>
                <a:ext cx="3672408" cy="540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zh-CN" altLang="en-US" b="1" dirty="0">
                    <a:solidFill>
                      <a:srgbClr val="002060"/>
                    </a:solidFill>
                  </a:rPr>
                  <a:t>  提高安全认识</a:t>
                </a:r>
                <a:endParaRPr lang="en-US" altLang="zh-CN" b="1" dirty="0">
                  <a:solidFill>
                    <a:srgbClr val="002060"/>
                  </a:solidFill>
                </a:endParaRPr>
              </a:p>
            </p:txBody>
          </p:sp>
          <p:cxnSp>
            <p:nvCxnSpPr>
              <p:cNvPr id="13" name="直接连接符 12"/>
              <p:cNvCxnSpPr>
                <a:stCxn id="14" idx="3"/>
                <a:endCxn id="12" idx="1"/>
              </p:cNvCxnSpPr>
              <p:nvPr/>
            </p:nvCxnSpPr>
            <p:spPr>
              <a:xfrm>
                <a:off x="3203848" y="1663874"/>
                <a:ext cx="720079" cy="333"/>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14" name="矩形 13"/>
              <p:cNvSpPr/>
              <p:nvPr/>
            </p:nvSpPr>
            <p:spPr>
              <a:xfrm>
                <a:off x="988311" y="1328397"/>
                <a:ext cx="2215537" cy="670954"/>
              </a:xfrm>
              <a:prstGeom prst="rect">
                <a:avLst/>
              </a:prstGeom>
              <a:ln>
                <a:solidFill>
                  <a:schemeClr val="bg1"/>
                </a:solidFill>
              </a:ln>
            </p:spPr>
            <p:style>
              <a:lnRef idx="3">
                <a:schemeClr val="lt1"/>
              </a:lnRef>
              <a:fillRef idx="1">
                <a:schemeClr val="accent2"/>
              </a:fillRef>
              <a:effectRef idx="1">
                <a:schemeClr val="accent2"/>
              </a:effectRef>
              <a:fontRef idx="minor">
                <a:schemeClr val="lt1"/>
              </a:fontRef>
            </p:style>
            <p:txBody>
              <a:bodyPr rtlCol="0" anchor="ctr"/>
              <a:lstStyle/>
              <a:p>
                <a:pPr marL="357188" indent="-357188" algn="ctr">
                  <a:buFont typeface="Wingdings" panose="05000000000000000000" pitchFamily="2" charset="2"/>
                  <a:buChar char="Ø"/>
                </a:pPr>
                <a:r>
                  <a:rPr lang="zh-CN" altLang="en-US" sz="2400" b="1" dirty="0">
                    <a:solidFill>
                      <a:schemeClr val="bg1"/>
                    </a:solidFill>
                  </a:rPr>
                  <a:t>一项认识</a:t>
                </a:r>
                <a:endParaRPr lang="en-US" altLang="zh-CN" sz="2400" b="1" dirty="0">
                  <a:solidFill>
                    <a:schemeClr val="bg1"/>
                  </a:solidFill>
                </a:endParaRPr>
              </a:p>
            </p:txBody>
          </p:sp>
        </p:grpSp>
        <p:grpSp>
          <p:nvGrpSpPr>
            <p:cNvPr id="15" name="组合 14"/>
            <p:cNvGrpSpPr/>
            <p:nvPr/>
          </p:nvGrpSpPr>
          <p:grpSpPr>
            <a:xfrm>
              <a:off x="1631504" y="2348880"/>
              <a:ext cx="6192688" cy="1706281"/>
              <a:chOff x="988311" y="2180861"/>
              <a:chExt cx="6608025" cy="2076170"/>
            </a:xfrm>
          </p:grpSpPr>
          <p:sp>
            <p:nvSpPr>
              <p:cNvPr id="16" name="矩形 15"/>
              <p:cNvSpPr/>
              <p:nvPr/>
            </p:nvSpPr>
            <p:spPr>
              <a:xfrm>
                <a:off x="3923928" y="3717031"/>
                <a:ext cx="3672408" cy="540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b="1" dirty="0">
                    <a:solidFill>
                      <a:srgbClr val="002060"/>
                    </a:solidFill>
                  </a:rPr>
                  <a:t>3.</a:t>
                </a:r>
                <a:r>
                  <a:rPr lang="zh-CN" altLang="zh-CN" b="1" dirty="0">
                    <a:solidFill>
                      <a:srgbClr val="002060"/>
                    </a:solidFill>
                  </a:rPr>
                  <a:t>强化制度保证</a:t>
                </a:r>
                <a:r>
                  <a:rPr lang="zh-CN" altLang="en-US" b="1" dirty="0">
                    <a:solidFill>
                      <a:srgbClr val="002060"/>
                    </a:solidFill>
                  </a:rPr>
                  <a:t>，</a:t>
                </a:r>
                <a:r>
                  <a:rPr lang="zh-CN" altLang="zh-CN" b="1" dirty="0">
                    <a:solidFill>
                      <a:srgbClr val="002060"/>
                    </a:solidFill>
                  </a:rPr>
                  <a:t>完善安全细则</a:t>
                </a:r>
                <a:endParaRPr lang="en-US" altLang="zh-CN" dirty="0">
                  <a:solidFill>
                    <a:srgbClr val="002060"/>
                  </a:solidFill>
                </a:endParaRPr>
              </a:p>
            </p:txBody>
          </p:sp>
          <p:sp>
            <p:nvSpPr>
              <p:cNvPr id="17" name="矩形 16"/>
              <p:cNvSpPr/>
              <p:nvPr/>
            </p:nvSpPr>
            <p:spPr>
              <a:xfrm>
                <a:off x="3923928" y="2948946"/>
                <a:ext cx="3672408" cy="540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b="1" dirty="0">
                    <a:solidFill>
                      <a:srgbClr val="002060"/>
                    </a:solidFill>
                  </a:rPr>
                  <a:t>2.</a:t>
                </a:r>
                <a:r>
                  <a:rPr lang="zh-CN" altLang="zh-CN" b="1" dirty="0">
                    <a:solidFill>
                      <a:srgbClr val="002060"/>
                    </a:solidFill>
                  </a:rPr>
                  <a:t>加强队伍建设</a:t>
                </a:r>
                <a:r>
                  <a:rPr lang="zh-CN" altLang="en-US" b="1" dirty="0">
                    <a:solidFill>
                      <a:srgbClr val="002060"/>
                    </a:solidFill>
                  </a:rPr>
                  <a:t>，</a:t>
                </a:r>
                <a:r>
                  <a:rPr lang="zh-CN" altLang="zh-CN" b="1" dirty="0">
                    <a:solidFill>
                      <a:srgbClr val="002060"/>
                    </a:solidFill>
                  </a:rPr>
                  <a:t>发挥队伍作用</a:t>
                </a:r>
                <a:endParaRPr lang="en-US" altLang="zh-CN" b="1" dirty="0">
                  <a:solidFill>
                    <a:srgbClr val="002060"/>
                  </a:solidFill>
                </a:endParaRPr>
              </a:p>
            </p:txBody>
          </p:sp>
          <p:sp>
            <p:nvSpPr>
              <p:cNvPr id="18" name="矩形 17"/>
              <p:cNvSpPr/>
              <p:nvPr/>
            </p:nvSpPr>
            <p:spPr>
              <a:xfrm>
                <a:off x="3923928" y="2180861"/>
                <a:ext cx="3672408" cy="540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b="1" dirty="0">
                    <a:solidFill>
                      <a:srgbClr val="002060"/>
                    </a:solidFill>
                  </a:rPr>
                  <a:t>1.</a:t>
                </a:r>
                <a:r>
                  <a:rPr lang="zh-CN" altLang="zh-CN" b="1" dirty="0">
                    <a:solidFill>
                      <a:srgbClr val="002060"/>
                    </a:solidFill>
                  </a:rPr>
                  <a:t>健全组织体系</a:t>
                </a:r>
                <a:r>
                  <a:rPr lang="en-US" altLang="zh-CN" b="1" dirty="0">
                    <a:solidFill>
                      <a:srgbClr val="002060"/>
                    </a:solidFill>
                  </a:rPr>
                  <a:t> </a:t>
                </a:r>
                <a:r>
                  <a:rPr lang="zh-CN" altLang="en-US" b="1" dirty="0">
                    <a:solidFill>
                      <a:srgbClr val="002060"/>
                    </a:solidFill>
                  </a:rPr>
                  <a:t>，</a:t>
                </a:r>
                <a:r>
                  <a:rPr lang="zh-CN" altLang="zh-CN" b="1" dirty="0">
                    <a:solidFill>
                      <a:srgbClr val="002060"/>
                    </a:solidFill>
                  </a:rPr>
                  <a:t>落实安全责任</a:t>
                </a:r>
                <a:endParaRPr lang="en-US" altLang="zh-CN" b="1" dirty="0">
                  <a:solidFill>
                    <a:srgbClr val="002060"/>
                  </a:solidFill>
                </a:endParaRPr>
              </a:p>
            </p:txBody>
          </p:sp>
          <p:cxnSp>
            <p:nvCxnSpPr>
              <p:cNvPr id="19" name="直接连接符 18"/>
              <p:cNvCxnSpPr/>
              <p:nvPr/>
            </p:nvCxnSpPr>
            <p:spPr>
              <a:xfrm>
                <a:off x="3563888" y="2450861"/>
                <a:ext cx="360040" cy="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20" name="直接连接符 19"/>
              <p:cNvCxnSpPr/>
              <p:nvPr/>
            </p:nvCxnSpPr>
            <p:spPr>
              <a:xfrm>
                <a:off x="3563888" y="3191034"/>
                <a:ext cx="360040" cy="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21" name="直接连接符 20"/>
              <p:cNvCxnSpPr/>
              <p:nvPr/>
            </p:nvCxnSpPr>
            <p:spPr>
              <a:xfrm>
                <a:off x="3563888" y="3942095"/>
                <a:ext cx="360040" cy="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22" name="直接连接符 21"/>
              <p:cNvCxnSpPr/>
              <p:nvPr/>
            </p:nvCxnSpPr>
            <p:spPr>
              <a:xfrm>
                <a:off x="3563888" y="2450861"/>
                <a:ext cx="0" cy="1491234"/>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23" name="直接连接符 22"/>
              <p:cNvCxnSpPr/>
              <p:nvPr/>
            </p:nvCxnSpPr>
            <p:spPr>
              <a:xfrm>
                <a:off x="3203848" y="3191034"/>
                <a:ext cx="360040" cy="0"/>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24" name="矩形 23"/>
              <p:cNvSpPr/>
              <p:nvPr/>
            </p:nvSpPr>
            <p:spPr>
              <a:xfrm>
                <a:off x="988311" y="2833977"/>
                <a:ext cx="2215537" cy="703312"/>
              </a:xfrm>
              <a:prstGeom prst="rect">
                <a:avLst/>
              </a:prstGeom>
              <a:ln>
                <a:solidFill>
                  <a:schemeClr val="bg1"/>
                </a:solidFill>
              </a:ln>
            </p:spPr>
            <p:style>
              <a:lnRef idx="3">
                <a:schemeClr val="lt1"/>
              </a:lnRef>
              <a:fillRef idx="1">
                <a:schemeClr val="accent2"/>
              </a:fillRef>
              <a:effectRef idx="1">
                <a:schemeClr val="accent2"/>
              </a:effectRef>
              <a:fontRef idx="minor">
                <a:schemeClr val="lt1"/>
              </a:fontRef>
            </p:style>
            <p:txBody>
              <a:bodyPr rtlCol="0" anchor="ctr"/>
              <a:lstStyle/>
              <a:p>
                <a:pPr marL="357188" indent="-357188" algn="ctr">
                  <a:buFont typeface="Wingdings" panose="05000000000000000000" pitchFamily="2" charset="2"/>
                  <a:buChar char="Ø"/>
                </a:pPr>
                <a:r>
                  <a:rPr lang="zh-CN" altLang="en-US" sz="2400" b="1" dirty="0">
                    <a:solidFill>
                      <a:schemeClr val="bg1"/>
                    </a:solidFill>
                  </a:rPr>
                  <a:t>三项保障</a:t>
                </a:r>
                <a:endParaRPr lang="en-US" altLang="zh-CN" sz="2400" b="1" dirty="0">
                  <a:solidFill>
                    <a:schemeClr val="bg1"/>
                  </a:solidFill>
                </a:endParaRPr>
              </a:p>
            </p:txBody>
          </p:sp>
        </p:grpSp>
        <p:grpSp>
          <p:nvGrpSpPr>
            <p:cNvPr id="25" name="组合 24"/>
            <p:cNvGrpSpPr/>
            <p:nvPr/>
          </p:nvGrpSpPr>
          <p:grpSpPr>
            <a:xfrm>
              <a:off x="1634076" y="4254995"/>
              <a:ext cx="6215516" cy="1706282"/>
              <a:chOff x="988311" y="4485116"/>
              <a:chExt cx="6632384" cy="2076172"/>
            </a:xfrm>
          </p:grpSpPr>
          <p:sp>
            <p:nvSpPr>
              <p:cNvPr id="26" name="矩形 25"/>
              <p:cNvSpPr/>
              <p:nvPr/>
            </p:nvSpPr>
            <p:spPr>
              <a:xfrm>
                <a:off x="3948287" y="4485116"/>
                <a:ext cx="3672408" cy="540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altLang="zh-CN" b="1" dirty="0">
                    <a:solidFill>
                      <a:srgbClr val="002060"/>
                    </a:solidFill>
                  </a:rPr>
                  <a:t>1.</a:t>
                </a:r>
                <a:r>
                  <a:rPr lang="zh-CN" altLang="zh-CN" b="1" dirty="0">
                    <a:solidFill>
                      <a:srgbClr val="002060"/>
                    </a:solidFill>
                  </a:rPr>
                  <a:t>落实五个一口清</a:t>
                </a:r>
              </a:p>
            </p:txBody>
          </p:sp>
          <p:sp>
            <p:nvSpPr>
              <p:cNvPr id="27" name="矩形 26"/>
              <p:cNvSpPr/>
              <p:nvPr/>
            </p:nvSpPr>
            <p:spPr>
              <a:xfrm>
                <a:off x="3923928" y="5253201"/>
                <a:ext cx="3672408" cy="540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b="1" dirty="0">
                    <a:solidFill>
                      <a:srgbClr val="002060"/>
                    </a:solidFill>
                  </a:rPr>
                  <a:t>2.</a:t>
                </a:r>
                <a:r>
                  <a:rPr lang="zh-CN" altLang="zh-CN" b="1" dirty="0">
                    <a:solidFill>
                      <a:srgbClr val="002060"/>
                    </a:solidFill>
                  </a:rPr>
                  <a:t>做好安全软硬件支撑条件建设</a:t>
                </a:r>
                <a:endParaRPr lang="en-US" altLang="zh-CN" b="1" dirty="0">
                  <a:solidFill>
                    <a:srgbClr val="002060"/>
                  </a:solidFill>
                </a:endParaRPr>
              </a:p>
            </p:txBody>
          </p:sp>
          <p:sp>
            <p:nvSpPr>
              <p:cNvPr id="28" name="矩形 27"/>
              <p:cNvSpPr/>
              <p:nvPr/>
            </p:nvSpPr>
            <p:spPr>
              <a:xfrm>
                <a:off x="3923928" y="6021288"/>
                <a:ext cx="3672408" cy="540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altLang="zh-CN" b="1" dirty="0">
                    <a:solidFill>
                      <a:srgbClr val="002060"/>
                    </a:solidFill>
                  </a:rPr>
                  <a:t> 3.</a:t>
                </a:r>
                <a:r>
                  <a:rPr lang="zh-CN" altLang="zh-CN" b="1" dirty="0">
                    <a:solidFill>
                      <a:srgbClr val="002060"/>
                    </a:solidFill>
                  </a:rPr>
                  <a:t>重在预防</a:t>
                </a:r>
                <a:endParaRPr lang="zh-CN" altLang="en-US" dirty="0">
                  <a:solidFill>
                    <a:srgbClr val="002060"/>
                  </a:solidFill>
                </a:endParaRPr>
              </a:p>
            </p:txBody>
          </p:sp>
          <p:cxnSp>
            <p:nvCxnSpPr>
              <p:cNvPr id="29" name="直接连接符 28"/>
              <p:cNvCxnSpPr/>
              <p:nvPr/>
            </p:nvCxnSpPr>
            <p:spPr>
              <a:xfrm>
                <a:off x="3536268" y="4755116"/>
                <a:ext cx="360040" cy="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30" name="直接连接符 29"/>
              <p:cNvCxnSpPr/>
              <p:nvPr/>
            </p:nvCxnSpPr>
            <p:spPr>
              <a:xfrm>
                <a:off x="3536268" y="6258227"/>
                <a:ext cx="360040" cy="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31" name="直接连接符 30"/>
              <p:cNvCxnSpPr/>
              <p:nvPr/>
            </p:nvCxnSpPr>
            <p:spPr>
              <a:xfrm>
                <a:off x="3536268" y="4766993"/>
                <a:ext cx="0" cy="1491234"/>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32" name="直接连接符 31"/>
              <p:cNvCxnSpPr/>
              <p:nvPr/>
            </p:nvCxnSpPr>
            <p:spPr>
              <a:xfrm>
                <a:off x="3203159" y="5523201"/>
                <a:ext cx="720080" cy="0"/>
              </a:xfrm>
              <a:prstGeom prst="line">
                <a:avLst/>
              </a:prstGeom>
              <a:effectLst/>
            </p:spPr>
            <p:style>
              <a:lnRef idx="2">
                <a:schemeClr val="accent2"/>
              </a:lnRef>
              <a:fillRef idx="0">
                <a:schemeClr val="accent2"/>
              </a:fillRef>
              <a:effectRef idx="1">
                <a:schemeClr val="accent2"/>
              </a:effectRef>
              <a:fontRef idx="minor">
                <a:schemeClr val="tx1"/>
              </a:fontRef>
            </p:style>
          </p:cxnSp>
          <p:sp>
            <p:nvSpPr>
              <p:cNvPr id="33" name="矩形 32"/>
              <p:cNvSpPr/>
              <p:nvPr/>
            </p:nvSpPr>
            <p:spPr>
              <a:xfrm>
                <a:off x="988311" y="5204824"/>
                <a:ext cx="2215537" cy="630041"/>
              </a:xfrm>
              <a:prstGeom prst="rect">
                <a:avLst/>
              </a:prstGeom>
              <a:ln>
                <a:solidFill>
                  <a:schemeClr val="bg1"/>
                </a:solidFill>
              </a:ln>
            </p:spPr>
            <p:style>
              <a:lnRef idx="3">
                <a:schemeClr val="lt1"/>
              </a:lnRef>
              <a:fillRef idx="1">
                <a:schemeClr val="accent2"/>
              </a:fillRef>
              <a:effectRef idx="1">
                <a:schemeClr val="accent2"/>
              </a:effectRef>
              <a:fontRef idx="minor">
                <a:schemeClr val="lt1"/>
              </a:fontRef>
            </p:style>
            <p:txBody>
              <a:bodyPr rtlCol="0" anchor="ctr"/>
              <a:lstStyle/>
              <a:p>
                <a:pPr marL="357188" indent="-357188" algn="ctr">
                  <a:buFont typeface="Wingdings" panose="05000000000000000000" pitchFamily="2" charset="2"/>
                  <a:buChar char="Ø"/>
                </a:pPr>
                <a:r>
                  <a:rPr lang="zh-CN" altLang="en-US" sz="2400" b="1" dirty="0">
                    <a:solidFill>
                      <a:schemeClr val="bg1"/>
                    </a:solidFill>
                  </a:rPr>
                  <a:t>三项抓手</a:t>
                </a:r>
                <a:endParaRPr lang="en-US" altLang="zh-CN" sz="2400" b="1" dirty="0">
                  <a:solidFill>
                    <a:schemeClr val="bg1"/>
                  </a:solidFill>
                </a:endParaRPr>
              </a:p>
            </p:txBody>
          </p:sp>
        </p:grpSp>
      </p:grpSp>
      <p:sp>
        <p:nvSpPr>
          <p:cNvPr id="34" name="内容占位符 2"/>
          <p:cNvSpPr txBox="1">
            <a:spLocks/>
          </p:cNvSpPr>
          <p:nvPr/>
        </p:nvSpPr>
        <p:spPr>
          <a:xfrm>
            <a:off x="8256240" y="952151"/>
            <a:ext cx="2664296" cy="9880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66700" indent="-266700">
              <a:lnSpc>
                <a:spcPct val="150000"/>
              </a:lnSpc>
              <a:spcBef>
                <a:spcPts val="0"/>
              </a:spcBef>
              <a:buFont typeface="Wingdings" panose="05000000000000000000" pitchFamily="2" charset="2"/>
              <a:buChar char="Ø"/>
            </a:pPr>
            <a:r>
              <a:rPr lang="zh-CN" altLang="en-US" sz="1800" b="1" dirty="0" smtClean="0">
                <a:solidFill>
                  <a:srgbClr val="FF0000"/>
                </a:solidFill>
                <a:latin typeface="仿宋" panose="02010609060101010101" pitchFamily="49" charset="-122"/>
                <a:ea typeface="仿宋" panose="02010609060101010101" pitchFamily="49" charset="-122"/>
              </a:rPr>
              <a:t>安全管理模式（</a:t>
            </a:r>
            <a:r>
              <a:rPr lang="en-US" altLang="zh-CN" sz="1800" b="1" dirty="0" smtClean="0">
                <a:solidFill>
                  <a:srgbClr val="FF0000"/>
                </a:solidFill>
                <a:latin typeface="仿宋" panose="02010609060101010101" pitchFamily="49" charset="-122"/>
                <a:ea typeface="仿宋" panose="02010609060101010101" pitchFamily="49" charset="-122"/>
              </a:rPr>
              <a:t>2.0</a:t>
            </a:r>
            <a:r>
              <a:rPr lang="zh-CN" altLang="en-US" sz="1800" b="1" dirty="0" smtClean="0">
                <a:solidFill>
                  <a:srgbClr val="FF0000"/>
                </a:solidFill>
                <a:latin typeface="仿宋" panose="02010609060101010101" pitchFamily="49" charset="-122"/>
                <a:ea typeface="仿宋" panose="02010609060101010101" pitchFamily="49" charset="-122"/>
              </a:rPr>
              <a:t>）</a:t>
            </a:r>
            <a:endParaRPr lang="en-US" altLang="zh-CN" sz="1800" b="1" dirty="0" smtClean="0">
              <a:solidFill>
                <a:srgbClr val="FF0000"/>
              </a:solidFill>
              <a:latin typeface="仿宋" panose="02010609060101010101" pitchFamily="49" charset="-122"/>
              <a:ea typeface="仿宋" panose="02010609060101010101" pitchFamily="49" charset="-122"/>
            </a:endParaRPr>
          </a:p>
          <a:p>
            <a:pPr marL="0" indent="0">
              <a:lnSpc>
                <a:spcPct val="150000"/>
              </a:lnSpc>
              <a:spcBef>
                <a:spcPts val="0"/>
              </a:spcBef>
              <a:buNone/>
            </a:pPr>
            <a:r>
              <a:rPr lang="zh-CN" altLang="en-US" sz="1800" b="1" dirty="0" smtClean="0">
                <a:latin typeface="仿宋" panose="02010609060101010101" pitchFamily="49" charset="-122"/>
                <a:ea typeface="仿宋" panose="02010609060101010101" pitchFamily="49" charset="-122"/>
              </a:rPr>
              <a:t>     （三个转变）</a:t>
            </a:r>
            <a:endParaRPr lang="en-US" altLang="zh-CN" sz="1800" b="1" dirty="0">
              <a:latin typeface="仿宋" panose="02010609060101010101" pitchFamily="49" charset="-122"/>
              <a:ea typeface="仿宋" panose="02010609060101010101" pitchFamily="49" charset="-122"/>
            </a:endParaRPr>
          </a:p>
          <a:p>
            <a:pPr marL="0" indent="0">
              <a:lnSpc>
                <a:spcPct val="130000"/>
              </a:lnSpc>
              <a:spcBef>
                <a:spcPts val="0"/>
              </a:spcBef>
              <a:buFont typeface="Arial" panose="020B0604020202020204" pitchFamily="34" charset="0"/>
              <a:buNone/>
            </a:pPr>
            <a:endParaRPr lang="en-US" altLang="zh-CN" sz="1600" b="1" dirty="0">
              <a:solidFill>
                <a:srgbClr val="002060"/>
              </a:solidFill>
              <a:latin typeface="仿宋" panose="02010609060101010101" pitchFamily="49" charset="-122"/>
              <a:ea typeface="仿宋" panose="02010609060101010101" pitchFamily="49" charset="-122"/>
            </a:endParaRPr>
          </a:p>
        </p:txBody>
      </p:sp>
      <p:sp>
        <p:nvSpPr>
          <p:cNvPr id="35" name="内容占位符 2"/>
          <p:cNvSpPr txBox="1">
            <a:spLocks/>
          </p:cNvSpPr>
          <p:nvPr/>
        </p:nvSpPr>
        <p:spPr>
          <a:xfrm>
            <a:off x="8483484" y="1940194"/>
            <a:ext cx="2209808" cy="1416798"/>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2000" dirty="0" smtClean="0">
                <a:solidFill>
                  <a:srgbClr val="FF0000"/>
                </a:solidFill>
              </a:rPr>
              <a:t>定性化 </a:t>
            </a:r>
            <a:r>
              <a:rPr lang="en-US" altLang="zh-CN" sz="2000" dirty="0" smtClean="0"/>
              <a:t>→ </a:t>
            </a:r>
            <a:r>
              <a:rPr lang="zh-CN" altLang="en-US" sz="2000" dirty="0" smtClean="0">
                <a:solidFill>
                  <a:srgbClr val="FF0000"/>
                </a:solidFill>
              </a:rPr>
              <a:t>定量化</a:t>
            </a:r>
            <a:endParaRPr lang="en-US" altLang="zh-CN" sz="2000" dirty="0" smtClean="0">
              <a:solidFill>
                <a:srgbClr val="FF0000"/>
              </a:solidFill>
            </a:endParaRPr>
          </a:p>
          <a:p>
            <a:r>
              <a:rPr lang="zh-CN" altLang="en-US" sz="2000" dirty="0" smtClean="0">
                <a:solidFill>
                  <a:srgbClr val="FF0000"/>
                </a:solidFill>
              </a:rPr>
              <a:t>行政化 </a:t>
            </a:r>
            <a:r>
              <a:rPr lang="en-US" altLang="zh-CN" sz="2000" dirty="0" smtClean="0"/>
              <a:t>→ </a:t>
            </a:r>
            <a:r>
              <a:rPr lang="zh-CN" altLang="en-US" sz="2000" dirty="0" smtClean="0">
                <a:solidFill>
                  <a:srgbClr val="FF0000"/>
                </a:solidFill>
              </a:rPr>
              <a:t>专业化</a:t>
            </a:r>
            <a:endParaRPr lang="en-US" altLang="zh-CN" sz="2000" dirty="0" smtClean="0">
              <a:solidFill>
                <a:srgbClr val="FF0000"/>
              </a:solidFill>
            </a:endParaRPr>
          </a:p>
          <a:p>
            <a:r>
              <a:rPr lang="zh-CN" altLang="en-US" sz="2000" dirty="0">
                <a:solidFill>
                  <a:srgbClr val="FF0000"/>
                </a:solidFill>
              </a:rPr>
              <a:t>粗放</a:t>
            </a:r>
            <a:r>
              <a:rPr lang="zh-CN" altLang="en-US" sz="2000" dirty="0" smtClean="0">
                <a:solidFill>
                  <a:srgbClr val="FF0000"/>
                </a:solidFill>
              </a:rPr>
              <a:t>式 </a:t>
            </a:r>
            <a:r>
              <a:rPr lang="en-US" altLang="zh-CN" sz="2000" dirty="0" smtClean="0"/>
              <a:t>→ </a:t>
            </a:r>
            <a:r>
              <a:rPr lang="zh-CN" altLang="en-US" sz="2000" dirty="0" smtClean="0">
                <a:solidFill>
                  <a:srgbClr val="FF0000"/>
                </a:solidFill>
              </a:rPr>
              <a:t>精细化</a:t>
            </a:r>
            <a:endParaRPr lang="en-US" altLang="zh-CN" sz="2000" dirty="0" smtClean="0">
              <a:solidFill>
                <a:srgbClr val="FF0000"/>
              </a:solidFill>
            </a:endParaRPr>
          </a:p>
        </p:txBody>
      </p:sp>
      <p:sp>
        <p:nvSpPr>
          <p:cNvPr id="36" name="内容占位符 2"/>
          <p:cNvSpPr txBox="1">
            <a:spLocks/>
          </p:cNvSpPr>
          <p:nvPr/>
        </p:nvSpPr>
        <p:spPr>
          <a:xfrm>
            <a:off x="8267960" y="3861048"/>
            <a:ext cx="2664296" cy="10157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66700" indent="-266700">
              <a:lnSpc>
                <a:spcPct val="140000"/>
              </a:lnSpc>
              <a:spcBef>
                <a:spcPts val="0"/>
              </a:spcBef>
              <a:buFont typeface="Wingdings" panose="05000000000000000000" pitchFamily="2" charset="2"/>
              <a:buChar char="Ø"/>
            </a:pPr>
            <a:r>
              <a:rPr lang="zh-CN" altLang="en-US" sz="1800" b="1" dirty="0" smtClean="0">
                <a:solidFill>
                  <a:srgbClr val="FF0000"/>
                </a:solidFill>
                <a:latin typeface="仿宋" panose="02010609060101010101" pitchFamily="49" charset="-122"/>
                <a:ea typeface="仿宋" panose="02010609060101010101" pitchFamily="49" charset="-122"/>
              </a:rPr>
              <a:t>安全管理模式（</a:t>
            </a:r>
            <a:r>
              <a:rPr lang="en-US" altLang="zh-CN" sz="1800" b="1" dirty="0" smtClean="0">
                <a:solidFill>
                  <a:srgbClr val="FF0000"/>
                </a:solidFill>
                <a:latin typeface="仿宋" panose="02010609060101010101" pitchFamily="49" charset="-122"/>
                <a:ea typeface="仿宋" panose="02010609060101010101" pitchFamily="49" charset="-122"/>
              </a:rPr>
              <a:t>3.0</a:t>
            </a:r>
            <a:r>
              <a:rPr lang="zh-CN" altLang="en-US" sz="1800" b="1" dirty="0" smtClean="0">
                <a:solidFill>
                  <a:srgbClr val="FF0000"/>
                </a:solidFill>
                <a:latin typeface="仿宋" panose="02010609060101010101" pitchFamily="49" charset="-122"/>
                <a:ea typeface="仿宋" panose="02010609060101010101" pitchFamily="49" charset="-122"/>
              </a:rPr>
              <a:t>）</a:t>
            </a:r>
            <a:endParaRPr lang="en-US" altLang="zh-CN" sz="1800" b="1" dirty="0" smtClean="0">
              <a:solidFill>
                <a:srgbClr val="FF0000"/>
              </a:solidFill>
              <a:latin typeface="仿宋" panose="02010609060101010101" pitchFamily="49" charset="-122"/>
              <a:ea typeface="仿宋" panose="02010609060101010101" pitchFamily="49" charset="-122"/>
            </a:endParaRPr>
          </a:p>
          <a:p>
            <a:pPr marL="0" indent="0">
              <a:lnSpc>
                <a:spcPct val="140000"/>
              </a:lnSpc>
              <a:spcBef>
                <a:spcPts val="0"/>
              </a:spcBef>
              <a:buNone/>
            </a:pPr>
            <a:r>
              <a:rPr lang="zh-CN" altLang="en-US" sz="1800" b="1" dirty="0" smtClean="0">
                <a:latin typeface="仿宋" panose="02010609060101010101" pitchFamily="49" charset="-122"/>
                <a:ea typeface="仿宋" panose="02010609060101010101" pitchFamily="49" charset="-122"/>
              </a:rPr>
              <a:t>    （教育部倡导）</a:t>
            </a:r>
            <a:endParaRPr lang="en-US" altLang="zh-CN" sz="1800" b="1" dirty="0" smtClean="0">
              <a:solidFill>
                <a:srgbClr val="FF0000"/>
              </a:solidFill>
              <a:latin typeface="仿宋" panose="02010609060101010101" pitchFamily="49" charset="-122"/>
              <a:ea typeface="仿宋" panose="02010609060101010101" pitchFamily="49" charset="-122"/>
            </a:endParaRPr>
          </a:p>
          <a:p>
            <a:pPr marL="0" indent="0">
              <a:lnSpc>
                <a:spcPct val="130000"/>
              </a:lnSpc>
              <a:spcBef>
                <a:spcPts val="0"/>
              </a:spcBef>
              <a:buFont typeface="Arial" panose="020B0604020202020204" pitchFamily="34" charset="0"/>
              <a:buNone/>
            </a:pPr>
            <a:endParaRPr lang="en-US" altLang="zh-CN" sz="1600" b="1" dirty="0">
              <a:solidFill>
                <a:srgbClr val="002060"/>
              </a:solidFill>
              <a:latin typeface="仿宋" panose="02010609060101010101" pitchFamily="49" charset="-122"/>
              <a:ea typeface="仿宋" panose="02010609060101010101" pitchFamily="49" charset="-122"/>
            </a:endParaRPr>
          </a:p>
        </p:txBody>
      </p:sp>
      <p:sp>
        <p:nvSpPr>
          <p:cNvPr id="37" name="内容占位符 2"/>
          <p:cNvSpPr txBox="1">
            <a:spLocks/>
          </p:cNvSpPr>
          <p:nvPr/>
        </p:nvSpPr>
        <p:spPr>
          <a:xfrm>
            <a:off x="8483484" y="4869160"/>
            <a:ext cx="2209808" cy="1416798"/>
          </a:xfrm>
          <a:prstGeom prst="rect">
            <a:avLst/>
          </a:prstGeom>
          <a:solidFill>
            <a:srgbClr val="FFFF00"/>
          </a:solidFill>
        </p:spPr>
        <p:txBody>
          <a:bodyPr vert="horz" lIns="91440" tIns="45720" rIns="91440" bIns="45720" rtlCol="0">
            <a:noAutofit/>
          </a:bodyPr>
          <a:lstStyle>
            <a:defPPr>
              <a:defRPr lang="zh-CN"/>
            </a:defPPr>
            <a:lvl1pPr indent="0" algn="ctr">
              <a:lnSpc>
                <a:spcPct val="134000"/>
              </a:lnSpc>
              <a:spcBef>
                <a:spcPts val="0"/>
              </a:spcBef>
              <a:buFont typeface="Arial" panose="020B0604020202020204" pitchFamily="34" charset="0"/>
              <a:buNone/>
              <a:defRPr sz="16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2000" dirty="0" smtClean="0"/>
              <a:t>双重预防机制</a:t>
            </a:r>
            <a:endParaRPr lang="en-US" altLang="zh-CN" sz="2000" dirty="0" smtClean="0"/>
          </a:p>
          <a:p>
            <a:r>
              <a:rPr lang="zh-CN" altLang="en-US" sz="2000" dirty="0" smtClean="0">
                <a:solidFill>
                  <a:srgbClr val="FF0000"/>
                </a:solidFill>
              </a:rPr>
              <a:t>风险分级管控</a:t>
            </a:r>
            <a:endParaRPr lang="en-US" altLang="zh-CN" sz="2000" dirty="0" smtClean="0">
              <a:solidFill>
                <a:srgbClr val="FF0000"/>
              </a:solidFill>
            </a:endParaRPr>
          </a:p>
          <a:p>
            <a:r>
              <a:rPr lang="zh-CN" altLang="en-US" sz="2000" dirty="0" smtClean="0">
                <a:solidFill>
                  <a:srgbClr val="FF0000"/>
                </a:solidFill>
              </a:rPr>
              <a:t>隐患排查治理</a:t>
            </a:r>
            <a:endParaRPr lang="en-US" altLang="zh-CN" sz="2000" dirty="0" smtClean="0">
              <a:solidFill>
                <a:srgbClr val="FF0000"/>
              </a:solidFill>
            </a:endParaRPr>
          </a:p>
        </p:txBody>
      </p:sp>
    </p:spTree>
    <p:extLst>
      <p:ext uri="{BB962C8B-B14F-4D97-AF65-F5344CB8AC3E}">
        <p14:creationId xmlns:p14="http://schemas.microsoft.com/office/powerpoint/2010/main" val="336053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up)">
                                      <p:cBhvr>
                                        <p:cTn id="15" dur="500"/>
                                        <p:tgtEl>
                                          <p:spTgt spid="36"/>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up)">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880145"/>
            <a:ext cx="5688631" cy="5789215"/>
          </a:xfrm>
        </p:spPr>
        <p:txBody>
          <a:bodyPr>
            <a:normAutofit lnSpcReduction="10000"/>
          </a:bodyPr>
          <a:lstStyle/>
          <a:p>
            <a:pPr lvl="0">
              <a:lnSpc>
                <a:spcPct val="150000"/>
              </a:lnSpc>
              <a:spcBef>
                <a:spcPts val="0"/>
              </a:spcBef>
              <a:buFont typeface="Wingdings" panose="05000000000000000000" pitchFamily="2" charset="2"/>
              <a:buChar char="p"/>
            </a:pP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易燃</a:t>
            </a:r>
            <a:r>
              <a:rPr lang="zh-CN" altLang="zh-CN" sz="1800" b="1" dirty="0" smtClean="0">
                <a:solidFill>
                  <a:srgbClr val="FF0000"/>
                </a:solidFill>
                <a:latin typeface="Times New Roman" panose="02020603050405020304" pitchFamily="18" charset="0"/>
                <a:ea typeface="黑体" pitchFamily="2" charset="-122"/>
                <a:cs typeface="Times New Roman" panose="02020603050405020304" pitchFamily="18" charset="0"/>
              </a:rPr>
              <a:t>化学品</a:t>
            </a:r>
            <a:r>
              <a:rPr lang="zh-CN" altLang="en-US" sz="1800" b="1" dirty="0" smtClean="0">
                <a:solidFill>
                  <a:srgbClr val="002060"/>
                </a:solidFill>
                <a:latin typeface="Times New Roman" panose="02020603050405020304" pitchFamily="18" charset="0"/>
                <a:ea typeface="黑体" pitchFamily="2" charset="-122"/>
                <a:cs typeface="Times New Roman" panose="02020603050405020304" pitchFamily="18" charset="0"/>
              </a:rPr>
              <a:t>洒落引发火灾事故</a:t>
            </a:r>
            <a:endParaRPr lang="en-US" altLang="zh-CN" sz="1800" b="1" dirty="0">
              <a:solidFill>
                <a:srgbClr val="002060"/>
              </a:solidFill>
              <a:latin typeface="Times New Roman" panose="02020603050405020304" pitchFamily="18" charset="0"/>
              <a:ea typeface="黑体" pitchFamily="2" charset="-122"/>
              <a:cs typeface="Times New Roman" panose="02020603050405020304" pitchFamily="18" charset="0"/>
            </a:endParaRPr>
          </a:p>
          <a:p>
            <a:pPr marL="266700" indent="-266700">
              <a:lnSpc>
                <a:spcPct val="150000"/>
              </a:lnSpc>
              <a:spcBef>
                <a:spcPts val="0"/>
              </a:spcBef>
              <a:buFont typeface="Wingdings" panose="05000000000000000000" pitchFamily="2" charset="2"/>
              <a:buChar char="Ø"/>
            </a:pPr>
            <a:r>
              <a:rPr lang="zh-CN" altLang="en-US" sz="1800" b="1" dirty="0">
                <a:solidFill>
                  <a:srgbClr val="002060"/>
                </a:solidFill>
                <a:latin typeface="Times New Roman" panose="02020603050405020304" pitchFamily="18" charset="0"/>
                <a:ea typeface="黑体" pitchFamily="2" charset="-122"/>
                <a:cs typeface="Times New Roman" panose="02020603050405020304" pitchFamily="18" charset="0"/>
              </a:rPr>
              <a:t>事故简介</a:t>
            </a:r>
            <a:r>
              <a:rPr lang="zh-CN" altLang="en-US" sz="1800" b="1" dirty="0" smtClean="0">
                <a:solidFill>
                  <a:srgbClr val="002060"/>
                </a:solidFill>
                <a:latin typeface="仿宋" panose="02010609060101010101" pitchFamily="49" charset="-122"/>
                <a:ea typeface="仿宋" panose="02010609060101010101" pitchFamily="49" charset="-122"/>
              </a:rPr>
              <a:t>：</a:t>
            </a:r>
            <a:r>
              <a:rPr lang="en-US" altLang="zh-CN" sz="1800" b="1" dirty="0">
                <a:solidFill>
                  <a:srgbClr val="002060"/>
                </a:solidFill>
                <a:latin typeface="仿宋" panose="02010609060101010101" pitchFamily="49" charset="-122"/>
                <a:ea typeface="仿宋" panose="02010609060101010101" pitchFamily="49" charset="-122"/>
              </a:rPr>
              <a:t>2010</a:t>
            </a:r>
            <a:r>
              <a:rPr lang="zh-CN" altLang="en-US" sz="1800" b="1" dirty="0">
                <a:solidFill>
                  <a:srgbClr val="002060"/>
                </a:solidFill>
                <a:latin typeface="仿宋" panose="02010609060101010101" pitchFamily="49" charset="-122"/>
                <a:ea typeface="仿宋" panose="02010609060101010101" pitchFamily="49" charset="-122"/>
              </a:rPr>
              <a:t>年</a:t>
            </a:r>
            <a:r>
              <a:rPr lang="en-US" altLang="zh-CN" sz="1800" b="1" dirty="0">
                <a:solidFill>
                  <a:srgbClr val="002060"/>
                </a:solidFill>
                <a:latin typeface="仿宋" panose="02010609060101010101" pitchFamily="49" charset="-122"/>
                <a:ea typeface="仿宋" panose="02010609060101010101" pitchFamily="49" charset="-122"/>
              </a:rPr>
              <a:t>5</a:t>
            </a:r>
            <a:r>
              <a:rPr lang="zh-CN" altLang="en-US" sz="1800" b="1" dirty="0">
                <a:solidFill>
                  <a:srgbClr val="002060"/>
                </a:solidFill>
                <a:latin typeface="仿宋" panose="02010609060101010101" pitchFamily="49" charset="-122"/>
                <a:ea typeface="仿宋" panose="02010609060101010101" pitchFamily="49" charset="-122"/>
              </a:rPr>
              <a:t>月</a:t>
            </a:r>
            <a:r>
              <a:rPr lang="en-US" altLang="zh-CN" sz="1800" b="1" dirty="0">
                <a:solidFill>
                  <a:srgbClr val="002060"/>
                </a:solidFill>
                <a:latin typeface="仿宋" panose="02010609060101010101" pitchFamily="49" charset="-122"/>
                <a:ea typeface="仿宋" panose="02010609060101010101" pitchFamily="49" charset="-122"/>
              </a:rPr>
              <a:t>25</a:t>
            </a:r>
            <a:r>
              <a:rPr lang="zh-CN" altLang="en-US" sz="1800" b="1" dirty="0">
                <a:solidFill>
                  <a:srgbClr val="002060"/>
                </a:solidFill>
                <a:latin typeface="仿宋" panose="02010609060101010101" pitchFamily="49" charset="-122"/>
                <a:ea typeface="仿宋" panose="02010609060101010101" pitchFamily="49" charset="-122"/>
              </a:rPr>
              <a:t>日，浙江工业大学化工楼</a:t>
            </a:r>
            <a:r>
              <a:rPr lang="en-US" altLang="zh-CN" sz="1800" b="1" dirty="0">
                <a:solidFill>
                  <a:srgbClr val="002060"/>
                </a:solidFill>
                <a:latin typeface="仿宋" panose="02010609060101010101" pitchFamily="49" charset="-122"/>
                <a:ea typeface="仿宋" panose="02010609060101010101" pitchFamily="49" charset="-122"/>
              </a:rPr>
              <a:t>2</a:t>
            </a:r>
            <a:r>
              <a:rPr lang="zh-CN" altLang="en-US" sz="1800" b="1" dirty="0">
                <a:solidFill>
                  <a:srgbClr val="002060"/>
                </a:solidFill>
                <a:latin typeface="仿宋" panose="02010609060101010101" pitchFamily="49" charset="-122"/>
                <a:ea typeface="仿宋" panose="02010609060101010101" pitchFamily="49" charset="-122"/>
              </a:rPr>
              <a:t>楼发生爆炸起火，火势较大，有学生被困</a:t>
            </a:r>
            <a:r>
              <a:rPr lang="zh-CN" altLang="en-US" sz="1800" b="1" dirty="0" smtClean="0">
                <a:solidFill>
                  <a:srgbClr val="002060"/>
                </a:solidFill>
                <a:latin typeface="仿宋" panose="02010609060101010101" pitchFamily="49" charset="-122"/>
                <a:ea typeface="仿宋" panose="02010609060101010101" pitchFamily="49" charset="-122"/>
              </a:rPr>
              <a:t>，所幸没有</a:t>
            </a:r>
            <a:r>
              <a:rPr lang="zh-CN" altLang="en-US" sz="1800" b="1" dirty="0">
                <a:solidFill>
                  <a:srgbClr val="002060"/>
                </a:solidFill>
                <a:latin typeface="仿宋" panose="02010609060101010101" pitchFamily="49" charset="-122"/>
                <a:ea typeface="仿宋" panose="02010609060101010101" pitchFamily="49" charset="-122"/>
              </a:rPr>
              <a:t>人员伤亡</a:t>
            </a:r>
            <a:r>
              <a:rPr lang="zh-CN" altLang="en-US" sz="1800" b="1" dirty="0" smtClean="0">
                <a:solidFill>
                  <a:srgbClr val="002060"/>
                </a:solidFill>
                <a:latin typeface="仿宋" panose="02010609060101010101" pitchFamily="49" charset="-122"/>
                <a:ea typeface="仿宋" panose="02010609060101010101" pitchFamily="49" charset="-122"/>
              </a:rPr>
              <a:t>。</a:t>
            </a:r>
            <a:endParaRPr lang="en-US" altLang="zh-CN" sz="1800" b="1" dirty="0" smtClean="0">
              <a:solidFill>
                <a:srgbClr val="002060"/>
              </a:solidFill>
              <a:latin typeface="仿宋" panose="02010609060101010101" pitchFamily="49" charset="-122"/>
              <a:ea typeface="仿宋" panose="02010609060101010101" pitchFamily="49" charset="-122"/>
            </a:endParaRPr>
          </a:p>
          <a:p>
            <a:pPr marL="266700" indent="-266700">
              <a:lnSpc>
                <a:spcPct val="150000"/>
              </a:lnSpc>
              <a:spcBef>
                <a:spcPts val="0"/>
              </a:spcBef>
              <a:buFont typeface="Wingdings" panose="05000000000000000000" pitchFamily="2" charset="2"/>
              <a:buChar char="Ø"/>
            </a:pPr>
            <a:r>
              <a:rPr lang="zh-CN" altLang="en-US" sz="1800" b="1" dirty="0">
                <a:solidFill>
                  <a:srgbClr val="002060"/>
                </a:solidFill>
                <a:latin typeface="Times New Roman" panose="02020603050405020304" pitchFamily="18" charset="0"/>
                <a:ea typeface="黑体" pitchFamily="2" charset="-122"/>
                <a:cs typeface="Times New Roman" panose="02020603050405020304" pitchFamily="18" charset="0"/>
              </a:rPr>
              <a:t>事故原因</a:t>
            </a:r>
            <a:r>
              <a:rPr lang="zh-CN" altLang="en-US" sz="1800" b="1" dirty="0" smtClean="0">
                <a:solidFill>
                  <a:srgbClr val="002060"/>
                </a:solidFill>
                <a:latin typeface="仿宋" panose="02010609060101010101" pitchFamily="49" charset="-122"/>
                <a:ea typeface="仿宋" panose="02010609060101010101" pitchFamily="49" charset="-122"/>
              </a:rPr>
              <a:t>：某</a:t>
            </a:r>
            <a:r>
              <a:rPr lang="zh-CN" altLang="en-US" sz="1800" b="1" dirty="0">
                <a:solidFill>
                  <a:srgbClr val="002060"/>
                </a:solidFill>
                <a:latin typeface="仿宋" panose="02010609060101010101" pitchFamily="49" charset="-122"/>
                <a:ea typeface="仿宋" panose="02010609060101010101" pitchFamily="49" charset="-122"/>
              </a:rPr>
              <a:t>学生实验</a:t>
            </a:r>
            <a:r>
              <a:rPr lang="zh-CN" altLang="en-US" sz="1800" b="1" dirty="0" smtClean="0">
                <a:solidFill>
                  <a:srgbClr val="002060"/>
                </a:solidFill>
                <a:latin typeface="仿宋" panose="02010609060101010101" pitchFamily="49" charset="-122"/>
                <a:ea typeface="仿宋" panose="02010609060101010101" pitchFamily="49" charset="-122"/>
              </a:rPr>
              <a:t>时，不慎将</a:t>
            </a:r>
            <a:r>
              <a:rPr lang="zh-CN" altLang="en-US" sz="1800" b="1" dirty="0" smtClean="0">
                <a:solidFill>
                  <a:srgbClr val="FF0000"/>
                </a:solidFill>
                <a:latin typeface="仿宋" panose="02010609060101010101" pitchFamily="49" charset="-122"/>
                <a:ea typeface="仿宋" panose="02010609060101010101" pitchFamily="49" charset="-122"/>
              </a:rPr>
              <a:t>易燃</a:t>
            </a:r>
            <a:r>
              <a:rPr lang="zh-CN" altLang="en-US" sz="1800" b="1" dirty="0">
                <a:solidFill>
                  <a:srgbClr val="002060"/>
                </a:solidFill>
                <a:latin typeface="仿宋" panose="02010609060101010101" pitchFamily="49" charset="-122"/>
                <a:ea typeface="仿宋" panose="02010609060101010101" pitchFamily="49" charset="-122"/>
              </a:rPr>
              <a:t>的</a:t>
            </a:r>
            <a:r>
              <a:rPr lang="zh-CN" altLang="en-US" sz="1800" b="1" dirty="0">
                <a:solidFill>
                  <a:srgbClr val="FF0000"/>
                </a:solidFill>
                <a:latin typeface="仿宋" panose="02010609060101010101" pitchFamily="49" charset="-122"/>
                <a:ea typeface="仿宋" panose="02010609060101010101" pitchFamily="49" charset="-122"/>
              </a:rPr>
              <a:t>石油醚洒落地上</a:t>
            </a:r>
            <a:r>
              <a:rPr lang="zh-CN" altLang="en-US" sz="1800" b="1" dirty="0">
                <a:solidFill>
                  <a:srgbClr val="002060"/>
                </a:solidFill>
                <a:latin typeface="仿宋" panose="02010609060101010101" pitchFamily="49" charset="-122"/>
                <a:ea typeface="仿宋" panose="02010609060101010101" pitchFamily="49" charset="-122"/>
              </a:rPr>
              <a:t>，</a:t>
            </a:r>
            <a:r>
              <a:rPr lang="zh-CN" altLang="en-US" sz="1800" b="1" dirty="0">
                <a:solidFill>
                  <a:srgbClr val="FF0000"/>
                </a:solidFill>
                <a:latin typeface="仿宋" panose="02010609060101010101" pitchFamily="49" charset="-122"/>
                <a:ea typeface="仿宋" panose="02010609060101010101" pitchFamily="49" charset="-122"/>
              </a:rPr>
              <a:t>未及时</a:t>
            </a:r>
            <a:r>
              <a:rPr lang="zh-CN" altLang="en-US" sz="1800" b="1" dirty="0" smtClean="0">
                <a:solidFill>
                  <a:srgbClr val="FF0000"/>
                </a:solidFill>
                <a:latin typeface="仿宋" panose="02010609060101010101" pitchFamily="49" charset="-122"/>
                <a:ea typeface="仿宋" panose="02010609060101010101" pitchFamily="49" charset="-122"/>
              </a:rPr>
              <a:t>清理</a:t>
            </a:r>
            <a:r>
              <a:rPr lang="zh-CN" altLang="en-US" sz="1800" b="1" dirty="0" smtClean="0">
                <a:solidFill>
                  <a:srgbClr val="002060"/>
                </a:solidFill>
                <a:latin typeface="仿宋" panose="02010609060101010101" pitchFamily="49" charset="-122"/>
                <a:ea typeface="仿宋" panose="02010609060101010101" pitchFamily="49" charset="-122"/>
              </a:rPr>
              <a:t>。</a:t>
            </a:r>
            <a:r>
              <a:rPr lang="zh-CN" altLang="en-US" sz="1800" b="1" dirty="0">
                <a:solidFill>
                  <a:srgbClr val="002060"/>
                </a:solidFill>
                <a:latin typeface="仿宋" panose="02010609060101010101" pitchFamily="49" charset="-122"/>
                <a:ea typeface="仿宋" panose="02010609060101010101" pitchFamily="49" charset="-122"/>
              </a:rPr>
              <a:t>石油醚挥发弥漫在</a:t>
            </a:r>
            <a:r>
              <a:rPr lang="zh-CN" altLang="en-US" sz="1800" b="1" dirty="0" smtClean="0">
                <a:solidFill>
                  <a:srgbClr val="002060"/>
                </a:solidFill>
                <a:latin typeface="仿宋" panose="02010609060101010101" pitchFamily="49" charset="-122"/>
                <a:ea typeface="仿宋" panose="02010609060101010101" pitchFamily="49" charset="-122"/>
              </a:rPr>
              <a:t>空气</a:t>
            </a:r>
            <a:r>
              <a:rPr lang="zh-CN" altLang="en-US" sz="1800" b="1" dirty="0">
                <a:solidFill>
                  <a:srgbClr val="002060"/>
                </a:solidFill>
                <a:latin typeface="仿宋" panose="02010609060101010101" pitchFamily="49" charset="-122"/>
                <a:ea typeface="仿宋" panose="02010609060101010101" pitchFamily="49" charset="-122"/>
              </a:rPr>
              <a:t>中</a:t>
            </a:r>
            <a:r>
              <a:rPr lang="zh-CN" altLang="en-US" sz="1800" b="1" dirty="0" smtClean="0">
                <a:solidFill>
                  <a:srgbClr val="002060"/>
                </a:solidFill>
                <a:latin typeface="仿宋" panose="02010609060101010101" pitchFamily="49" charset="-122"/>
                <a:ea typeface="仿宋" panose="02010609060101010101" pitchFamily="49" charset="-122"/>
              </a:rPr>
              <a:t>，被</a:t>
            </a:r>
            <a:r>
              <a:rPr lang="zh-CN" altLang="en-US" sz="1800" b="1" dirty="0">
                <a:solidFill>
                  <a:srgbClr val="FF0000"/>
                </a:solidFill>
                <a:latin typeface="仿宋" panose="02010609060101010101" pitchFamily="49" charset="-122"/>
                <a:ea typeface="仿宋" panose="02010609060101010101" pitchFamily="49" charset="-122"/>
              </a:rPr>
              <a:t>启动</a:t>
            </a:r>
            <a:r>
              <a:rPr lang="zh-CN" altLang="en-US" sz="1800" b="1" dirty="0" smtClean="0">
                <a:solidFill>
                  <a:srgbClr val="FF0000"/>
                </a:solidFill>
                <a:latin typeface="仿宋" panose="02010609060101010101" pitchFamily="49" charset="-122"/>
                <a:ea typeface="仿宋" panose="02010609060101010101" pitchFamily="49" charset="-122"/>
              </a:rPr>
              <a:t>冰箱</a:t>
            </a:r>
            <a:r>
              <a:rPr lang="zh-CN" altLang="en-US" sz="1800" b="1" dirty="0" smtClean="0">
                <a:solidFill>
                  <a:srgbClr val="002060"/>
                </a:solidFill>
                <a:latin typeface="仿宋" panose="02010609060101010101" pitchFamily="49" charset="-122"/>
                <a:ea typeface="仿宋" panose="02010609060101010101" pitchFamily="49" charset="-122"/>
              </a:rPr>
              <a:t>产生的</a:t>
            </a:r>
            <a:r>
              <a:rPr lang="zh-CN" altLang="en-US" sz="1800" b="1" dirty="0" smtClean="0">
                <a:solidFill>
                  <a:srgbClr val="FF0000"/>
                </a:solidFill>
                <a:latin typeface="仿宋" panose="02010609060101010101" pitchFamily="49" charset="-122"/>
                <a:ea typeface="仿宋" panose="02010609060101010101" pitchFamily="49" charset="-122"/>
              </a:rPr>
              <a:t>电火花</a:t>
            </a:r>
            <a:r>
              <a:rPr lang="zh-CN" altLang="en-US" sz="1800" b="1" dirty="0">
                <a:solidFill>
                  <a:srgbClr val="002060"/>
                </a:solidFill>
                <a:latin typeface="仿宋" panose="02010609060101010101" pitchFamily="49" charset="-122"/>
                <a:ea typeface="仿宋" panose="02010609060101010101" pitchFamily="49" charset="-122"/>
              </a:rPr>
              <a:t>引燃。</a:t>
            </a:r>
          </a:p>
          <a:p>
            <a:pPr marL="266700" indent="-266700">
              <a:lnSpc>
                <a:spcPct val="150000"/>
              </a:lnSpc>
              <a:spcBef>
                <a:spcPts val="0"/>
              </a:spcBef>
              <a:buFont typeface="Wingdings" panose="05000000000000000000" pitchFamily="2" charset="2"/>
              <a:buChar char="Ø"/>
            </a:pPr>
            <a:r>
              <a:rPr lang="zh-CN" altLang="zh-CN" sz="1800" b="1" dirty="0" smtClean="0">
                <a:solidFill>
                  <a:srgbClr val="002060"/>
                </a:solidFill>
                <a:latin typeface="Times New Roman" panose="02020603050405020304" pitchFamily="18" charset="0"/>
                <a:ea typeface="黑体" pitchFamily="2" charset="-122"/>
                <a:cs typeface="Times New Roman" panose="02020603050405020304" pitchFamily="18" charset="0"/>
              </a:rPr>
              <a:t>安全</a:t>
            </a:r>
            <a:r>
              <a:rPr lang="zh-CN" altLang="zh-CN" sz="1800" b="1" dirty="0">
                <a:solidFill>
                  <a:srgbClr val="002060"/>
                </a:solidFill>
                <a:latin typeface="Times New Roman" panose="02020603050405020304" pitchFamily="18" charset="0"/>
                <a:ea typeface="黑体" pitchFamily="2" charset="-122"/>
                <a:cs typeface="Times New Roman" panose="02020603050405020304" pitchFamily="18" charset="0"/>
              </a:rPr>
              <a:t>警示</a:t>
            </a:r>
            <a:r>
              <a:rPr lang="zh-CN" altLang="zh-CN" sz="1800" b="1" dirty="0" smtClean="0">
                <a:solidFill>
                  <a:srgbClr val="002060"/>
                </a:solidFill>
                <a:latin typeface="Times New Roman" panose="02020603050405020304" pitchFamily="18" charset="0"/>
                <a:ea typeface="黑体" pitchFamily="2" charset="-122"/>
                <a:cs typeface="Times New Roman" panose="02020603050405020304" pitchFamily="18" charset="0"/>
              </a:rPr>
              <a:t>：</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石油</a:t>
            </a: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醚易</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挥发、易燃</a:t>
            </a: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，其蒸气与</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空气混合可</a:t>
            </a: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形成</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爆炸性气氛，</a:t>
            </a: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遇明火</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、电火花等会引起</a:t>
            </a: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燃烧爆炸。石油醚的实验</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应在</a:t>
            </a:r>
            <a:r>
              <a:rPr lang="zh-CN" altLang="en-US" sz="1800" b="1" dirty="0" smtClean="0">
                <a:solidFill>
                  <a:srgbClr val="FF0000"/>
                </a:solidFill>
                <a:latin typeface="仿宋" panose="02010609060101010101" pitchFamily="49" charset="-122"/>
                <a:ea typeface="仿宋" panose="02010609060101010101" pitchFamily="49" charset="-122"/>
                <a:cs typeface="Times New Roman" panose="02020603050405020304" pitchFamily="18" charset="0"/>
              </a:rPr>
              <a:t>通风橱内密闭</a:t>
            </a:r>
            <a:r>
              <a:rPr lang="zh-CN" altLang="en-US" sz="1800" b="1" dirty="0">
                <a:solidFill>
                  <a:srgbClr val="FF0000"/>
                </a:solidFill>
                <a:latin typeface="仿宋" panose="02010609060101010101" pitchFamily="49" charset="-122"/>
                <a:ea typeface="仿宋" panose="02010609060101010101" pitchFamily="49" charset="-122"/>
                <a:cs typeface="Times New Roman" panose="02020603050405020304" pitchFamily="18" charset="0"/>
              </a:rPr>
              <a:t>操作</a:t>
            </a: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，或</a:t>
            </a:r>
            <a:r>
              <a:rPr lang="zh-CN" altLang="en-US" sz="1800" b="1" dirty="0" smtClean="0">
                <a:solidFill>
                  <a:srgbClr val="FF0000"/>
                </a:solidFill>
                <a:latin typeface="仿宋" panose="02010609060101010101" pitchFamily="49" charset="-122"/>
                <a:ea typeface="仿宋" panose="02010609060101010101" pitchFamily="49" charset="-122"/>
                <a:cs typeface="Times New Roman" panose="02020603050405020304" pitchFamily="18" charset="0"/>
              </a:rPr>
              <a:t>在全面通风</a:t>
            </a:r>
            <a:r>
              <a:rPr lang="zh-CN" altLang="en-US" sz="1800" b="1" dirty="0">
                <a:solidFill>
                  <a:srgbClr val="FF0000"/>
                </a:solidFill>
                <a:latin typeface="仿宋" panose="02010609060101010101" pitchFamily="49" charset="-122"/>
                <a:ea typeface="仿宋" panose="02010609060101010101" pitchFamily="49" charset="-122"/>
                <a:cs typeface="Times New Roman" panose="02020603050405020304" pitchFamily="18" charset="0"/>
              </a:rPr>
              <a:t>场所</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进行。</a:t>
            </a:r>
            <a:endPar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endParaRPr>
          </a:p>
          <a:p>
            <a:pPr marL="266700" indent="-266700">
              <a:lnSpc>
                <a:spcPct val="150000"/>
              </a:lnSpc>
              <a:spcBef>
                <a:spcPts val="0"/>
              </a:spcBef>
              <a:buFont typeface="Wingdings" panose="05000000000000000000" pitchFamily="2" charset="2"/>
              <a:buChar char="Ø"/>
            </a:pPr>
            <a:endParaRPr lang="en-US" altLang="zh-CN" sz="1800" dirty="0" smtClean="0">
              <a:solidFill>
                <a:srgbClr val="002060"/>
              </a:solidFill>
              <a:latin typeface="Times New Roman" panose="02020603050405020304" pitchFamily="18" charset="0"/>
              <a:ea typeface="黑体" pitchFamily="2" charset="-122"/>
              <a:cs typeface="Times New Roman" panose="02020603050405020304" pitchFamily="18" charset="0"/>
            </a:endParaRPr>
          </a:p>
          <a:p>
            <a:pPr marL="266700" indent="-266700">
              <a:lnSpc>
                <a:spcPct val="150000"/>
              </a:lnSpc>
              <a:spcBef>
                <a:spcPts val="0"/>
              </a:spcBef>
              <a:buFont typeface="Wingdings" panose="05000000000000000000" pitchFamily="2" charset="2"/>
              <a:buChar char="Ø"/>
            </a:pPr>
            <a:r>
              <a:rPr lang="zh-CN" altLang="en-US" sz="1800" dirty="0" smtClean="0">
                <a:solidFill>
                  <a:srgbClr val="002060"/>
                </a:solidFill>
                <a:latin typeface="Times New Roman" panose="02020603050405020304" pitchFamily="18" charset="0"/>
                <a:ea typeface="黑体" pitchFamily="2" charset="-122"/>
                <a:cs typeface="Times New Roman" panose="02020603050405020304" pitchFamily="18" charset="0"/>
              </a:rPr>
              <a:t>类似案例：</a:t>
            </a:r>
            <a:r>
              <a:rPr lang="zh-CN" altLang="en-US" sz="1800" dirty="0" smtClean="0">
                <a:solidFill>
                  <a:srgbClr val="FF0000"/>
                </a:solidFill>
                <a:latin typeface="Times New Roman" panose="02020603050405020304" pitchFamily="18" charset="0"/>
                <a:ea typeface="黑体" pitchFamily="2" charset="-122"/>
                <a:cs typeface="Times New Roman" panose="02020603050405020304" pitchFamily="18" charset="0"/>
              </a:rPr>
              <a:t>石油醚、乙酸乙酯混合液</a:t>
            </a:r>
            <a:r>
              <a:rPr lang="zh-CN" altLang="en-US" sz="1800" dirty="0" smtClean="0">
                <a:solidFill>
                  <a:srgbClr val="002060"/>
                </a:solidFill>
                <a:latin typeface="Times New Roman" panose="02020603050405020304" pitchFamily="18" charset="0"/>
                <a:ea typeface="黑体" pitchFamily="2" charset="-122"/>
                <a:cs typeface="Times New Roman" panose="02020603050405020304" pitchFamily="18" charset="0"/>
              </a:rPr>
              <a:t>从柱层析的储液球中喷出，被</a:t>
            </a:r>
            <a:r>
              <a:rPr lang="zh-CN" altLang="en-US" sz="1800" dirty="0" smtClean="0">
                <a:solidFill>
                  <a:srgbClr val="FF0000"/>
                </a:solidFill>
                <a:latin typeface="Times New Roman" panose="02020603050405020304" pitchFamily="18" charset="0"/>
                <a:ea typeface="黑体" pitchFamily="2" charset="-122"/>
                <a:cs typeface="Times New Roman" panose="02020603050405020304" pitchFamily="18" charset="0"/>
              </a:rPr>
              <a:t>拔插头产生的电火花引燃</a:t>
            </a:r>
            <a:r>
              <a:rPr lang="zh-CN" altLang="en-US" sz="1800" dirty="0" smtClean="0">
                <a:solidFill>
                  <a:srgbClr val="002060"/>
                </a:solidFill>
                <a:latin typeface="Times New Roman" panose="02020603050405020304" pitchFamily="18" charset="0"/>
                <a:ea typeface="黑体" pitchFamily="2" charset="-122"/>
                <a:cs typeface="Times New Roman" panose="02020603050405020304" pitchFamily="18" charset="0"/>
              </a:rPr>
              <a:t>。</a:t>
            </a:r>
            <a:endParaRPr lang="zh-CN" altLang="zh-CN" sz="1800" dirty="0">
              <a:solidFill>
                <a:srgbClr val="002060"/>
              </a:solidFill>
              <a:latin typeface="Times New Roman" panose="02020603050405020304" pitchFamily="18" charset="0"/>
              <a:ea typeface="黑体" pitchFamily="2" charset="-122"/>
              <a:cs typeface="Times New Roman" panose="02020603050405020304" pitchFamily="18" charset="0"/>
            </a:endParaRPr>
          </a:p>
        </p:txBody>
      </p:sp>
      <p:sp>
        <p:nvSpPr>
          <p:cNvPr id="19" name="标题 4"/>
          <p:cNvSpPr txBox="1">
            <a:spLocks/>
          </p:cNvSpPr>
          <p:nvPr/>
        </p:nvSpPr>
        <p:spPr>
          <a:xfrm>
            <a:off x="407368" y="332657"/>
            <a:ext cx="10369152"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一、危化品</a:t>
            </a:r>
            <a:r>
              <a:rPr lang="zh-CN" altLang="en-US" sz="2200" b="1" dirty="0">
                <a:solidFill>
                  <a:srgbClr val="002060"/>
                </a:solidFill>
                <a:latin typeface="黑体" panose="02010609060101010101" pitchFamily="49" charset="-122"/>
                <a:ea typeface="黑体" panose="02010609060101010101" pitchFamily="49" charset="-122"/>
              </a:rPr>
              <a:t>典型事故</a:t>
            </a:r>
            <a:r>
              <a:rPr lang="zh-CN" altLang="en-US" sz="2200" b="1" dirty="0" smtClean="0">
                <a:solidFill>
                  <a:srgbClr val="002060"/>
                </a:solidFill>
                <a:latin typeface="黑体" panose="02010609060101010101" pitchFamily="49" charset="-122"/>
                <a:ea typeface="黑体" panose="02010609060101010101" pitchFamily="49" charset="-122"/>
              </a:rPr>
              <a:t>案例┃</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典型案例（</a:t>
            </a:r>
            <a:r>
              <a:rPr lang="en-US" altLang="zh-CN" sz="2000" b="1" dirty="0" smtClean="0">
                <a:solidFill>
                  <a:srgbClr val="FF0000"/>
                </a:solidFill>
                <a:latin typeface="楷体" panose="02010609060101010101" pitchFamily="49" charset="-122"/>
                <a:ea typeface="楷体" panose="02010609060101010101" pitchFamily="49" charset="-122"/>
              </a:rPr>
              <a:t>2</a:t>
            </a:r>
            <a:r>
              <a:rPr lang="zh-CN" altLang="en-US" sz="2000" b="1" dirty="0" smtClean="0">
                <a:solidFill>
                  <a:srgbClr val="FF0000"/>
                </a:solidFill>
                <a:latin typeface="楷体" panose="02010609060101010101" pitchFamily="49" charset="-122"/>
                <a:ea typeface="楷体" panose="02010609060101010101" pitchFamily="49" charset="-122"/>
              </a:rPr>
              <a:t>）</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7" name="图片 6" descr="http://images.zj.com/uppic/2010/05/26/1368464_3.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247054" y="776368"/>
            <a:ext cx="3384376" cy="2733474"/>
          </a:xfrm>
          <a:prstGeom prst="rect">
            <a:avLst/>
          </a:prstGeom>
          <a:ln>
            <a:noFill/>
          </a:ln>
          <a:effectLst>
            <a:outerShdw blurRad="292100" dist="139700" dir="2700000" algn="tl" rotWithShape="0">
              <a:srgbClr val="333333">
                <a:alpha val="65000"/>
              </a:srgbClr>
            </a:outerShdw>
          </a:effectLst>
        </p:spPr>
      </p:pic>
      <p:grpSp>
        <p:nvGrpSpPr>
          <p:cNvPr id="2" name="组合 1"/>
          <p:cNvGrpSpPr/>
          <p:nvPr/>
        </p:nvGrpSpPr>
        <p:grpSpPr>
          <a:xfrm>
            <a:off x="7247054" y="3717032"/>
            <a:ext cx="3384376" cy="2358044"/>
            <a:chOff x="7247054" y="3717032"/>
            <a:chExt cx="3384376" cy="2358044"/>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r="18942"/>
            <a:stretch/>
          </p:blipFill>
          <p:spPr>
            <a:xfrm>
              <a:off x="7247054" y="3717032"/>
              <a:ext cx="3384376" cy="2348588"/>
            </a:xfrm>
            <a:prstGeom prst="rect">
              <a:avLst/>
            </a:prstGeom>
          </p:spPr>
        </p:pic>
        <p:sp>
          <p:nvSpPr>
            <p:cNvPr id="9" name="椭圆 8"/>
            <p:cNvSpPr/>
            <p:nvPr/>
          </p:nvSpPr>
          <p:spPr>
            <a:xfrm>
              <a:off x="7650796" y="4474876"/>
              <a:ext cx="1037492" cy="1600200"/>
            </a:xfrm>
            <a:prstGeom prst="ellipse">
              <a:avLst/>
            </a:prstGeom>
            <a:noFill/>
            <a:ln w="381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6612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3" end="3"/>
                                            </p:txEl>
                                          </p:spTgt>
                                        </p:tgtEl>
                                        <p:attrNameLst>
                                          <p:attrName>style.visibility</p:attrName>
                                        </p:attrNameLst>
                                      </p:cBhvr>
                                      <p:to>
                                        <p:strVal val="visible"/>
                                      </p:to>
                                    </p:set>
                                    <p:animEffect transition="in" filter="wipe(up)">
                                      <p:cBhvr>
                                        <p:cTn id="7" dur="500"/>
                                        <p:tgtEl>
                                          <p:spTgt spid="1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xEl>
                                              <p:pRg st="5" end="5"/>
                                            </p:txEl>
                                          </p:spTgt>
                                        </p:tgtEl>
                                        <p:attrNameLst>
                                          <p:attrName>style.visibility</p:attrName>
                                        </p:attrNameLst>
                                      </p:cBhvr>
                                      <p:to>
                                        <p:strVal val="visible"/>
                                      </p:to>
                                    </p:set>
                                    <p:animEffect transition="in" filter="wipe(up)">
                                      <p:cBhvr>
                                        <p:cTn id="12" dur="500"/>
                                        <p:tgtEl>
                                          <p:spTgt spid="18">
                                            <p:txEl>
                                              <p:pRg st="5" end="5"/>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内容占位符 2"/>
          <p:cNvSpPr>
            <a:spLocks noGrp="1"/>
          </p:cNvSpPr>
          <p:nvPr>
            <p:ph idx="1"/>
          </p:nvPr>
        </p:nvSpPr>
        <p:spPr>
          <a:xfrm>
            <a:off x="2966221" y="2773343"/>
            <a:ext cx="6588973" cy="1054249"/>
          </a:xfrm>
        </p:spPr>
        <p:txBody>
          <a:bodyPr>
            <a:normAutofit/>
          </a:bodyPr>
          <a:lstStyle/>
          <a:p>
            <a:pPr marL="0" indent="0" algn="ctr">
              <a:buNone/>
            </a:pPr>
            <a:r>
              <a:rPr lang="zh-CN" altLang="en-US" sz="4800" b="1" dirty="0">
                <a:solidFill>
                  <a:srgbClr val="FF0000"/>
                </a:solidFill>
                <a:latin typeface="楷体" panose="02010609060101010101" pitchFamily="49" charset="-122"/>
                <a:ea typeface="楷体" panose="02010609060101010101" pitchFamily="49" charset="-122"/>
              </a:rPr>
              <a:t>敬请批评指正！</a:t>
            </a:r>
            <a:endParaRPr lang="en-US" altLang="zh-CN" sz="4800" b="1" dirty="0">
              <a:solidFill>
                <a:srgbClr val="FF000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9568897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880145"/>
            <a:ext cx="5688631" cy="5357167"/>
          </a:xfrm>
        </p:spPr>
        <p:txBody>
          <a:bodyPr>
            <a:normAutofit/>
          </a:bodyPr>
          <a:lstStyle/>
          <a:p>
            <a:pPr lvl="0">
              <a:lnSpc>
                <a:spcPct val="150000"/>
              </a:lnSpc>
              <a:spcBef>
                <a:spcPts val="0"/>
              </a:spcBef>
              <a:buFont typeface="Wingdings" panose="05000000000000000000" pitchFamily="2" charset="2"/>
              <a:buChar char="p"/>
            </a:pP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遇</a:t>
            </a:r>
            <a:r>
              <a:rPr lang="zh-CN" altLang="en-US" sz="1800" b="1" dirty="0">
                <a:solidFill>
                  <a:srgbClr val="FF0000"/>
                </a:solidFill>
                <a:latin typeface="Times New Roman" panose="02020603050405020304" pitchFamily="18" charset="0"/>
                <a:ea typeface="黑体" pitchFamily="2" charset="-122"/>
                <a:cs typeface="Times New Roman" panose="02020603050405020304" pitchFamily="18" charset="0"/>
              </a:rPr>
              <a:t>水自燃</a:t>
            </a:r>
            <a:r>
              <a:rPr lang="zh-CN" altLang="zh-CN" sz="1800" b="1" dirty="0" smtClean="0">
                <a:solidFill>
                  <a:srgbClr val="FF0000"/>
                </a:solidFill>
                <a:latin typeface="Times New Roman" panose="02020603050405020304" pitchFamily="18" charset="0"/>
                <a:ea typeface="黑体" pitchFamily="2" charset="-122"/>
                <a:cs typeface="Times New Roman" panose="02020603050405020304" pitchFamily="18" charset="0"/>
              </a:rPr>
              <a:t>化学品</a:t>
            </a:r>
            <a:r>
              <a:rPr lang="zh-CN" altLang="en-US" sz="1800" b="1" dirty="0" smtClean="0">
                <a:solidFill>
                  <a:srgbClr val="002060"/>
                </a:solidFill>
                <a:latin typeface="Times New Roman" panose="02020603050405020304" pitchFamily="18" charset="0"/>
                <a:ea typeface="黑体" pitchFamily="2" charset="-122"/>
                <a:cs typeface="Times New Roman" panose="02020603050405020304" pitchFamily="18" charset="0"/>
              </a:rPr>
              <a:t>引发火灾事故</a:t>
            </a:r>
            <a:endParaRPr lang="en-US" altLang="zh-CN" sz="1800" b="1" dirty="0">
              <a:solidFill>
                <a:srgbClr val="002060"/>
              </a:solidFill>
              <a:latin typeface="Times New Roman" panose="02020603050405020304" pitchFamily="18" charset="0"/>
              <a:ea typeface="黑体" pitchFamily="2" charset="-122"/>
              <a:cs typeface="Times New Roman" panose="02020603050405020304" pitchFamily="18" charset="0"/>
            </a:endParaRPr>
          </a:p>
          <a:p>
            <a:pPr marL="266700" indent="-266700">
              <a:lnSpc>
                <a:spcPct val="150000"/>
              </a:lnSpc>
              <a:spcBef>
                <a:spcPts val="0"/>
              </a:spcBef>
              <a:buFont typeface="Wingdings" panose="05000000000000000000" pitchFamily="2" charset="2"/>
              <a:buChar char="Ø"/>
            </a:pPr>
            <a:r>
              <a:rPr lang="zh-CN" altLang="en-US" sz="1800" b="1" dirty="0">
                <a:solidFill>
                  <a:srgbClr val="002060"/>
                </a:solidFill>
                <a:latin typeface="Times New Roman" panose="02020603050405020304" pitchFamily="18" charset="0"/>
                <a:ea typeface="黑体" pitchFamily="2" charset="-122"/>
                <a:cs typeface="Times New Roman" panose="02020603050405020304" pitchFamily="18" charset="0"/>
              </a:rPr>
              <a:t>事故简介</a:t>
            </a:r>
            <a:r>
              <a:rPr lang="zh-CN" altLang="en-US" sz="1800" b="1" dirty="0" smtClean="0">
                <a:solidFill>
                  <a:srgbClr val="002060"/>
                </a:solidFill>
                <a:latin typeface="仿宋" panose="02010609060101010101" pitchFamily="49" charset="-122"/>
                <a:ea typeface="仿宋" panose="02010609060101010101" pitchFamily="49" charset="-122"/>
              </a:rPr>
              <a:t>：</a:t>
            </a:r>
            <a:r>
              <a:rPr lang="en-US" altLang="zh-CN" sz="1800" b="1" dirty="0" smtClean="0">
                <a:solidFill>
                  <a:srgbClr val="002060"/>
                </a:solidFill>
                <a:latin typeface="仿宋" panose="02010609060101010101" pitchFamily="49" charset="-122"/>
                <a:ea typeface="仿宋" panose="02010609060101010101" pitchFamily="49" charset="-122"/>
              </a:rPr>
              <a:t>2011</a:t>
            </a:r>
            <a:r>
              <a:rPr lang="zh-CN" altLang="en-US" sz="1800" b="1" dirty="0">
                <a:solidFill>
                  <a:srgbClr val="002060"/>
                </a:solidFill>
                <a:latin typeface="仿宋" panose="02010609060101010101" pitchFamily="49" charset="-122"/>
                <a:ea typeface="仿宋" panose="02010609060101010101" pitchFamily="49" charset="-122"/>
              </a:rPr>
              <a:t>年</a:t>
            </a:r>
            <a:r>
              <a:rPr lang="en-US" altLang="zh-CN" sz="1800" b="1" dirty="0">
                <a:solidFill>
                  <a:srgbClr val="002060"/>
                </a:solidFill>
                <a:latin typeface="仿宋" panose="02010609060101010101" pitchFamily="49" charset="-122"/>
                <a:ea typeface="仿宋" panose="02010609060101010101" pitchFamily="49" charset="-122"/>
              </a:rPr>
              <a:t>10</a:t>
            </a:r>
            <a:r>
              <a:rPr lang="zh-CN" altLang="en-US" sz="1800" b="1" dirty="0">
                <a:solidFill>
                  <a:srgbClr val="002060"/>
                </a:solidFill>
                <a:latin typeface="仿宋" panose="02010609060101010101" pitchFamily="49" charset="-122"/>
                <a:ea typeface="仿宋" panose="02010609060101010101" pitchFamily="49" charset="-122"/>
              </a:rPr>
              <a:t>月</a:t>
            </a:r>
            <a:r>
              <a:rPr lang="en-US" altLang="zh-CN" sz="1800" b="1" dirty="0">
                <a:solidFill>
                  <a:srgbClr val="002060"/>
                </a:solidFill>
                <a:latin typeface="仿宋" panose="02010609060101010101" pitchFamily="49" charset="-122"/>
                <a:ea typeface="仿宋" panose="02010609060101010101" pitchFamily="49" charset="-122"/>
              </a:rPr>
              <a:t>10</a:t>
            </a:r>
            <a:r>
              <a:rPr lang="zh-CN" altLang="en-US" sz="1800" b="1" dirty="0">
                <a:solidFill>
                  <a:srgbClr val="002060"/>
                </a:solidFill>
                <a:latin typeface="仿宋" panose="02010609060101010101" pitchFamily="49" charset="-122"/>
                <a:ea typeface="仿宋" panose="02010609060101010101" pitchFamily="49" charset="-122"/>
              </a:rPr>
              <a:t>日，中南大学化工学院实验楼发生火灾</a:t>
            </a:r>
            <a:r>
              <a:rPr lang="zh-CN" altLang="en-US" sz="1800" b="1" dirty="0" smtClean="0">
                <a:solidFill>
                  <a:srgbClr val="002060"/>
                </a:solidFill>
                <a:latin typeface="仿宋" panose="02010609060101010101" pitchFamily="49" charset="-122"/>
                <a:ea typeface="仿宋" panose="02010609060101010101" pitchFamily="49" charset="-122"/>
              </a:rPr>
              <a:t>，火势</a:t>
            </a:r>
            <a:r>
              <a:rPr lang="zh-CN" altLang="en-US" sz="1800" b="1" dirty="0">
                <a:solidFill>
                  <a:srgbClr val="002060"/>
                </a:solidFill>
                <a:latin typeface="仿宋" panose="02010609060101010101" pitchFamily="49" charset="-122"/>
                <a:ea typeface="仿宋" panose="02010609060101010101" pitchFamily="49" charset="-122"/>
              </a:rPr>
              <a:t>持续</a:t>
            </a:r>
            <a:r>
              <a:rPr lang="en-US" altLang="zh-CN" sz="1800" b="1" dirty="0">
                <a:solidFill>
                  <a:srgbClr val="002060"/>
                </a:solidFill>
                <a:latin typeface="仿宋" panose="02010609060101010101" pitchFamily="49" charset="-122"/>
                <a:ea typeface="仿宋" panose="02010609060101010101" pitchFamily="49" charset="-122"/>
              </a:rPr>
              <a:t>3</a:t>
            </a:r>
            <a:r>
              <a:rPr lang="zh-CN" altLang="en-US" sz="1800" b="1" dirty="0">
                <a:solidFill>
                  <a:srgbClr val="002060"/>
                </a:solidFill>
                <a:latin typeface="仿宋" panose="02010609060101010101" pitchFamily="49" charset="-122"/>
                <a:ea typeface="仿宋" panose="02010609060101010101" pitchFamily="49" charset="-122"/>
              </a:rPr>
              <a:t>小时才被扑灭</a:t>
            </a:r>
            <a:r>
              <a:rPr lang="zh-CN" altLang="en-US" sz="1800" b="1" dirty="0" smtClean="0">
                <a:solidFill>
                  <a:srgbClr val="002060"/>
                </a:solidFill>
                <a:latin typeface="仿宋" panose="02010609060101010101" pitchFamily="49" charset="-122"/>
                <a:ea typeface="仿宋" panose="02010609060101010101" pitchFamily="49" charset="-122"/>
              </a:rPr>
              <a:t>。过火</a:t>
            </a:r>
            <a:r>
              <a:rPr lang="zh-CN" altLang="en-US" sz="1800" b="1" dirty="0">
                <a:solidFill>
                  <a:srgbClr val="002060"/>
                </a:solidFill>
                <a:latin typeface="仿宋" panose="02010609060101010101" pitchFamily="49" charset="-122"/>
                <a:ea typeface="仿宋" panose="02010609060101010101" pitchFamily="49" charset="-122"/>
              </a:rPr>
              <a:t>面积近</a:t>
            </a:r>
            <a:r>
              <a:rPr lang="en-US" altLang="zh-CN" sz="1800" b="1" dirty="0" smtClean="0">
                <a:solidFill>
                  <a:srgbClr val="002060"/>
                </a:solidFill>
                <a:latin typeface="仿宋" panose="02010609060101010101" pitchFamily="49" charset="-122"/>
                <a:ea typeface="仿宋" panose="02010609060101010101" pitchFamily="49" charset="-122"/>
              </a:rPr>
              <a:t>790</a:t>
            </a:r>
            <a:r>
              <a:rPr lang="zh-CN" altLang="en-US" sz="1800" b="1" dirty="0" smtClean="0">
                <a:solidFill>
                  <a:srgbClr val="002060"/>
                </a:solidFill>
                <a:latin typeface="仿宋" panose="02010609060101010101" pitchFamily="49" charset="-122"/>
                <a:ea typeface="仿宋" panose="02010609060101010101" pitchFamily="49" charset="-122"/>
              </a:rPr>
              <a:t>平米，直接</a:t>
            </a:r>
            <a:r>
              <a:rPr lang="zh-CN" altLang="en-US" sz="1800" b="1" dirty="0">
                <a:solidFill>
                  <a:srgbClr val="002060"/>
                </a:solidFill>
                <a:latin typeface="仿宋" panose="02010609060101010101" pitchFamily="49" charset="-122"/>
                <a:ea typeface="仿宋" panose="02010609060101010101" pitchFamily="49" charset="-122"/>
              </a:rPr>
              <a:t>经济损失</a:t>
            </a:r>
            <a:r>
              <a:rPr lang="en-US" altLang="zh-CN" sz="1800" b="1" dirty="0">
                <a:solidFill>
                  <a:srgbClr val="002060"/>
                </a:solidFill>
                <a:latin typeface="仿宋" panose="02010609060101010101" pitchFamily="49" charset="-122"/>
                <a:ea typeface="仿宋" panose="02010609060101010101" pitchFamily="49" charset="-122"/>
              </a:rPr>
              <a:t>40</a:t>
            </a:r>
            <a:r>
              <a:rPr lang="zh-CN" altLang="en-US" sz="1800" b="1" dirty="0">
                <a:solidFill>
                  <a:srgbClr val="002060"/>
                </a:solidFill>
                <a:latin typeface="仿宋" panose="02010609060101010101" pitchFamily="49" charset="-122"/>
                <a:ea typeface="仿宋" panose="02010609060101010101" pitchFamily="49" charset="-122"/>
              </a:rPr>
              <a:t>余万元</a:t>
            </a:r>
            <a:r>
              <a:rPr lang="zh-CN" altLang="en-US" sz="1800" b="1" dirty="0" smtClean="0">
                <a:solidFill>
                  <a:srgbClr val="002060"/>
                </a:solidFill>
                <a:latin typeface="仿宋" panose="02010609060101010101" pitchFamily="49" charset="-122"/>
                <a:ea typeface="仿宋" panose="02010609060101010101" pitchFamily="49" charset="-122"/>
              </a:rPr>
              <a:t>。</a:t>
            </a:r>
            <a:endParaRPr lang="en-US" altLang="zh-CN" sz="1800" b="1" dirty="0" smtClean="0">
              <a:solidFill>
                <a:srgbClr val="002060"/>
              </a:solidFill>
              <a:latin typeface="仿宋" panose="02010609060101010101" pitchFamily="49" charset="-122"/>
              <a:ea typeface="仿宋" panose="02010609060101010101" pitchFamily="49" charset="-122"/>
            </a:endParaRPr>
          </a:p>
          <a:p>
            <a:pPr marL="266700" indent="-266700">
              <a:lnSpc>
                <a:spcPct val="150000"/>
              </a:lnSpc>
              <a:spcBef>
                <a:spcPts val="0"/>
              </a:spcBef>
              <a:buFont typeface="Wingdings" panose="05000000000000000000" pitchFamily="2" charset="2"/>
              <a:buChar char="Ø"/>
            </a:pPr>
            <a:r>
              <a:rPr lang="zh-CN" altLang="en-US" sz="1800" b="1" dirty="0">
                <a:solidFill>
                  <a:srgbClr val="002060"/>
                </a:solidFill>
                <a:latin typeface="Times New Roman" panose="02020603050405020304" pitchFamily="18" charset="0"/>
                <a:ea typeface="黑体" pitchFamily="2" charset="-122"/>
                <a:cs typeface="Times New Roman" panose="02020603050405020304" pitchFamily="18" charset="0"/>
              </a:rPr>
              <a:t>事故原因</a:t>
            </a:r>
            <a:r>
              <a:rPr lang="zh-CN" altLang="en-US" sz="1800" b="1" dirty="0">
                <a:solidFill>
                  <a:srgbClr val="002060"/>
                </a:solidFill>
                <a:latin typeface="仿宋" panose="02010609060101010101" pitchFamily="49" charset="-122"/>
                <a:ea typeface="仿宋" panose="02010609060101010101" pitchFamily="49" charset="-122"/>
              </a:rPr>
              <a:t>：某实验室</a:t>
            </a:r>
            <a:r>
              <a:rPr lang="zh-CN" altLang="en-US" sz="1800" b="1" dirty="0">
                <a:solidFill>
                  <a:srgbClr val="FF0000"/>
                </a:solidFill>
                <a:latin typeface="仿宋" panose="02010609060101010101" pitchFamily="49" charset="-122"/>
                <a:ea typeface="仿宋" panose="02010609060101010101" pitchFamily="49" charset="-122"/>
              </a:rPr>
              <a:t>操作台有漏水</a:t>
            </a:r>
            <a:r>
              <a:rPr lang="zh-CN" altLang="en-US" sz="1800" b="1" dirty="0">
                <a:solidFill>
                  <a:srgbClr val="002060"/>
                </a:solidFill>
                <a:latin typeface="仿宋" panose="02010609060101010101" pitchFamily="49" charset="-122"/>
                <a:ea typeface="仿宋" panose="02010609060101010101" pitchFamily="49" charset="-122"/>
              </a:rPr>
              <a:t>现象，储存柜</a:t>
            </a:r>
            <a:r>
              <a:rPr lang="zh-CN" altLang="en-US" sz="1800" b="1" dirty="0" smtClean="0">
                <a:solidFill>
                  <a:srgbClr val="002060"/>
                </a:solidFill>
                <a:latin typeface="仿宋" panose="02010609060101010101" pitchFamily="49" charset="-122"/>
                <a:ea typeface="仿宋" panose="02010609060101010101" pitchFamily="49" charset="-122"/>
              </a:rPr>
              <a:t>存有</a:t>
            </a:r>
            <a:r>
              <a:rPr lang="zh-CN" altLang="en-US" sz="1800" b="1" dirty="0" smtClean="0">
                <a:solidFill>
                  <a:srgbClr val="FF0000"/>
                </a:solidFill>
                <a:latin typeface="仿宋" panose="02010609060101010101" pitchFamily="49" charset="-122"/>
                <a:ea typeface="仿宋" panose="02010609060101010101" pitchFamily="49" charset="-122"/>
              </a:rPr>
              <a:t>化学品</a:t>
            </a:r>
            <a:r>
              <a:rPr lang="zh-CN" altLang="en-US" sz="1800" b="1" dirty="0">
                <a:solidFill>
                  <a:srgbClr val="FF0000"/>
                </a:solidFill>
                <a:latin typeface="仿宋" panose="02010609060101010101" pitchFamily="49" charset="-122"/>
                <a:ea typeface="仿宋" panose="02010609060101010101" pitchFamily="49" charset="-122"/>
              </a:rPr>
              <a:t>遇水自燃</a:t>
            </a:r>
            <a:r>
              <a:rPr lang="zh-CN" altLang="en-US" sz="1800" b="1" dirty="0" smtClean="0">
                <a:solidFill>
                  <a:srgbClr val="FF0000"/>
                </a:solidFill>
                <a:latin typeface="仿宋" panose="02010609060101010101" pitchFamily="49" charset="-122"/>
                <a:ea typeface="仿宋" panose="02010609060101010101" pitchFamily="49" charset="-122"/>
              </a:rPr>
              <a:t>引发</a:t>
            </a:r>
            <a:r>
              <a:rPr lang="zh-CN" altLang="en-US" sz="1800" b="1" dirty="0">
                <a:solidFill>
                  <a:srgbClr val="FF0000"/>
                </a:solidFill>
                <a:latin typeface="仿宋" panose="02010609060101010101" pitchFamily="49" charset="-122"/>
                <a:ea typeface="仿宋" panose="02010609060101010101" pitchFamily="49" charset="-122"/>
              </a:rPr>
              <a:t>火灾</a:t>
            </a:r>
            <a:r>
              <a:rPr lang="zh-CN" altLang="en-US" sz="1800" b="1" dirty="0" smtClean="0">
                <a:solidFill>
                  <a:srgbClr val="002060"/>
                </a:solidFill>
                <a:latin typeface="仿宋" panose="02010609060101010101" pitchFamily="49" charset="-122"/>
                <a:ea typeface="仿宋" panose="02010609060101010101" pitchFamily="49" charset="-122"/>
              </a:rPr>
              <a:t>。</a:t>
            </a:r>
            <a:endParaRPr lang="zh-CN" altLang="en-US" sz="1800" b="1" dirty="0">
              <a:solidFill>
                <a:srgbClr val="002060"/>
              </a:solidFill>
              <a:latin typeface="仿宋" panose="02010609060101010101" pitchFamily="49" charset="-122"/>
              <a:ea typeface="仿宋" panose="02010609060101010101" pitchFamily="49" charset="-122"/>
            </a:endParaRPr>
          </a:p>
          <a:p>
            <a:pPr marL="266700" indent="-266700">
              <a:lnSpc>
                <a:spcPct val="150000"/>
              </a:lnSpc>
              <a:spcBef>
                <a:spcPts val="0"/>
              </a:spcBef>
              <a:buFont typeface="Wingdings" panose="05000000000000000000" pitchFamily="2" charset="2"/>
              <a:buChar char="Ø"/>
            </a:pPr>
            <a:r>
              <a:rPr lang="zh-CN" altLang="zh-CN" sz="1800" b="1" dirty="0" smtClean="0">
                <a:solidFill>
                  <a:srgbClr val="002060"/>
                </a:solidFill>
                <a:latin typeface="Times New Roman" panose="02020603050405020304" pitchFamily="18" charset="0"/>
                <a:ea typeface="黑体" pitchFamily="2" charset="-122"/>
                <a:cs typeface="Times New Roman" panose="02020603050405020304" pitchFamily="18" charset="0"/>
              </a:rPr>
              <a:t>安全</a:t>
            </a:r>
            <a:r>
              <a:rPr lang="zh-CN" altLang="zh-CN" sz="1800" b="1" dirty="0">
                <a:solidFill>
                  <a:srgbClr val="002060"/>
                </a:solidFill>
                <a:latin typeface="Times New Roman" panose="02020603050405020304" pitchFamily="18" charset="0"/>
                <a:ea typeface="黑体" pitchFamily="2" charset="-122"/>
                <a:cs typeface="Times New Roman" panose="02020603050405020304" pitchFamily="18" charset="0"/>
              </a:rPr>
              <a:t>警示</a:t>
            </a:r>
            <a:r>
              <a:rPr lang="zh-CN" altLang="zh-CN" sz="1800" b="1" dirty="0" smtClean="0">
                <a:solidFill>
                  <a:srgbClr val="002060"/>
                </a:solidFill>
                <a:latin typeface="Times New Roman" panose="02020603050405020304" pitchFamily="18" charset="0"/>
                <a:ea typeface="黑体" pitchFamily="2" charset="-122"/>
                <a:cs typeface="Times New Roman" panose="02020603050405020304" pitchFamily="18" charset="0"/>
              </a:rPr>
              <a:t>：</a:t>
            </a:r>
            <a:r>
              <a:rPr lang="zh-CN" altLang="en-US" sz="1800" b="1" dirty="0">
                <a:solidFill>
                  <a:srgbClr val="FF0000"/>
                </a:solidFill>
                <a:latin typeface="仿宋" panose="02010609060101010101" pitchFamily="49" charset="-122"/>
                <a:ea typeface="仿宋" panose="02010609060101010101" pitchFamily="49" charset="-122"/>
                <a:cs typeface="Times New Roman" panose="02020603050405020304" pitchFamily="18" charset="0"/>
              </a:rPr>
              <a:t>应将遇水自燃试剂放置在符合安全条件的储存场所，严格管理</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a:t>
            </a:r>
            <a:endParaRPr lang="en-US" altLang="zh-CN"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endParaRPr>
          </a:p>
          <a:p>
            <a:pPr marL="266700" indent="-266700">
              <a:lnSpc>
                <a:spcPct val="150000"/>
              </a:lnSpc>
              <a:spcBef>
                <a:spcPts val="0"/>
              </a:spcBef>
              <a:buFont typeface="Wingdings" panose="05000000000000000000" pitchFamily="2" charset="2"/>
              <a:buChar char="Ø"/>
            </a:pPr>
            <a:endParaRPr lang="en-US" altLang="zh-CN"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endParaRPr>
          </a:p>
          <a:p>
            <a:pPr marL="266700" indent="-266700">
              <a:lnSpc>
                <a:spcPct val="150000"/>
              </a:lnSpc>
              <a:spcBef>
                <a:spcPts val="0"/>
              </a:spcBef>
              <a:buFont typeface="Wingdings" panose="05000000000000000000" pitchFamily="2" charset="2"/>
              <a:buChar char="Ø"/>
            </a:pP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武汉</a:t>
            </a:r>
            <a:r>
              <a:rPr lang="en-US" altLang="zh-CN" sz="1800" b="1" dirty="0">
                <a:solidFill>
                  <a:srgbClr val="FF0000"/>
                </a:solidFill>
                <a:latin typeface="仿宋" panose="02010609060101010101" pitchFamily="49" charset="-122"/>
                <a:ea typeface="仿宋" panose="02010609060101010101" pitchFamily="49" charset="-122"/>
                <a:cs typeface="Times New Roman" panose="02020603050405020304" pitchFamily="18" charset="0"/>
              </a:rPr>
              <a:t>7</a:t>
            </a:r>
            <a:r>
              <a:rPr lang="zh-CN" altLang="en-US" sz="1800" b="1" dirty="0">
                <a:solidFill>
                  <a:srgbClr val="FF0000"/>
                </a:solidFill>
                <a:latin typeface="仿宋" panose="02010609060101010101" pitchFamily="49" charset="-122"/>
                <a:ea typeface="仿宋" panose="02010609060101010101" pitchFamily="49" charset="-122"/>
                <a:cs typeface="Times New Roman" panose="02020603050405020304" pitchFamily="18" charset="0"/>
              </a:rPr>
              <a:t>月</a:t>
            </a:r>
            <a:r>
              <a:rPr lang="zh-CN" altLang="en-US" sz="1800" b="1" dirty="0" smtClean="0">
                <a:solidFill>
                  <a:srgbClr val="FF0000"/>
                </a:solidFill>
                <a:latin typeface="仿宋" panose="02010609060101010101" pitchFamily="49" charset="-122"/>
                <a:ea typeface="仿宋" panose="02010609060101010101" pitchFamily="49" charset="-122"/>
                <a:cs typeface="Times New Roman" panose="02020603050405020304" pitchFamily="18" charset="0"/>
              </a:rPr>
              <a:t>暴雨</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可能</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造成实验室意外渗水、进水，需加以防范</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a:t>
            </a:r>
            <a:endParaRPr lang="en-US" altLang="zh-CN"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endParaRPr>
          </a:p>
        </p:txBody>
      </p:sp>
      <p:sp>
        <p:nvSpPr>
          <p:cNvPr id="19" name="标题 4"/>
          <p:cNvSpPr txBox="1">
            <a:spLocks/>
          </p:cNvSpPr>
          <p:nvPr/>
        </p:nvSpPr>
        <p:spPr>
          <a:xfrm>
            <a:off x="407368" y="332657"/>
            <a:ext cx="10369152"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一、危化品</a:t>
            </a:r>
            <a:r>
              <a:rPr lang="zh-CN" altLang="en-US" sz="2200" b="1" dirty="0">
                <a:solidFill>
                  <a:srgbClr val="002060"/>
                </a:solidFill>
                <a:latin typeface="黑体" panose="02010609060101010101" pitchFamily="49" charset="-122"/>
                <a:ea typeface="黑体" panose="02010609060101010101" pitchFamily="49" charset="-122"/>
              </a:rPr>
              <a:t>典型事故</a:t>
            </a:r>
            <a:r>
              <a:rPr lang="zh-CN" altLang="en-US" sz="2200" b="1" dirty="0" smtClean="0">
                <a:solidFill>
                  <a:srgbClr val="002060"/>
                </a:solidFill>
                <a:latin typeface="黑体" panose="02010609060101010101" pitchFamily="49" charset="-122"/>
                <a:ea typeface="黑体" panose="02010609060101010101" pitchFamily="49" charset="-122"/>
              </a:rPr>
              <a:t>案例┃</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典型案例（</a:t>
            </a:r>
            <a:r>
              <a:rPr lang="en-US" altLang="zh-CN" sz="2000" b="1" dirty="0" smtClean="0">
                <a:solidFill>
                  <a:srgbClr val="FF0000"/>
                </a:solidFill>
                <a:latin typeface="楷体" panose="02010609060101010101" pitchFamily="49" charset="-122"/>
                <a:ea typeface="楷体" panose="02010609060101010101" pitchFamily="49" charset="-122"/>
              </a:rPr>
              <a:t>3</a:t>
            </a:r>
            <a:r>
              <a:rPr lang="zh-CN" altLang="en-US" sz="2000" b="1" dirty="0" smtClean="0">
                <a:solidFill>
                  <a:srgbClr val="FF0000"/>
                </a:solidFill>
                <a:latin typeface="楷体" panose="02010609060101010101" pitchFamily="49" charset="-122"/>
                <a:ea typeface="楷体" panose="02010609060101010101" pitchFamily="49" charset="-122"/>
              </a:rPr>
              <a:t>）</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10" name="图片 9" descr="http://p3.so.qhmsg.com/bdr/_240_/t0154bc0abeabc825dd.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2568" y="3848427"/>
            <a:ext cx="3626118" cy="2604909"/>
          </a:xfrm>
          <a:prstGeom prst="rect">
            <a:avLst/>
          </a:prstGeom>
          <a:ln>
            <a:noFill/>
          </a:ln>
          <a:effectLst>
            <a:outerShdw blurRad="292100" dist="139700" dir="2700000" algn="tl" rotWithShape="0">
              <a:srgbClr val="333333">
                <a:alpha val="65000"/>
              </a:srgbClr>
            </a:outerShdw>
          </a:effectLst>
        </p:spPr>
      </p:pic>
      <p:pic>
        <p:nvPicPr>
          <p:cNvPr id="11" name="图片 10" descr="http://p0.so.qhmsg.com/bdr/_240_/t01214c300543c38d15.jpg"/>
          <p:cNvPicPr>
            <a:picLocks noChangeAspect="1"/>
          </p:cNvPicPr>
          <p:nvPr/>
        </p:nvPicPr>
        <p:blipFill rotWithShape="1">
          <a:blip r:embed="rId3" cstate="print">
            <a:extLst>
              <a:ext uri="{28A0092B-C50C-407E-A947-70E740481C1C}">
                <a14:useLocalDpi xmlns:a14="http://schemas.microsoft.com/office/drawing/2010/main" val="0"/>
              </a:ext>
            </a:extLst>
          </a:blip>
          <a:srcRect l="13948" r="946"/>
          <a:stretch/>
        </p:blipFill>
        <p:spPr bwMode="auto">
          <a:xfrm>
            <a:off x="7032104" y="837511"/>
            <a:ext cx="3626582" cy="259148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7869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3" end="3"/>
                                            </p:txEl>
                                          </p:spTgt>
                                        </p:tgtEl>
                                        <p:attrNameLst>
                                          <p:attrName>style.visibility</p:attrName>
                                        </p:attrNameLst>
                                      </p:cBhvr>
                                      <p:to>
                                        <p:strVal val="visible"/>
                                      </p:to>
                                    </p:set>
                                    <p:animEffect transition="in" filter="wipe(up)">
                                      <p:cBhvr>
                                        <p:cTn id="7" dur="500"/>
                                        <p:tgtEl>
                                          <p:spTgt spid="1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xEl>
                                              <p:pRg st="5" end="5"/>
                                            </p:txEl>
                                          </p:spTgt>
                                        </p:tgtEl>
                                        <p:attrNameLst>
                                          <p:attrName>style.visibility</p:attrName>
                                        </p:attrNameLst>
                                      </p:cBhvr>
                                      <p:to>
                                        <p:strVal val="visible"/>
                                      </p:to>
                                    </p:set>
                                    <p:animEffect transition="in" filter="wipe(up)">
                                      <p:cBhvr>
                                        <p:cTn id="12"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880145"/>
            <a:ext cx="6408711" cy="5285159"/>
          </a:xfrm>
        </p:spPr>
        <p:txBody>
          <a:bodyPr>
            <a:normAutofit lnSpcReduction="10000"/>
          </a:bodyPr>
          <a:lstStyle/>
          <a:p>
            <a:pPr lvl="0">
              <a:lnSpc>
                <a:spcPct val="150000"/>
              </a:lnSpc>
              <a:spcBef>
                <a:spcPts val="0"/>
              </a:spcBef>
              <a:buFont typeface="Wingdings" panose="05000000000000000000" pitchFamily="2" charset="2"/>
              <a:buChar char="p"/>
            </a:pP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错</a:t>
            </a:r>
            <a:r>
              <a:rPr lang="zh-CN" altLang="en-US" sz="1800" b="1" dirty="0">
                <a:solidFill>
                  <a:srgbClr val="FF0000"/>
                </a:solidFill>
                <a:latin typeface="Times New Roman" panose="02020603050405020304" pitchFamily="18" charset="0"/>
                <a:ea typeface="黑体" pitchFamily="2" charset="-122"/>
                <a:cs typeface="Times New Roman" panose="02020603050405020304" pitchFamily="18" charset="0"/>
              </a:rPr>
              <a:t>拿化学品</a:t>
            </a:r>
            <a:r>
              <a:rPr lang="zh-CN" altLang="en-US" sz="1800" b="1" dirty="0" smtClean="0">
                <a:solidFill>
                  <a:srgbClr val="002060"/>
                </a:solidFill>
                <a:latin typeface="Times New Roman" panose="02020603050405020304" pitchFamily="18" charset="0"/>
                <a:ea typeface="黑体" pitchFamily="2" charset="-122"/>
                <a:cs typeface="Times New Roman" panose="02020603050405020304" pitchFamily="18" charset="0"/>
              </a:rPr>
              <a:t>导致</a:t>
            </a:r>
            <a:r>
              <a:rPr lang="zh-CN" altLang="en-US" sz="1800" b="1" dirty="0">
                <a:solidFill>
                  <a:srgbClr val="002060"/>
                </a:solidFill>
                <a:latin typeface="Times New Roman" panose="02020603050405020304" pitchFamily="18" charset="0"/>
                <a:ea typeface="黑体" pitchFamily="2" charset="-122"/>
                <a:cs typeface="Times New Roman" panose="02020603050405020304" pitchFamily="18" charset="0"/>
              </a:rPr>
              <a:t>爆炸伤人</a:t>
            </a:r>
          </a:p>
          <a:p>
            <a:pPr marL="266700" indent="-266700">
              <a:lnSpc>
                <a:spcPct val="150000"/>
              </a:lnSpc>
              <a:spcBef>
                <a:spcPts val="0"/>
              </a:spcBef>
              <a:buFont typeface="Wingdings" panose="05000000000000000000" pitchFamily="2" charset="2"/>
              <a:buChar char="Ø"/>
            </a:pPr>
            <a:r>
              <a:rPr lang="zh-CN" altLang="en-US" sz="1800" b="1" dirty="0" smtClean="0">
                <a:solidFill>
                  <a:srgbClr val="002060"/>
                </a:solidFill>
                <a:latin typeface="Times New Roman" panose="02020603050405020304" pitchFamily="18" charset="0"/>
                <a:ea typeface="黑体" pitchFamily="2" charset="-122"/>
                <a:cs typeface="Times New Roman" panose="02020603050405020304" pitchFamily="18" charset="0"/>
              </a:rPr>
              <a:t>事故</a:t>
            </a:r>
            <a:r>
              <a:rPr lang="zh-CN" altLang="en-US" sz="1800" b="1" dirty="0">
                <a:solidFill>
                  <a:srgbClr val="002060"/>
                </a:solidFill>
                <a:latin typeface="Times New Roman" panose="02020603050405020304" pitchFamily="18" charset="0"/>
                <a:ea typeface="黑体" pitchFamily="2" charset="-122"/>
                <a:cs typeface="Times New Roman" panose="02020603050405020304" pitchFamily="18" charset="0"/>
              </a:rPr>
              <a:t>简介</a:t>
            </a:r>
            <a:r>
              <a:rPr lang="zh-CN" altLang="en-US" sz="1800" b="1" dirty="0" smtClean="0">
                <a:solidFill>
                  <a:srgbClr val="002060"/>
                </a:solidFill>
                <a:latin typeface="仿宋" panose="02010609060101010101" pitchFamily="49" charset="-122"/>
                <a:ea typeface="仿宋" panose="02010609060101010101" pitchFamily="49" charset="-122"/>
              </a:rPr>
              <a:t>：</a:t>
            </a:r>
            <a:r>
              <a:rPr lang="en-US" altLang="zh-CN" sz="1800" b="1" dirty="0">
                <a:solidFill>
                  <a:srgbClr val="002060"/>
                </a:solidFill>
                <a:latin typeface="仿宋" panose="02010609060101010101" pitchFamily="49" charset="-122"/>
                <a:ea typeface="仿宋" panose="02010609060101010101" pitchFamily="49" charset="-122"/>
              </a:rPr>
              <a:t>2005</a:t>
            </a:r>
            <a:r>
              <a:rPr lang="zh-CN" altLang="en-US" sz="1800" b="1" dirty="0">
                <a:solidFill>
                  <a:srgbClr val="002060"/>
                </a:solidFill>
                <a:latin typeface="仿宋" panose="02010609060101010101" pitchFamily="49" charset="-122"/>
                <a:ea typeface="仿宋" panose="02010609060101010101" pitchFamily="49" charset="-122"/>
              </a:rPr>
              <a:t>年</a:t>
            </a:r>
            <a:r>
              <a:rPr lang="en-US" altLang="zh-CN" sz="1800" b="1" dirty="0">
                <a:solidFill>
                  <a:srgbClr val="002060"/>
                </a:solidFill>
                <a:latin typeface="仿宋" panose="02010609060101010101" pitchFamily="49" charset="-122"/>
                <a:ea typeface="仿宋" panose="02010609060101010101" pitchFamily="49" charset="-122"/>
              </a:rPr>
              <a:t>8</a:t>
            </a:r>
            <a:r>
              <a:rPr lang="zh-CN" altLang="en-US" sz="1800" b="1" dirty="0">
                <a:solidFill>
                  <a:srgbClr val="002060"/>
                </a:solidFill>
                <a:latin typeface="仿宋" panose="02010609060101010101" pitchFamily="49" charset="-122"/>
                <a:ea typeface="仿宋" panose="02010609060101010101" pitchFamily="49" charset="-122"/>
              </a:rPr>
              <a:t>月，上海某研究所实验室人员在准备处理一瓶四氢呋喃时，没有仔细核对，误将一瓶</a:t>
            </a:r>
            <a:r>
              <a:rPr lang="zh-CN" altLang="en-US" sz="1800" b="1" dirty="0">
                <a:solidFill>
                  <a:srgbClr val="FF0000"/>
                </a:solidFill>
                <a:latin typeface="仿宋" panose="02010609060101010101" pitchFamily="49" charset="-122"/>
                <a:ea typeface="仿宋" panose="02010609060101010101" pitchFamily="49" charset="-122"/>
              </a:rPr>
              <a:t>硝基甲烷</a:t>
            </a:r>
            <a:r>
              <a:rPr lang="zh-CN" altLang="en-US" sz="1800" b="1" dirty="0">
                <a:solidFill>
                  <a:srgbClr val="002060"/>
                </a:solidFill>
                <a:latin typeface="仿宋" panose="02010609060101010101" pitchFamily="49" charset="-122"/>
                <a:ea typeface="仿宋" panose="02010609060101010101" pitchFamily="49" charset="-122"/>
              </a:rPr>
              <a:t>当作</a:t>
            </a:r>
            <a:r>
              <a:rPr lang="zh-CN" altLang="en-US" sz="1800" b="1" dirty="0">
                <a:solidFill>
                  <a:srgbClr val="FF0000"/>
                </a:solidFill>
                <a:latin typeface="仿宋" panose="02010609060101010101" pitchFamily="49" charset="-122"/>
                <a:ea typeface="仿宋" panose="02010609060101010101" pitchFamily="49" charset="-122"/>
              </a:rPr>
              <a:t>四氢呋喃</a:t>
            </a:r>
            <a:r>
              <a:rPr lang="zh-CN" altLang="en-US" sz="1800" b="1" dirty="0">
                <a:solidFill>
                  <a:srgbClr val="002060"/>
                </a:solidFill>
                <a:latin typeface="仿宋" panose="02010609060101010101" pitchFamily="49" charset="-122"/>
                <a:ea typeface="仿宋" panose="02010609060101010101" pitchFamily="49" charset="-122"/>
              </a:rPr>
              <a:t>投到</a:t>
            </a:r>
            <a:r>
              <a:rPr lang="zh-CN" altLang="en-US" sz="1800" b="1" dirty="0">
                <a:solidFill>
                  <a:srgbClr val="FF0000"/>
                </a:solidFill>
                <a:latin typeface="仿宋" panose="02010609060101010101" pitchFamily="49" charset="-122"/>
                <a:ea typeface="仿宋" panose="02010609060101010101" pitchFamily="49" charset="-122"/>
              </a:rPr>
              <a:t>氢氧化钠</a:t>
            </a:r>
            <a:r>
              <a:rPr lang="zh-CN" altLang="en-US" sz="1800" b="1" dirty="0">
                <a:solidFill>
                  <a:srgbClr val="002060"/>
                </a:solidFill>
                <a:latin typeface="仿宋" panose="02010609060101010101" pitchFamily="49" charset="-122"/>
                <a:ea typeface="仿宋" panose="02010609060101010101" pitchFamily="49" charset="-122"/>
              </a:rPr>
              <a:t>中。后来发生了爆炸，玻璃</a:t>
            </a:r>
            <a:r>
              <a:rPr lang="zh-CN" altLang="en-US" sz="1800" b="1" dirty="0" smtClean="0">
                <a:solidFill>
                  <a:srgbClr val="002060"/>
                </a:solidFill>
                <a:latin typeface="仿宋" panose="02010609060101010101" pitchFamily="49" charset="-122"/>
                <a:ea typeface="仿宋" panose="02010609060101010101" pitchFamily="49" charset="-122"/>
              </a:rPr>
              <a:t>碎片将</a:t>
            </a:r>
            <a:r>
              <a:rPr lang="en-US" altLang="zh-CN" sz="1800" b="1" dirty="0" smtClean="0">
                <a:solidFill>
                  <a:srgbClr val="002060"/>
                </a:solidFill>
                <a:latin typeface="仿宋" panose="02010609060101010101" pitchFamily="49" charset="-122"/>
                <a:ea typeface="仿宋" panose="02010609060101010101" pitchFamily="49" charset="-122"/>
              </a:rPr>
              <a:t>2</a:t>
            </a:r>
            <a:r>
              <a:rPr lang="zh-CN" altLang="en-US" sz="1800" b="1" dirty="0" smtClean="0">
                <a:solidFill>
                  <a:srgbClr val="002060"/>
                </a:solidFill>
                <a:latin typeface="仿宋" panose="02010609060101010101" pitchFamily="49" charset="-122"/>
                <a:ea typeface="仿宋" panose="02010609060101010101" pitchFamily="49" charset="-122"/>
              </a:rPr>
              <a:t>人</a:t>
            </a:r>
            <a:r>
              <a:rPr lang="zh-CN" altLang="en-US" sz="1800" b="1" dirty="0">
                <a:solidFill>
                  <a:srgbClr val="002060"/>
                </a:solidFill>
                <a:latin typeface="仿宋" panose="02010609060101010101" pitchFamily="49" charset="-122"/>
                <a:ea typeface="仿宋" panose="02010609060101010101" pitchFamily="49" charset="-122"/>
              </a:rPr>
              <a:t>的手臂割伤。</a:t>
            </a:r>
          </a:p>
          <a:p>
            <a:pPr marL="266700" indent="-266700">
              <a:lnSpc>
                <a:spcPct val="150000"/>
              </a:lnSpc>
              <a:spcBef>
                <a:spcPts val="0"/>
              </a:spcBef>
              <a:buFont typeface="Wingdings" panose="05000000000000000000" pitchFamily="2" charset="2"/>
              <a:buChar char="Ø"/>
            </a:pPr>
            <a:r>
              <a:rPr lang="zh-CN" altLang="en-US" sz="1800" b="1" dirty="0" smtClean="0">
                <a:solidFill>
                  <a:srgbClr val="002060"/>
                </a:solidFill>
                <a:latin typeface="Times New Roman" panose="02020603050405020304" pitchFamily="18" charset="0"/>
                <a:ea typeface="黑体" pitchFamily="2" charset="-122"/>
                <a:cs typeface="Times New Roman" panose="02020603050405020304" pitchFamily="18" charset="0"/>
              </a:rPr>
              <a:t>事故原因</a:t>
            </a:r>
            <a:r>
              <a:rPr lang="zh-CN" altLang="en-US" sz="1800" b="1" dirty="0" smtClean="0">
                <a:solidFill>
                  <a:srgbClr val="002060"/>
                </a:solidFill>
                <a:latin typeface="仿宋" panose="02010609060101010101" pitchFamily="49" charset="-122"/>
                <a:ea typeface="仿宋" panose="02010609060101010101" pitchFamily="49" charset="-122"/>
              </a:rPr>
              <a:t>：</a:t>
            </a:r>
            <a:r>
              <a:rPr lang="zh-CN" altLang="en-US" sz="1800" b="1" dirty="0" smtClean="0">
                <a:solidFill>
                  <a:srgbClr val="FF0000"/>
                </a:solidFill>
                <a:latin typeface="仿宋" panose="02010609060101010101" pitchFamily="49" charset="-122"/>
                <a:ea typeface="仿宋" panose="02010609060101010101" pitchFamily="49" charset="-122"/>
              </a:rPr>
              <a:t>实验</a:t>
            </a:r>
            <a:r>
              <a:rPr lang="zh-CN" altLang="en-US" sz="1800" b="1" dirty="0">
                <a:solidFill>
                  <a:srgbClr val="FF0000"/>
                </a:solidFill>
                <a:latin typeface="仿宋" panose="02010609060101010101" pitchFamily="49" charset="-122"/>
                <a:ea typeface="仿宋" panose="02010609060101010101" pitchFamily="49" charset="-122"/>
              </a:rPr>
              <a:t>台面药品</a:t>
            </a:r>
            <a:r>
              <a:rPr lang="zh-CN" altLang="en-US" sz="1800" b="1" dirty="0" smtClean="0">
                <a:solidFill>
                  <a:srgbClr val="FF0000"/>
                </a:solidFill>
                <a:latin typeface="仿宋" panose="02010609060101010101" pitchFamily="49" charset="-122"/>
                <a:ea typeface="仿宋" panose="02010609060101010101" pitchFamily="49" charset="-122"/>
              </a:rPr>
              <a:t>过多，物品杂乱无序</a:t>
            </a:r>
            <a:r>
              <a:rPr lang="zh-CN" altLang="en-US" sz="1800" b="1" dirty="0" smtClean="0">
                <a:solidFill>
                  <a:srgbClr val="002060"/>
                </a:solidFill>
                <a:latin typeface="仿宋" panose="02010609060101010101" pitchFamily="49" charset="-122"/>
                <a:ea typeface="仿宋" panose="02010609060101010101" pitchFamily="49" charset="-122"/>
              </a:rPr>
              <a:t>，</a:t>
            </a:r>
            <a:r>
              <a:rPr lang="zh-CN" altLang="en-US" sz="1800" b="1" dirty="0">
                <a:solidFill>
                  <a:srgbClr val="002060"/>
                </a:solidFill>
                <a:latin typeface="仿宋" panose="02010609060101010101" pitchFamily="49" charset="-122"/>
                <a:ea typeface="仿宋" panose="02010609060101010101" pitchFamily="49" charset="-122"/>
              </a:rPr>
              <a:t>当事人在投料时粗心大意，没有仔细核对所要使用的化学试剂</a:t>
            </a:r>
            <a:r>
              <a:rPr lang="zh-CN" altLang="en-US" sz="1800" b="1" dirty="0" smtClean="0">
                <a:solidFill>
                  <a:srgbClr val="002060"/>
                </a:solidFill>
                <a:latin typeface="仿宋" panose="02010609060101010101" pitchFamily="49" charset="-122"/>
                <a:ea typeface="仿宋" panose="02010609060101010101" pitchFamily="49" charset="-122"/>
              </a:rPr>
              <a:t>。</a:t>
            </a:r>
            <a:endParaRPr lang="zh-CN" altLang="en-US" sz="1800" b="1" dirty="0">
              <a:solidFill>
                <a:srgbClr val="002060"/>
              </a:solidFill>
              <a:latin typeface="仿宋" panose="02010609060101010101" pitchFamily="49" charset="-122"/>
              <a:ea typeface="仿宋" panose="02010609060101010101" pitchFamily="49" charset="-122"/>
            </a:endParaRPr>
          </a:p>
          <a:p>
            <a:pPr marL="266700" indent="-266700">
              <a:lnSpc>
                <a:spcPct val="150000"/>
              </a:lnSpc>
              <a:spcBef>
                <a:spcPts val="0"/>
              </a:spcBef>
              <a:buFont typeface="Wingdings" panose="05000000000000000000" pitchFamily="2" charset="2"/>
              <a:buChar char="Ø"/>
            </a:pPr>
            <a:r>
              <a:rPr lang="zh-CN" altLang="zh-CN" sz="1800" b="1" dirty="0" smtClean="0">
                <a:solidFill>
                  <a:srgbClr val="002060"/>
                </a:solidFill>
                <a:latin typeface="Times New Roman" panose="02020603050405020304" pitchFamily="18" charset="0"/>
                <a:ea typeface="黑体" pitchFamily="2" charset="-122"/>
                <a:cs typeface="Times New Roman" panose="02020603050405020304" pitchFamily="18" charset="0"/>
              </a:rPr>
              <a:t>安全</a:t>
            </a:r>
            <a:r>
              <a:rPr lang="zh-CN" altLang="zh-CN" sz="1800" b="1" dirty="0">
                <a:solidFill>
                  <a:srgbClr val="002060"/>
                </a:solidFill>
                <a:latin typeface="Times New Roman" panose="02020603050405020304" pitchFamily="18" charset="0"/>
                <a:ea typeface="黑体" pitchFamily="2" charset="-122"/>
                <a:cs typeface="Times New Roman" panose="02020603050405020304" pitchFamily="18" charset="0"/>
              </a:rPr>
              <a:t>警示</a:t>
            </a:r>
            <a:r>
              <a:rPr lang="zh-CN" altLang="zh-CN" sz="1800" b="1" dirty="0" smtClean="0">
                <a:solidFill>
                  <a:srgbClr val="002060"/>
                </a:solidFill>
                <a:latin typeface="Times New Roman" panose="02020603050405020304" pitchFamily="18" charset="0"/>
                <a:ea typeface="黑体" pitchFamily="2" charset="-122"/>
                <a:cs typeface="Times New Roman" panose="02020603050405020304" pitchFamily="18" charset="0"/>
              </a:rPr>
              <a:t>：</a:t>
            </a:r>
            <a:r>
              <a:rPr lang="zh-CN" altLang="en-US" sz="1800" b="1" dirty="0">
                <a:solidFill>
                  <a:srgbClr val="002060"/>
                </a:solidFill>
                <a:latin typeface="仿宋" panose="02010609060101010101" pitchFamily="49" charset="-122"/>
                <a:ea typeface="仿宋" panose="02010609060101010101" pitchFamily="49" charset="-122"/>
              </a:rPr>
              <a:t>实验台、工作台等要</a:t>
            </a:r>
            <a:r>
              <a:rPr lang="zh-CN" altLang="en-US" sz="1800" b="1" dirty="0">
                <a:solidFill>
                  <a:srgbClr val="FF0000"/>
                </a:solidFill>
                <a:latin typeface="仿宋" panose="02010609060101010101" pitchFamily="49" charset="-122"/>
                <a:ea typeface="仿宋" panose="02010609060101010101" pitchFamily="49" charset="-122"/>
              </a:rPr>
              <a:t>保持整洁</a:t>
            </a:r>
            <a:r>
              <a:rPr lang="zh-CN" altLang="en-US" sz="1800" b="1" dirty="0" smtClean="0">
                <a:solidFill>
                  <a:srgbClr val="002060"/>
                </a:solidFill>
                <a:latin typeface="仿宋" panose="02010609060101010101" pitchFamily="49" charset="-122"/>
                <a:ea typeface="仿宋" panose="02010609060101010101" pitchFamily="49" charset="-122"/>
              </a:rPr>
              <a:t>，用完的</a:t>
            </a:r>
            <a:r>
              <a:rPr lang="zh-CN" altLang="en-US" sz="1800" b="1" dirty="0" smtClean="0">
                <a:solidFill>
                  <a:srgbClr val="FF0000"/>
                </a:solidFill>
                <a:latin typeface="仿宋" panose="02010609060101010101" pitchFamily="49" charset="-122"/>
                <a:ea typeface="仿宋" panose="02010609060101010101" pitchFamily="49" charset="-122"/>
              </a:rPr>
              <a:t>试剂</a:t>
            </a:r>
            <a:r>
              <a:rPr lang="zh-CN" altLang="en-US" sz="1800" b="1" dirty="0" smtClean="0">
                <a:solidFill>
                  <a:srgbClr val="002060"/>
                </a:solidFill>
                <a:latin typeface="仿宋" panose="02010609060101010101" pitchFamily="49" charset="-122"/>
                <a:ea typeface="仿宋" panose="02010609060101010101" pitchFamily="49" charset="-122"/>
              </a:rPr>
              <a:t>要及时</a:t>
            </a:r>
            <a:r>
              <a:rPr lang="zh-CN" altLang="en-US" sz="1800" b="1" dirty="0" smtClean="0">
                <a:solidFill>
                  <a:srgbClr val="FF0000"/>
                </a:solidFill>
                <a:latin typeface="仿宋" panose="02010609060101010101" pitchFamily="49" charset="-122"/>
                <a:ea typeface="仿宋" panose="02010609060101010101" pitchFamily="49" charset="-122"/>
              </a:rPr>
              <a:t>回放</a:t>
            </a:r>
            <a:r>
              <a:rPr lang="zh-CN" altLang="en-US" sz="1800" b="1" dirty="0" smtClean="0">
                <a:solidFill>
                  <a:srgbClr val="002060"/>
                </a:solidFill>
                <a:latin typeface="仿宋" panose="02010609060101010101" pitchFamily="49" charset="-122"/>
                <a:ea typeface="仿宋" panose="02010609060101010101" pitchFamily="49" charset="-122"/>
              </a:rPr>
              <a:t>到</a:t>
            </a:r>
            <a:r>
              <a:rPr lang="zh-CN" altLang="en-US" sz="1800" b="1" dirty="0">
                <a:solidFill>
                  <a:srgbClr val="002060"/>
                </a:solidFill>
                <a:latin typeface="仿宋" panose="02010609060101010101" pitchFamily="49" charset="-122"/>
                <a:ea typeface="仿宋" panose="02010609060101010101" pitchFamily="49" charset="-122"/>
              </a:rPr>
              <a:t>试剂架上或试剂柜中，避免试剂打翻或</a:t>
            </a:r>
            <a:r>
              <a:rPr lang="zh-CN" altLang="en-US" sz="1800" b="1" dirty="0" smtClean="0">
                <a:solidFill>
                  <a:srgbClr val="002060"/>
                </a:solidFill>
                <a:latin typeface="仿宋" panose="02010609060101010101" pitchFamily="49" charset="-122"/>
                <a:ea typeface="仿宋" panose="02010609060101010101" pitchFamily="49" charset="-122"/>
              </a:rPr>
              <a:t>误用。</a:t>
            </a:r>
            <a:endParaRPr lang="en-US" altLang="zh-CN" sz="1800" b="1" dirty="0" smtClean="0">
              <a:solidFill>
                <a:srgbClr val="002060"/>
              </a:solidFill>
              <a:latin typeface="仿宋" panose="02010609060101010101" pitchFamily="49" charset="-122"/>
              <a:ea typeface="仿宋" panose="02010609060101010101" pitchFamily="49" charset="-122"/>
            </a:endParaRPr>
          </a:p>
          <a:p>
            <a:pPr marL="266700" indent="-266700">
              <a:lnSpc>
                <a:spcPct val="150000"/>
              </a:lnSpc>
              <a:spcBef>
                <a:spcPts val="0"/>
              </a:spcBef>
              <a:buFont typeface="Wingdings" panose="05000000000000000000" pitchFamily="2" charset="2"/>
              <a:buChar char="Ø"/>
            </a:pPr>
            <a:endParaRPr lang="en-US" altLang="zh-CN"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endParaRPr>
          </a:p>
          <a:p>
            <a:pPr marL="266700" indent="-266700">
              <a:lnSpc>
                <a:spcPct val="150000"/>
              </a:lnSpc>
              <a:spcBef>
                <a:spcPts val="0"/>
              </a:spcBef>
              <a:buFont typeface="Wingdings" panose="05000000000000000000" pitchFamily="2" charset="2"/>
              <a:buChar char="Ø"/>
            </a:pP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相近案例：</a:t>
            </a:r>
            <a:r>
              <a:rPr lang="en-US" altLang="zh-CN"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2014</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年</a:t>
            </a:r>
            <a:r>
              <a:rPr lang="en-US" altLang="zh-CN"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1</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月，南京地铁</a:t>
            </a: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车厢发生</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火灾事故。空调</a:t>
            </a: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安装</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工人误</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将</a:t>
            </a:r>
            <a:r>
              <a:rPr lang="zh-CN" altLang="en-US" sz="1800" b="1" dirty="0" smtClean="0">
                <a:solidFill>
                  <a:srgbClr val="FF0000"/>
                </a:solidFill>
                <a:latin typeface="仿宋" panose="02010609060101010101" pitchFamily="49" charset="-122"/>
                <a:ea typeface="仿宋" panose="02010609060101010101" pitchFamily="49" charset="-122"/>
                <a:cs typeface="Times New Roman" panose="02020603050405020304" pitchFamily="18" charset="0"/>
              </a:rPr>
              <a:t>氨基磺酸</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作</a:t>
            </a:r>
            <a:r>
              <a:rPr lang="zh-CN" altLang="en-US" sz="1800" b="1" dirty="0" smtClean="0">
                <a:solidFill>
                  <a:srgbClr val="FF0000"/>
                </a:solidFill>
                <a:latin typeface="仿宋" panose="02010609060101010101" pitchFamily="49" charset="-122"/>
                <a:ea typeface="仿宋" panose="02010609060101010101" pitchFamily="49" charset="-122"/>
                <a:cs typeface="Times New Roman" panose="02020603050405020304" pitchFamily="18" charset="0"/>
              </a:rPr>
              <a:t>硼砂</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带上</a:t>
            </a:r>
            <a:r>
              <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rPr>
              <a:t>地铁</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，与</a:t>
            </a:r>
            <a:r>
              <a:rPr lang="zh-CN" altLang="en-US" sz="1800" b="1" dirty="0" smtClean="0">
                <a:solidFill>
                  <a:srgbClr val="FF0000"/>
                </a:solidFill>
                <a:latin typeface="仿宋" panose="02010609060101010101" pitchFamily="49" charset="-122"/>
                <a:ea typeface="仿宋" panose="02010609060101010101" pitchFamily="49" charset="-122"/>
                <a:cs typeface="Times New Roman" panose="02020603050405020304" pitchFamily="18" charset="0"/>
              </a:rPr>
              <a:t>亚硝酸钠</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摩擦、碰撞产生强放热</a:t>
            </a:r>
            <a:r>
              <a:rPr lang="zh-CN" altLang="en-US" sz="1800" b="1" dirty="0" smtClean="0">
                <a:solidFill>
                  <a:srgbClr val="002060"/>
                </a:solidFill>
                <a:latin typeface="仿宋" panose="02010609060101010101" pitchFamily="49" charset="-122"/>
                <a:ea typeface="仿宋" panose="02010609060101010101" pitchFamily="49" charset="-122"/>
                <a:cs typeface="Times New Roman" panose="02020603050405020304" pitchFamily="18" charset="0"/>
              </a:rPr>
              <a:t>固相反应，引发事故。</a:t>
            </a:r>
            <a:endParaRPr lang="zh-CN" altLang="en-US" sz="1800" b="1" dirty="0">
              <a:solidFill>
                <a:srgbClr val="002060"/>
              </a:solidFill>
              <a:latin typeface="仿宋" panose="02010609060101010101" pitchFamily="49" charset="-122"/>
              <a:ea typeface="仿宋" panose="02010609060101010101" pitchFamily="49" charset="-122"/>
              <a:cs typeface="Times New Roman" panose="02020603050405020304" pitchFamily="18" charset="0"/>
            </a:endParaRPr>
          </a:p>
        </p:txBody>
      </p:sp>
      <p:sp>
        <p:nvSpPr>
          <p:cNvPr id="19" name="标题 4"/>
          <p:cNvSpPr txBox="1">
            <a:spLocks/>
          </p:cNvSpPr>
          <p:nvPr/>
        </p:nvSpPr>
        <p:spPr>
          <a:xfrm>
            <a:off x="407368" y="332657"/>
            <a:ext cx="10369152"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一、危化品</a:t>
            </a:r>
            <a:r>
              <a:rPr lang="zh-CN" altLang="en-US" sz="2200" b="1" dirty="0">
                <a:solidFill>
                  <a:srgbClr val="002060"/>
                </a:solidFill>
                <a:latin typeface="黑体" panose="02010609060101010101" pitchFamily="49" charset="-122"/>
                <a:ea typeface="黑体" panose="02010609060101010101" pitchFamily="49" charset="-122"/>
              </a:rPr>
              <a:t>典型事故</a:t>
            </a:r>
            <a:r>
              <a:rPr lang="zh-CN" altLang="en-US" sz="2200" b="1" dirty="0" smtClean="0">
                <a:solidFill>
                  <a:srgbClr val="002060"/>
                </a:solidFill>
                <a:latin typeface="黑体" panose="02010609060101010101" pitchFamily="49" charset="-122"/>
                <a:ea typeface="黑体" panose="02010609060101010101" pitchFamily="49" charset="-122"/>
              </a:rPr>
              <a:t>案例┃</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典型案例（</a:t>
            </a:r>
            <a:r>
              <a:rPr lang="en-US" altLang="zh-CN" sz="2000" b="1" dirty="0" smtClean="0">
                <a:solidFill>
                  <a:srgbClr val="FF0000"/>
                </a:solidFill>
                <a:latin typeface="楷体" panose="02010609060101010101" pitchFamily="49" charset="-122"/>
                <a:ea typeface="楷体" panose="02010609060101010101" pitchFamily="49" charset="-122"/>
              </a:rPr>
              <a:t>4</a:t>
            </a:r>
            <a:r>
              <a:rPr lang="zh-CN" altLang="en-US" sz="2000" b="1" dirty="0" smtClean="0">
                <a:solidFill>
                  <a:srgbClr val="FF0000"/>
                </a:solidFill>
                <a:latin typeface="楷体" panose="02010609060101010101" pitchFamily="49" charset="-122"/>
                <a:ea typeface="楷体" panose="02010609060101010101" pitchFamily="49" charset="-122"/>
              </a:rPr>
              <a:t>）</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6" name="Picture 3" descr="PIC0007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6160" y="1052736"/>
            <a:ext cx="3481352" cy="2664296"/>
          </a:xfrm>
          <a:prstGeom prst="rect">
            <a:avLst/>
          </a:prstGeom>
          <a:ln>
            <a:noFill/>
          </a:ln>
          <a:effectLst>
            <a:outerShdw blurRad="292100" dist="139700" dir="2700000" algn="tl" rotWithShape="0">
              <a:srgbClr val="333333">
                <a:alpha val="65000"/>
              </a:srgbClr>
            </a:outerShdw>
          </a:effectLst>
        </p:spPr>
      </p:pic>
      <p:pic>
        <p:nvPicPr>
          <p:cNvPr id="1026" name="Picture 2" descr="行驶中的地铁突然冒烟蹿出火苗 原是空调工带错原料发生化学反应"/>
          <p:cNvPicPr>
            <a:picLocks noChangeAspect="1" noChangeArrowheads="1"/>
          </p:cNvPicPr>
          <p:nvPr/>
        </p:nvPicPr>
        <p:blipFill rotWithShape="1">
          <a:blip r:embed="rId3">
            <a:extLst>
              <a:ext uri="{28A0092B-C50C-407E-A947-70E740481C1C}">
                <a14:useLocalDpi xmlns:a14="http://schemas.microsoft.com/office/drawing/2010/main" val="0"/>
              </a:ext>
            </a:extLst>
          </a:blip>
          <a:srcRect t="11283"/>
          <a:stretch/>
        </p:blipFill>
        <p:spPr bwMode="auto">
          <a:xfrm>
            <a:off x="8206697" y="3977376"/>
            <a:ext cx="2140278" cy="23307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09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3" end="3"/>
                                            </p:txEl>
                                          </p:spTgt>
                                        </p:tgtEl>
                                        <p:attrNameLst>
                                          <p:attrName>style.visibility</p:attrName>
                                        </p:attrNameLst>
                                      </p:cBhvr>
                                      <p:to>
                                        <p:strVal val="visible"/>
                                      </p:to>
                                    </p:set>
                                    <p:animEffect transition="in" filter="wipe(up)">
                                      <p:cBhvr>
                                        <p:cTn id="7" dur="500"/>
                                        <p:tgtEl>
                                          <p:spTgt spid="1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xEl>
                                              <p:pRg st="5" end="5"/>
                                            </p:txEl>
                                          </p:spTgt>
                                        </p:tgtEl>
                                        <p:attrNameLst>
                                          <p:attrName>style.visibility</p:attrName>
                                        </p:attrNameLst>
                                      </p:cBhvr>
                                      <p:to>
                                        <p:strVal val="visible"/>
                                      </p:to>
                                    </p:set>
                                    <p:animEffect transition="in" filter="wipe(up)">
                                      <p:cBhvr>
                                        <p:cTn id="12" dur="500"/>
                                        <p:tgtEl>
                                          <p:spTgt spid="18">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内容占位符 2"/>
          <p:cNvSpPr>
            <a:spLocks noGrp="1"/>
          </p:cNvSpPr>
          <p:nvPr>
            <p:ph idx="1"/>
          </p:nvPr>
        </p:nvSpPr>
        <p:spPr>
          <a:xfrm>
            <a:off x="767409" y="880145"/>
            <a:ext cx="5688631" cy="5429175"/>
          </a:xfrm>
        </p:spPr>
        <p:txBody>
          <a:bodyPr>
            <a:normAutofit/>
          </a:bodyPr>
          <a:lstStyle/>
          <a:p>
            <a:pPr lvl="0">
              <a:lnSpc>
                <a:spcPct val="150000"/>
              </a:lnSpc>
              <a:spcBef>
                <a:spcPts val="0"/>
              </a:spcBef>
              <a:buFont typeface="Wingdings" panose="05000000000000000000" pitchFamily="2" charset="2"/>
              <a:buChar char="p"/>
            </a:pPr>
            <a:r>
              <a:rPr lang="zh-CN" altLang="zh-CN" sz="1800" b="1" dirty="0" smtClean="0">
                <a:solidFill>
                  <a:srgbClr val="FF0000"/>
                </a:solidFill>
                <a:latin typeface="Times New Roman" panose="02020603050405020304" pitchFamily="18" charset="0"/>
                <a:ea typeface="黑体" pitchFamily="2" charset="-122"/>
                <a:cs typeface="Times New Roman" panose="02020603050405020304" pitchFamily="18" charset="0"/>
              </a:rPr>
              <a:t>化学品</a:t>
            </a:r>
            <a:r>
              <a:rPr lang="zh-CN" altLang="en-US" sz="1800" b="1" dirty="0" smtClean="0">
                <a:solidFill>
                  <a:srgbClr val="FF0000"/>
                </a:solidFill>
                <a:latin typeface="Times New Roman" panose="02020603050405020304" pitchFamily="18" charset="0"/>
                <a:ea typeface="黑体" pitchFamily="2" charset="-122"/>
                <a:cs typeface="Times New Roman" panose="02020603050405020304" pitchFamily="18" charset="0"/>
              </a:rPr>
              <a:t>操作</a:t>
            </a:r>
            <a:r>
              <a:rPr lang="zh-CN" altLang="en-US" sz="1800" b="1" dirty="0">
                <a:solidFill>
                  <a:srgbClr val="FF0000"/>
                </a:solidFill>
                <a:latin typeface="Times New Roman" panose="02020603050405020304" pitchFamily="18" charset="0"/>
                <a:ea typeface="黑体" pitchFamily="2" charset="-122"/>
                <a:cs typeface="Times New Roman" panose="02020603050405020304" pitchFamily="18" charset="0"/>
              </a:rPr>
              <a:t>不当</a:t>
            </a:r>
            <a:r>
              <a:rPr lang="zh-CN" altLang="en-US" sz="1800" b="1" dirty="0">
                <a:solidFill>
                  <a:srgbClr val="002060"/>
                </a:solidFill>
                <a:latin typeface="Times New Roman" panose="02020603050405020304" pitchFamily="18" charset="0"/>
                <a:ea typeface="黑体" pitchFamily="2" charset="-122"/>
                <a:cs typeface="Times New Roman" panose="02020603050405020304" pitchFamily="18" charset="0"/>
              </a:rPr>
              <a:t>引发爆炸事故</a:t>
            </a:r>
          </a:p>
          <a:p>
            <a:pPr marL="266700" indent="-266700">
              <a:lnSpc>
                <a:spcPct val="150000"/>
              </a:lnSpc>
              <a:spcBef>
                <a:spcPts val="0"/>
              </a:spcBef>
              <a:buFont typeface="Wingdings" panose="05000000000000000000" pitchFamily="2" charset="2"/>
              <a:buChar char="Ø"/>
            </a:pPr>
            <a:r>
              <a:rPr lang="zh-CN" altLang="en-US" sz="1800" b="1" dirty="0" smtClean="0">
                <a:solidFill>
                  <a:srgbClr val="002060"/>
                </a:solidFill>
                <a:latin typeface="Times New Roman" panose="02020603050405020304" pitchFamily="18" charset="0"/>
                <a:ea typeface="黑体" pitchFamily="2" charset="-122"/>
                <a:cs typeface="Times New Roman" panose="02020603050405020304" pitchFamily="18" charset="0"/>
              </a:rPr>
              <a:t>事故</a:t>
            </a:r>
            <a:r>
              <a:rPr lang="zh-CN" altLang="en-US" sz="1800" b="1" dirty="0">
                <a:solidFill>
                  <a:srgbClr val="002060"/>
                </a:solidFill>
                <a:latin typeface="Times New Roman" panose="02020603050405020304" pitchFamily="18" charset="0"/>
                <a:ea typeface="黑体" pitchFamily="2" charset="-122"/>
                <a:cs typeface="Times New Roman" panose="02020603050405020304" pitchFamily="18" charset="0"/>
              </a:rPr>
              <a:t>简介</a:t>
            </a:r>
            <a:r>
              <a:rPr lang="zh-CN" altLang="en-US" sz="1800" b="1" dirty="0" smtClean="0">
                <a:solidFill>
                  <a:srgbClr val="002060"/>
                </a:solidFill>
                <a:latin typeface="仿宋" panose="02010609060101010101" pitchFamily="49" charset="-122"/>
                <a:ea typeface="仿宋" panose="02010609060101010101" pitchFamily="49" charset="-122"/>
              </a:rPr>
              <a:t>：</a:t>
            </a:r>
            <a:r>
              <a:rPr lang="en-US" altLang="zh-CN" sz="1800" b="1" dirty="0">
                <a:solidFill>
                  <a:srgbClr val="002060"/>
                </a:solidFill>
                <a:latin typeface="仿宋" panose="02010609060101010101" pitchFamily="49" charset="-122"/>
                <a:ea typeface="仿宋" panose="02010609060101010101" pitchFamily="49" charset="-122"/>
              </a:rPr>
              <a:t>2016</a:t>
            </a:r>
            <a:r>
              <a:rPr lang="zh-CN" altLang="en-US" sz="1800" b="1" dirty="0">
                <a:solidFill>
                  <a:srgbClr val="002060"/>
                </a:solidFill>
                <a:latin typeface="仿宋" panose="02010609060101010101" pitchFamily="49" charset="-122"/>
                <a:ea typeface="仿宋" panose="02010609060101010101" pitchFamily="49" charset="-122"/>
              </a:rPr>
              <a:t>年</a:t>
            </a:r>
            <a:r>
              <a:rPr lang="en-US" altLang="zh-CN" sz="1800" b="1" dirty="0">
                <a:solidFill>
                  <a:srgbClr val="002060"/>
                </a:solidFill>
                <a:latin typeface="仿宋" panose="02010609060101010101" pitchFamily="49" charset="-122"/>
                <a:ea typeface="仿宋" panose="02010609060101010101" pitchFamily="49" charset="-122"/>
              </a:rPr>
              <a:t>9</a:t>
            </a:r>
            <a:r>
              <a:rPr lang="zh-CN" altLang="en-US" sz="1800" b="1" dirty="0">
                <a:solidFill>
                  <a:srgbClr val="002060"/>
                </a:solidFill>
                <a:latin typeface="仿宋" panose="02010609060101010101" pitchFamily="49" charset="-122"/>
                <a:ea typeface="仿宋" panose="02010609060101010101" pitchFamily="49" charset="-122"/>
              </a:rPr>
              <a:t>月</a:t>
            </a:r>
            <a:r>
              <a:rPr lang="en-US" altLang="zh-CN" sz="1800" b="1" dirty="0">
                <a:solidFill>
                  <a:srgbClr val="002060"/>
                </a:solidFill>
                <a:latin typeface="仿宋" panose="02010609060101010101" pitchFamily="49" charset="-122"/>
                <a:ea typeface="仿宋" panose="02010609060101010101" pitchFamily="49" charset="-122"/>
              </a:rPr>
              <a:t>21</a:t>
            </a:r>
            <a:r>
              <a:rPr lang="zh-CN" altLang="en-US" sz="1800" b="1" dirty="0">
                <a:solidFill>
                  <a:srgbClr val="002060"/>
                </a:solidFill>
                <a:latin typeface="仿宋" panose="02010609060101010101" pitchFamily="49" charset="-122"/>
                <a:ea typeface="仿宋" panose="02010609060101010101" pitchFamily="49" charset="-122"/>
              </a:rPr>
              <a:t>日上午，东华大学松江校区化学化工与生物工程学院</a:t>
            </a:r>
            <a:r>
              <a:rPr lang="en-US" altLang="zh-CN" sz="1800" b="1" dirty="0">
                <a:solidFill>
                  <a:srgbClr val="002060"/>
                </a:solidFill>
                <a:latin typeface="仿宋" panose="02010609060101010101" pitchFamily="49" charset="-122"/>
                <a:ea typeface="仿宋" panose="02010609060101010101" pitchFamily="49" charset="-122"/>
              </a:rPr>
              <a:t>3</a:t>
            </a:r>
            <a:r>
              <a:rPr lang="zh-CN" altLang="en-US" sz="1800" b="1" dirty="0">
                <a:solidFill>
                  <a:srgbClr val="002060"/>
                </a:solidFill>
                <a:latin typeface="仿宋" panose="02010609060101010101" pitchFamily="49" charset="-122"/>
                <a:ea typeface="仿宋" panose="02010609060101010101" pitchFamily="49" charset="-122"/>
              </a:rPr>
              <a:t>名研究生在实验室进行化学实验时发生爆炸，</a:t>
            </a:r>
            <a:r>
              <a:rPr lang="en-US" altLang="zh-CN" sz="1800" b="1" dirty="0">
                <a:solidFill>
                  <a:srgbClr val="002060"/>
                </a:solidFill>
                <a:latin typeface="仿宋" panose="02010609060101010101" pitchFamily="49" charset="-122"/>
                <a:ea typeface="仿宋" panose="02010609060101010101" pitchFamily="49" charset="-122"/>
              </a:rPr>
              <a:t>2</a:t>
            </a:r>
            <a:r>
              <a:rPr lang="zh-CN" altLang="en-US" sz="1800" b="1" dirty="0">
                <a:solidFill>
                  <a:srgbClr val="002060"/>
                </a:solidFill>
                <a:latin typeface="仿宋" panose="02010609060101010101" pitchFamily="49" charset="-122"/>
                <a:ea typeface="仿宋" panose="02010609060101010101" pitchFamily="49" charset="-122"/>
              </a:rPr>
              <a:t>人伤势较重，其中</a:t>
            </a:r>
            <a:r>
              <a:rPr lang="en-US" altLang="zh-CN" sz="1800" b="1" dirty="0">
                <a:solidFill>
                  <a:srgbClr val="002060"/>
                </a:solidFill>
                <a:latin typeface="仿宋" panose="02010609060101010101" pitchFamily="49" charset="-122"/>
                <a:ea typeface="仿宋" panose="02010609060101010101" pitchFamily="49" charset="-122"/>
              </a:rPr>
              <a:t>1</a:t>
            </a:r>
            <a:r>
              <a:rPr lang="zh-CN" altLang="en-US" sz="1800" b="1" dirty="0">
                <a:solidFill>
                  <a:srgbClr val="002060"/>
                </a:solidFill>
                <a:latin typeface="仿宋" panose="02010609060101010101" pitchFamily="49" charset="-122"/>
                <a:ea typeface="仿宋" panose="02010609060101010101" pitchFamily="49" charset="-122"/>
              </a:rPr>
              <a:t>人眼部受伤</a:t>
            </a:r>
            <a:r>
              <a:rPr lang="zh-CN" altLang="en-US" sz="1800" b="1" dirty="0" smtClean="0">
                <a:solidFill>
                  <a:srgbClr val="002060"/>
                </a:solidFill>
                <a:latin typeface="仿宋" panose="02010609060101010101" pitchFamily="49" charset="-122"/>
                <a:ea typeface="仿宋" panose="02010609060101010101" pitchFamily="49" charset="-122"/>
              </a:rPr>
              <a:t>。</a:t>
            </a:r>
            <a:endParaRPr lang="en-US" altLang="zh-CN" sz="1800" b="1" dirty="0" smtClean="0">
              <a:solidFill>
                <a:srgbClr val="002060"/>
              </a:solidFill>
              <a:latin typeface="仿宋" panose="02010609060101010101" pitchFamily="49" charset="-122"/>
              <a:ea typeface="仿宋" panose="02010609060101010101" pitchFamily="49" charset="-122"/>
            </a:endParaRPr>
          </a:p>
          <a:p>
            <a:pPr marL="266700" indent="-266700">
              <a:lnSpc>
                <a:spcPct val="150000"/>
              </a:lnSpc>
              <a:spcBef>
                <a:spcPts val="0"/>
              </a:spcBef>
              <a:buFont typeface="Wingdings" panose="05000000000000000000" pitchFamily="2" charset="2"/>
              <a:buChar char="Ø"/>
            </a:pPr>
            <a:r>
              <a:rPr lang="zh-CN" altLang="en-US" sz="1800" b="1" dirty="0">
                <a:solidFill>
                  <a:srgbClr val="002060"/>
                </a:solidFill>
                <a:latin typeface="Times New Roman" panose="02020603050405020304" pitchFamily="18" charset="0"/>
                <a:ea typeface="黑体" pitchFamily="2" charset="-122"/>
                <a:cs typeface="Times New Roman" panose="02020603050405020304" pitchFamily="18" charset="0"/>
              </a:rPr>
              <a:t>事故原因</a:t>
            </a:r>
            <a:r>
              <a:rPr lang="zh-CN" altLang="en-US" sz="1800" b="1" dirty="0" smtClean="0">
                <a:solidFill>
                  <a:srgbClr val="002060"/>
                </a:solidFill>
                <a:latin typeface="仿宋" panose="02010609060101010101" pitchFamily="49" charset="-122"/>
                <a:ea typeface="仿宋" panose="02010609060101010101" pitchFamily="49" charset="-122"/>
              </a:rPr>
              <a:t>：</a:t>
            </a:r>
            <a:r>
              <a:rPr lang="zh-CN" altLang="en-US" sz="1800" b="1" dirty="0" smtClean="0">
                <a:solidFill>
                  <a:srgbClr val="FF0000"/>
                </a:solidFill>
                <a:latin typeface="仿宋" panose="02010609060101010101" pitchFamily="49" charset="-122"/>
                <a:ea typeface="仿宋" panose="02010609060101010101" pitchFamily="49" charset="-122"/>
              </a:rPr>
              <a:t>未</a:t>
            </a:r>
            <a:r>
              <a:rPr lang="zh-CN" altLang="en-US" sz="1800" b="1" dirty="0">
                <a:solidFill>
                  <a:srgbClr val="FF0000"/>
                </a:solidFill>
                <a:latin typeface="仿宋" panose="02010609060101010101" pitchFamily="49" charset="-122"/>
                <a:ea typeface="仿宋" panose="02010609060101010101" pitchFamily="49" charset="-122"/>
              </a:rPr>
              <a:t>戴护目镜；强氧化性的浓硫酸和高锰酸钾混合，发生了爆炸</a:t>
            </a:r>
            <a:r>
              <a:rPr lang="zh-CN" altLang="en-US" sz="1800" b="1" dirty="0" smtClean="0">
                <a:solidFill>
                  <a:srgbClr val="FF0000"/>
                </a:solidFill>
                <a:latin typeface="仿宋" panose="02010609060101010101" pitchFamily="49" charset="-122"/>
                <a:ea typeface="仿宋" panose="02010609060101010101" pitchFamily="49" charset="-122"/>
              </a:rPr>
              <a:t>。</a:t>
            </a:r>
            <a:endParaRPr lang="zh-CN" altLang="en-US" sz="1800" b="1" dirty="0">
              <a:solidFill>
                <a:srgbClr val="002060"/>
              </a:solidFill>
              <a:latin typeface="仿宋" panose="02010609060101010101" pitchFamily="49" charset="-122"/>
              <a:ea typeface="仿宋" panose="02010609060101010101" pitchFamily="49" charset="-122"/>
            </a:endParaRPr>
          </a:p>
          <a:p>
            <a:pPr marL="266700" indent="-266700">
              <a:lnSpc>
                <a:spcPct val="150000"/>
              </a:lnSpc>
              <a:spcBef>
                <a:spcPts val="0"/>
              </a:spcBef>
              <a:buFont typeface="Wingdings" panose="05000000000000000000" pitchFamily="2" charset="2"/>
              <a:buChar char="Ø"/>
            </a:pPr>
            <a:r>
              <a:rPr lang="zh-CN" altLang="zh-CN" sz="1800" b="1" dirty="0" smtClean="0">
                <a:solidFill>
                  <a:srgbClr val="002060"/>
                </a:solidFill>
                <a:latin typeface="Times New Roman" panose="02020603050405020304" pitchFamily="18" charset="0"/>
                <a:ea typeface="黑体" pitchFamily="2" charset="-122"/>
                <a:cs typeface="Times New Roman" panose="02020603050405020304" pitchFamily="18" charset="0"/>
              </a:rPr>
              <a:t>安全</a:t>
            </a:r>
            <a:r>
              <a:rPr lang="zh-CN" altLang="zh-CN" sz="1800" b="1" dirty="0">
                <a:solidFill>
                  <a:srgbClr val="002060"/>
                </a:solidFill>
                <a:latin typeface="Times New Roman" panose="02020603050405020304" pitchFamily="18" charset="0"/>
                <a:ea typeface="黑体" pitchFamily="2" charset="-122"/>
                <a:cs typeface="Times New Roman" panose="02020603050405020304" pitchFamily="18" charset="0"/>
              </a:rPr>
              <a:t>警示</a:t>
            </a:r>
            <a:r>
              <a:rPr lang="zh-CN" altLang="zh-CN" sz="1800" b="1" dirty="0" smtClean="0">
                <a:solidFill>
                  <a:srgbClr val="002060"/>
                </a:solidFill>
                <a:latin typeface="Times New Roman" panose="02020603050405020304" pitchFamily="18" charset="0"/>
                <a:ea typeface="黑体" pitchFamily="2" charset="-122"/>
                <a:cs typeface="Times New Roman" panose="02020603050405020304" pitchFamily="18" charset="0"/>
              </a:rPr>
              <a:t>：</a:t>
            </a:r>
            <a:r>
              <a:rPr lang="zh-CN" altLang="en-US" sz="1800" b="1" dirty="0">
                <a:solidFill>
                  <a:srgbClr val="002060"/>
                </a:solidFill>
                <a:latin typeface="仿宋" panose="02010609060101010101" pitchFamily="49" charset="-122"/>
                <a:ea typeface="仿宋" panose="02010609060101010101" pitchFamily="49" charset="-122"/>
              </a:rPr>
              <a:t>开展实验前，必须先</a:t>
            </a:r>
            <a:r>
              <a:rPr lang="zh-CN" altLang="en-US" sz="1800" b="1" dirty="0">
                <a:solidFill>
                  <a:srgbClr val="FF0000"/>
                </a:solidFill>
                <a:latin typeface="仿宋" panose="02010609060101010101" pitchFamily="49" charset="-122"/>
                <a:ea typeface="仿宋" panose="02010609060101010101" pitchFamily="49" charset="-122"/>
                <a:cs typeface="Times New Roman" panose="02020603050405020304" pitchFamily="18" charset="0"/>
              </a:rPr>
              <a:t>了解实验原理</a:t>
            </a:r>
            <a:r>
              <a:rPr lang="zh-CN" altLang="en-US" sz="1800" b="1" dirty="0">
                <a:solidFill>
                  <a:srgbClr val="002060"/>
                </a:solidFill>
                <a:latin typeface="仿宋" panose="02010609060101010101" pitchFamily="49" charset="-122"/>
                <a:ea typeface="仿宋" panose="02010609060101010101" pitchFamily="49" charset="-122"/>
              </a:rPr>
              <a:t>，</a:t>
            </a:r>
            <a:r>
              <a:rPr lang="zh-CN" altLang="en-US" sz="1800" b="1" dirty="0">
                <a:solidFill>
                  <a:srgbClr val="FF0000"/>
                </a:solidFill>
                <a:latin typeface="仿宋" panose="02010609060101010101" pitchFamily="49" charset="-122"/>
                <a:ea typeface="仿宋" panose="02010609060101010101" pitchFamily="49" charset="-122"/>
                <a:cs typeface="Times New Roman" panose="02020603050405020304" pitchFamily="18" charset="0"/>
              </a:rPr>
              <a:t>明确实验风险</a:t>
            </a:r>
            <a:r>
              <a:rPr lang="zh-CN" altLang="en-US" sz="1800" b="1" dirty="0">
                <a:solidFill>
                  <a:srgbClr val="002060"/>
                </a:solidFill>
                <a:latin typeface="仿宋" panose="02010609060101010101" pitchFamily="49" charset="-122"/>
                <a:ea typeface="仿宋" panose="02010609060101010101" pitchFamily="49" charset="-122"/>
              </a:rPr>
              <a:t>，并有稳妥的</a:t>
            </a:r>
            <a:r>
              <a:rPr lang="zh-CN" altLang="en-US" sz="1800" b="1" dirty="0">
                <a:solidFill>
                  <a:srgbClr val="FF0000"/>
                </a:solidFill>
                <a:latin typeface="仿宋" panose="02010609060101010101" pitchFamily="49" charset="-122"/>
                <a:ea typeface="仿宋" panose="02010609060101010101" pitchFamily="49" charset="-122"/>
                <a:cs typeface="Times New Roman" panose="02020603050405020304" pitchFamily="18" charset="0"/>
              </a:rPr>
              <a:t>应对措施</a:t>
            </a:r>
            <a:r>
              <a:rPr lang="zh-CN" altLang="en-US" sz="1800" b="1" dirty="0">
                <a:solidFill>
                  <a:srgbClr val="002060"/>
                </a:solidFill>
                <a:latin typeface="仿宋" panose="02010609060101010101" pitchFamily="49" charset="-122"/>
                <a:ea typeface="仿宋" panose="02010609060101010101" pitchFamily="49" charset="-122"/>
              </a:rPr>
              <a:t>和必备的</a:t>
            </a:r>
            <a:r>
              <a:rPr lang="zh-CN" altLang="en-US" sz="1800" b="1" dirty="0" smtClean="0">
                <a:solidFill>
                  <a:srgbClr val="FF0000"/>
                </a:solidFill>
                <a:latin typeface="仿宋" panose="02010609060101010101" pitchFamily="49" charset="-122"/>
                <a:ea typeface="仿宋" panose="02010609060101010101" pitchFamily="49" charset="-122"/>
                <a:cs typeface="Times New Roman" panose="02020603050405020304" pitchFamily="18" charset="0"/>
              </a:rPr>
              <a:t>防护用品。</a:t>
            </a:r>
            <a:endParaRPr lang="zh-CN" altLang="en-US" sz="1800" b="1" dirty="0">
              <a:solidFill>
                <a:srgbClr val="FF0000"/>
              </a:solidFill>
              <a:latin typeface="仿宋" panose="02010609060101010101" pitchFamily="49" charset="-122"/>
              <a:ea typeface="仿宋" panose="02010609060101010101" pitchFamily="49" charset="-122"/>
              <a:cs typeface="Times New Roman" panose="02020603050405020304" pitchFamily="18" charset="0"/>
            </a:endParaRPr>
          </a:p>
        </p:txBody>
      </p:sp>
      <p:sp>
        <p:nvSpPr>
          <p:cNvPr id="19" name="标题 4"/>
          <p:cNvSpPr txBox="1">
            <a:spLocks/>
          </p:cNvSpPr>
          <p:nvPr/>
        </p:nvSpPr>
        <p:spPr>
          <a:xfrm>
            <a:off x="407368" y="332657"/>
            <a:ext cx="10369152" cy="443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200" b="1" dirty="0" smtClean="0">
                <a:solidFill>
                  <a:srgbClr val="002060"/>
                </a:solidFill>
                <a:latin typeface="黑体" panose="02010609060101010101" pitchFamily="49" charset="-122"/>
                <a:ea typeface="黑体" panose="02010609060101010101" pitchFamily="49" charset="-122"/>
              </a:rPr>
              <a:t>一、危化品</a:t>
            </a:r>
            <a:r>
              <a:rPr lang="zh-CN" altLang="en-US" sz="2200" b="1" dirty="0">
                <a:solidFill>
                  <a:srgbClr val="002060"/>
                </a:solidFill>
                <a:latin typeface="黑体" panose="02010609060101010101" pitchFamily="49" charset="-122"/>
                <a:ea typeface="黑体" panose="02010609060101010101" pitchFamily="49" charset="-122"/>
              </a:rPr>
              <a:t>典型事故</a:t>
            </a:r>
            <a:r>
              <a:rPr lang="zh-CN" altLang="en-US" sz="2200" b="1" dirty="0" smtClean="0">
                <a:solidFill>
                  <a:srgbClr val="002060"/>
                </a:solidFill>
                <a:latin typeface="黑体" panose="02010609060101010101" pitchFamily="49" charset="-122"/>
                <a:ea typeface="黑体" panose="02010609060101010101" pitchFamily="49" charset="-122"/>
              </a:rPr>
              <a:t>案例┃</a:t>
            </a:r>
            <a:r>
              <a:rPr lang="en-US" altLang="zh-CN" sz="2000" b="1" dirty="0" smtClean="0">
                <a:solidFill>
                  <a:srgbClr val="FF0000"/>
                </a:solidFill>
                <a:latin typeface="楷体" panose="02010609060101010101" pitchFamily="49" charset="-122"/>
                <a:ea typeface="楷体" panose="02010609060101010101" pitchFamily="49" charset="-122"/>
              </a:rPr>
              <a:t> 2.</a:t>
            </a:r>
            <a:r>
              <a:rPr lang="zh-CN" altLang="en-US" sz="2000" b="1" dirty="0" smtClean="0">
                <a:solidFill>
                  <a:srgbClr val="FF0000"/>
                </a:solidFill>
                <a:latin typeface="楷体" panose="02010609060101010101" pitchFamily="49" charset="-122"/>
                <a:ea typeface="楷体" panose="02010609060101010101" pitchFamily="49" charset="-122"/>
              </a:rPr>
              <a:t>典型案例（</a:t>
            </a:r>
            <a:r>
              <a:rPr lang="en-US" altLang="zh-CN" sz="2000" b="1" dirty="0" smtClean="0">
                <a:solidFill>
                  <a:srgbClr val="FF0000"/>
                </a:solidFill>
                <a:latin typeface="楷体" panose="02010609060101010101" pitchFamily="49" charset="-122"/>
                <a:ea typeface="楷体" panose="02010609060101010101" pitchFamily="49" charset="-122"/>
              </a:rPr>
              <a:t>5</a:t>
            </a:r>
            <a:r>
              <a:rPr lang="zh-CN" altLang="en-US" sz="2000" b="1" dirty="0" smtClean="0">
                <a:solidFill>
                  <a:srgbClr val="FF0000"/>
                </a:solidFill>
                <a:latin typeface="楷体" panose="02010609060101010101" pitchFamily="49" charset="-122"/>
                <a:ea typeface="楷体" panose="02010609060101010101" pitchFamily="49" charset="-122"/>
              </a:rPr>
              <a:t>）</a:t>
            </a:r>
            <a:endParaRPr lang="zh-CN" altLang="en-US" sz="2000" b="1" dirty="0">
              <a:solidFill>
                <a:srgbClr val="002060"/>
              </a:solidFill>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8128" y="980728"/>
            <a:ext cx="3024335" cy="2234147"/>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0155" y="3419235"/>
            <a:ext cx="2520280" cy="26441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243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xEl>
                                              <p:pRg st="3" end="3"/>
                                            </p:txEl>
                                          </p:spTgt>
                                        </p:tgtEl>
                                        <p:attrNameLst>
                                          <p:attrName>style.visibility</p:attrName>
                                        </p:attrNameLst>
                                      </p:cBhvr>
                                      <p:to>
                                        <p:strVal val="visible"/>
                                      </p:to>
                                    </p:set>
                                    <p:animEffect transition="in" filter="wipe(up)">
                                      <p:cBhvr>
                                        <p:cTn id="7"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104202723"/>
  <p:tag name="MH_LIBRARY" val="CONTENTS"/>
  <p:tag name="MH_TYPE" val="OTHERS"/>
  <p:tag name="ID" val="553523"/>
</p:tagLst>
</file>

<file path=ppt/tags/tag10.xml><?xml version="1.0" encoding="utf-8"?>
<p:tagLst xmlns:a="http://schemas.openxmlformats.org/drawingml/2006/main" xmlns:r="http://schemas.openxmlformats.org/officeDocument/2006/relationships" xmlns:p="http://schemas.openxmlformats.org/presentationml/2006/main">
  <p:tag name="MH" val="20170104202723"/>
  <p:tag name="MH_LIBRARY" val="CONTENTS"/>
  <p:tag name="MH_TYPE" val="NUMBER"/>
  <p:tag name="ID" val="553523"/>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70104202723"/>
  <p:tag name="MH_LIBRARY" val="CONTENTS"/>
  <p:tag name="MH_TYPE" val="ENTRY"/>
  <p:tag name="ID" val="553523"/>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70104202723"/>
  <p:tag name="MH_LIBRARY" val="CONTENTS"/>
  <p:tag name="MH_TYPE" val="NUMBER"/>
  <p:tag name="ID" val="553523"/>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0104202723"/>
  <p:tag name="MH_LIBRARY" val="CONTENTS"/>
  <p:tag name="MH_TYPE" val="ENTRY"/>
  <p:tag name="ID" val="553523"/>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70104202723"/>
  <p:tag name="MH_LIBRARY" val="CONTENTS"/>
  <p:tag name="MH_TYPE" val="NUMBER"/>
  <p:tag name="ID" val="553523"/>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70104202723"/>
  <p:tag name="MH_LIBRARY" val="CONTENTS"/>
  <p:tag name="MH_TYPE" val="OTHERS"/>
  <p:tag name="ID" val="553523"/>
</p:tagLst>
</file>

<file path=ppt/tags/tag3.xml><?xml version="1.0" encoding="utf-8"?>
<p:tagLst xmlns:a="http://schemas.openxmlformats.org/drawingml/2006/main" xmlns:r="http://schemas.openxmlformats.org/officeDocument/2006/relationships" xmlns:p="http://schemas.openxmlformats.org/presentationml/2006/main">
  <p:tag name="MH" val="20170104202723"/>
  <p:tag name="MH_LIBRARY" val="CONTENTS"/>
  <p:tag name="MH_TYPE" val="ENTRY"/>
  <p:tag name="ID" val="553523"/>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104202723"/>
  <p:tag name="MH_LIBRARY" val="CONTENTS"/>
  <p:tag name="MH_TYPE" val="ENTRY"/>
  <p:tag name="ID" val="553523"/>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104202723"/>
  <p:tag name="MH_LIBRARY" val="CONTENTS"/>
  <p:tag name="MH_TYPE" val="NUMBER"/>
  <p:tag name="ID" val="553523"/>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104202723"/>
  <p:tag name="MH_LIBRARY" val="CONTENTS"/>
  <p:tag name="MH_TYPE" val="NUMBER"/>
  <p:tag name="ID" val="553523"/>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0104202723"/>
  <p:tag name="MH_LIBRARY" val="CONTENTS"/>
  <p:tag name="MH_TYPE" val="ENTRY"/>
  <p:tag name="ID" val="553523"/>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70104202723"/>
  <p:tag name="MH_LIBRARY" val="CONTENTS"/>
  <p:tag name="MH_TYPE" val="NUMBER"/>
  <p:tag name="ID" val="553523"/>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0104202723"/>
  <p:tag name="MH_LIBRARY" val="CONTENTS"/>
  <p:tag name="MH_TYPE" val="ENTRY"/>
  <p:tag name="ID" val="553523"/>
  <p:tag name="MH_ORDER" val="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8976</TotalTime>
  <Words>9856</Words>
  <Application>Microsoft Office PowerPoint</Application>
  <PresentationFormat>自定义</PresentationFormat>
  <Paragraphs>764</Paragraphs>
  <Slides>60</Slides>
  <Notes>0</Notes>
  <HiddenSlides>0</HiddenSlides>
  <MMClips>0</MMClips>
  <ScaleCrop>false</ScaleCrop>
  <HeadingPairs>
    <vt:vector size="4" baseType="variant">
      <vt:variant>
        <vt:lpstr>主题</vt:lpstr>
      </vt:variant>
      <vt:variant>
        <vt:i4>1</vt:i4>
      </vt:variant>
      <vt:variant>
        <vt:lpstr>幻灯片标题</vt:lpstr>
      </vt:variant>
      <vt:variant>
        <vt:i4>60</vt:i4>
      </vt:variant>
    </vt:vector>
  </HeadingPairs>
  <TitlesOfParts>
    <vt:vector size="61" baseType="lpstr">
      <vt:lpstr>Office 主题​​</vt:lpstr>
      <vt:lpstr>实验室危险化学品安全管理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实验室安全管理工作报告</dc:title>
  <dc:creator>Administrator</dc:creator>
  <cp:lastModifiedBy>Fzhili</cp:lastModifiedBy>
  <cp:revision>1452</cp:revision>
  <cp:lastPrinted>2018-05-17T06:12:00Z</cp:lastPrinted>
  <dcterms:created xsi:type="dcterms:W3CDTF">2018-04-23T11:18:44Z</dcterms:created>
  <dcterms:modified xsi:type="dcterms:W3CDTF">2022-05-20T02:37:26Z</dcterms:modified>
</cp:coreProperties>
</file>